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57" r:id="rId4"/>
    <p:sldId id="258" r:id="rId5"/>
    <p:sldId id="259" r:id="rId6"/>
    <p:sldId id="260" r:id="rId7"/>
    <p:sldId id="261" r:id="rId8"/>
    <p:sldId id="262" r:id="rId9"/>
    <p:sldId id="263" r:id="rId10"/>
    <p:sldId id="265" r:id="rId11"/>
    <p:sldId id="264" r:id="rId12"/>
    <p:sldId id="266" r:id="rId13"/>
    <p:sldId id="267" r:id="rId14"/>
    <p:sldId id="268" r:id="rId15"/>
    <p:sldId id="269" r:id="rId16"/>
    <p:sldId id="270" r:id="rId17"/>
    <p:sldId id="271" r:id="rId18"/>
    <p:sldId id="272" r:id="rId19"/>
    <p:sldId id="277" r:id="rId20"/>
    <p:sldId id="276" r:id="rId21"/>
    <p:sldId id="275" r:id="rId22"/>
    <p:sldId id="274" r:id="rId23"/>
    <p:sldId id="273" r:id="rId24"/>
    <p:sldId id="278" r:id="rId25"/>
    <p:sldId id="279" r:id="rId26"/>
    <p:sldId id="280" r:id="rId27"/>
    <p:sldId id="281" r:id="rId28"/>
    <p:sldId id="288" r:id="rId29"/>
    <p:sldId id="289" r:id="rId30"/>
    <p:sldId id="294" r:id="rId31"/>
    <p:sldId id="282" r:id="rId32"/>
    <p:sldId id="295" r:id="rId33"/>
    <p:sldId id="285" r:id="rId34"/>
    <p:sldId id="284"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0000FF"/>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17.11.2020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17.11.2020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17.11.2020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17.11.2020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17.11.2020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17.11.2020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17.11.2020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Desktop\ДЛЯ ПРЕЗЕНТАЦИЙ\ФОНЫ ДЛЯ ПРЕЗЕНТАЦИЙ\fon-dlya-prezentacii-vesna-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679720" y="1942611"/>
            <a:ext cx="7772400" cy="1470025"/>
          </a:xfrm>
        </p:spPr>
        <p:txBody>
          <a:bodyPr/>
          <a:lstStyle/>
          <a:p>
            <a:r>
              <a:rPr lang="ru-RU" b="1" i="1" dirty="0" smtClean="0">
                <a:solidFill>
                  <a:srgbClr val="7030A0"/>
                </a:solidFill>
              </a:rPr>
              <a:t>Экологический проект </a:t>
            </a:r>
            <a:br>
              <a:rPr lang="ru-RU" b="1" i="1" dirty="0" smtClean="0">
                <a:solidFill>
                  <a:srgbClr val="7030A0"/>
                </a:solidFill>
              </a:rPr>
            </a:br>
            <a:r>
              <a:rPr lang="ru-RU" b="1" i="1" dirty="0" smtClean="0">
                <a:solidFill>
                  <a:srgbClr val="7030A0"/>
                </a:solidFill>
              </a:rPr>
              <a:t>«Обними дерево»</a:t>
            </a:r>
            <a:endParaRPr lang="ru-RU" b="1" i="1" dirty="0">
              <a:solidFill>
                <a:srgbClr val="7030A0"/>
              </a:solidFill>
            </a:endParaRPr>
          </a:p>
        </p:txBody>
      </p:sp>
      <p:sp>
        <p:nvSpPr>
          <p:cNvPr id="3" name="Подзаголовок 2"/>
          <p:cNvSpPr>
            <a:spLocks noGrp="1"/>
          </p:cNvSpPr>
          <p:nvPr>
            <p:ph type="subTitle" idx="1"/>
          </p:nvPr>
        </p:nvSpPr>
        <p:spPr/>
        <p:txBody>
          <a:bodyPr/>
          <a:lstStyle/>
          <a:p>
            <a:pPr algn="r"/>
            <a:r>
              <a:rPr lang="ru-RU" dirty="0" smtClean="0">
                <a:solidFill>
                  <a:srgbClr val="7030A0"/>
                </a:solidFill>
              </a:rPr>
              <a:t>Подготовила:</a:t>
            </a:r>
          </a:p>
          <a:p>
            <a:pPr algn="r"/>
            <a:r>
              <a:rPr lang="ru-RU" dirty="0" smtClean="0">
                <a:solidFill>
                  <a:srgbClr val="7030A0"/>
                </a:solidFill>
              </a:rPr>
              <a:t>Крылова А.Н</a:t>
            </a:r>
            <a:r>
              <a:rPr lang="ru-RU" dirty="0" smtClean="0"/>
              <a:t>.</a:t>
            </a:r>
            <a:endParaRPr lang="ru-RU" dirty="0"/>
          </a:p>
        </p:txBody>
      </p:sp>
      <p:sp>
        <p:nvSpPr>
          <p:cNvPr id="4" name="TextBox 3"/>
          <p:cNvSpPr txBox="1"/>
          <p:nvPr/>
        </p:nvSpPr>
        <p:spPr>
          <a:xfrm>
            <a:off x="0" y="260648"/>
            <a:ext cx="9131840" cy="707886"/>
          </a:xfrm>
          <a:prstGeom prst="rect">
            <a:avLst/>
          </a:prstGeom>
          <a:noFill/>
        </p:spPr>
        <p:txBody>
          <a:bodyPr wrap="square" rtlCol="0">
            <a:spAutoFit/>
          </a:bodyPr>
          <a:lstStyle/>
          <a:p>
            <a:pPr algn="ctr"/>
            <a:r>
              <a:rPr lang="ru-RU" sz="2000" dirty="0" smtClean="0">
                <a:solidFill>
                  <a:srgbClr val="7030A0"/>
                </a:solidFill>
              </a:rPr>
              <a:t>МБОУ «</a:t>
            </a:r>
            <a:r>
              <a:rPr lang="ru-RU" sz="2000" dirty="0" err="1" smtClean="0">
                <a:solidFill>
                  <a:srgbClr val="7030A0"/>
                </a:solidFill>
              </a:rPr>
              <a:t>Пустошкинский</a:t>
            </a:r>
            <a:r>
              <a:rPr lang="ru-RU" sz="2000" dirty="0" smtClean="0">
                <a:solidFill>
                  <a:srgbClr val="7030A0"/>
                </a:solidFill>
              </a:rPr>
              <a:t> центр образования» </a:t>
            </a:r>
          </a:p>
          <a:p>
            <a:pPr algn="ctr"/>
            <a:r>
              <a:rPr lang="ru-RU" sz="2000" dirty="0" smtClean="0">
                <a:solidFill>
                  <a:srgbClr val="7030A0"/>
                </a:solidFill>
              </a:rPr>
              <a:t>Дошкольное отделение «Детский сад комбинированного вида «Светлячок»</a:t>
            </a:r>
            <a:endParaRPr lang="ru-RU" sz="2000" dirty="0">
              <a:solidFill>
                <a:srgbClr val="7030A0"/>
              </a:solidFill>
            </a:endParaRPr>
          </a:p>
        </p:txBody>
      </p:sp>
    </p:spTree>
    <p:custDataLst>
      <p:tags r:id="rId1"/>
    </p:custDataLst>
    <p:extLst>
      <p:ext uri="{BB962C8B-B14F-4D97-AF65-F5344CB8AC3E}">
        <p14:creationId xmlns:p14="http://schemas.microsoft.com/office/powerpoint/2010/main" val="821125116"/>
      </p:ext>
    </p:extLst>
  </p:cSld>
  <p:clrMapOvr>
    <a:masterClrMapping/>
  </p:clrMapOvr>
  <mc:AlternateContent xmlns:mc="http://schemas.openxmlformats.org/markup-compatibility/2006" xmlns:p14="http://schemas.microsoft.com/office/powerpoint/2010/main">
    <mc:Choice Requires="p14">
      <p:transition spd="slow" p14:dur="2000" advTm="13008"/>
    </mc:Choice>
    <mc:Fallback xmlns="">
      <p:transition spd="slow" advTm="1300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4"/>
                                        </p:tgtEl>
                                      </p:cBhvr>
                                      <p:to x="80000" y="100000"/>
                                    </p:animScale>
                                    <p:anim by="(#ppt_w*0.10)" calcmode="lin" valueType="num">
                                      <p:cBhvr>
                                        <p:cTn id="7" dur="250" autoRev="1" fill="hold">
                                          <p:stCondLst>
                                            <p:cond delay="0"/>
                                          </p:stCondLst>
                                        </p:cTn>
                                        <p:tgtEl>
                                          <p:spTgt spid="4"/>
                                        </p:tgtEl>
                                        <p:attrNameLst>
                                          <p:attrName>ppt_x</p:attrName>
                                        </p:attrNameLst>
                                      </p:cBhvr>
                                    </p:anim>
                                    <p:anim by="(-#ppt_w*0.10)" calcmode="lin" valueType="num">
                                      <p:cBhvr>
                                        <p:cTn id="8" dur="250" autoRev="1" fill="hold">
                                          <p:stCondLst>
                                            <p:cond delay="0"/>
                                          </p:stCondLst>
                                        </p:cTn>
                                        <p:tgtEl>
                                          <p:spTgt spid="4"/>
                                        </p:tgtEl>
                                        <p:attrNameLst>
                                          <p:attrName>ppt_y</p:attrName>
                                        </p:attrNameLst>
                                      </p:cBhvr>
                                    </p:anim>
                                    <p:animRot by="-480000">
                                      <p:cBhvr>
                                        <p:cTn id="9" dur="250" autoRev="1" fill="hold">
                                          <p:stCondLst>
                                            <p:cond delay="0"/>
                                          </p:stCondLst>
                                        </p:cTn>
                                        <p:tgtEl>
                                          <p:spTgt spid="4"/>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grpId="0" nodeType="clickEffect">
                                  <p:stCondLst>
                                    <p:cond delay="0"/>
                                  </p:stCondLst>
                                  <p:iterate type="lt">
                                    <p:tmPct val="10000"/>
                                  </p:iterate>
                                  <p:childTnLst>
                                    <p:animScale>
                                      <p:cBhvr>
                                        <p:cTn id="13" dur="250" autoRev="1" fill="hold">
                                          <p:stCondLst>
                                            <p:cond delay="0"/>
                                          </p:stCondLst>
                                        </p:cTn>
                                        <p:tgtEl>
                                          <p:spTgt spid="2"/>
                                        </p:tgtEl>
                                      </p:cBhvr>
                                      <p:to x="80000" y="100000"/>
                                    </p:animScale>
                                    <p:anim by="(#ppt_w*0.10)" calcmode="lin" valueType="num">
                                      <p:cBhvr>
                                        <p:cTn id="14" dur="250" autoRev="1" fill="hold">
                                          <p:stCondLst>
                                            <p:cond delay="0"/>
                                          </p:stCondLst>
                                        </p:cTn>
                                        <p:tgtEl>
                                          <p:spTgt spid="2"/>
                                        </p:tgtEl>
                                        <p:attrNameLst>
                                          <p:attrName>ppt_x</p:attrName>
                                        </p:attrNameLst>
                                      </p:cBhvr>
                                    </p:anim>
                                    <p:anim by="(-#ppt_w*0.10)" calcmode="lin" valueType="num">
                                      <p:cBhvr>
                                        <p:cTn id="15" dur="250" autoRev="1" fill="hold">
                                          <p:stCondLst>
                                            <p:cond delay="0"/>
                                          </p:stCondLst>
                                        </p:cTn>
                                        <p:tgtEl>
                                          <p:spTgt spid="2"/>
                                        </p:tgtEl>
                                        <p:attrNameLst>
                                          <p:attrName>ppt_y</p:attrName>
                                        </p:attrNameLst>
                                      </p:cBhvr>
                                    </p:anim>
                                    <p:animRot by="-480000">
                                      <p:cBhvr>
                                        <p:cTn id="16" dur="250" autoRev="1" fill="hold">
                                          <p:stCondLst>
                                            <p:cond delay="0"/>
                                          </p:stCondLst>
                                        </p:cTn>
                                        <p:tgtEl>
                                          <p:spTgt spid="2"/>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36" presetClass="emph" presetSubtype="0" fill="hold" grpId="0" nodeType="clickEffect">
                                  <p:stCondLst>
                                    <p:cond delay="0"/>
                                  </p:stCondLst>
                                  <p:iterate type="lt">
                                    <p:tmPct val="10000"/>
                                  </p:iterate>
                                  <p:childTnLst>
                                    <p:animScale>
                                      <p:cBhvr>
                                        <p:cTn id="20" dur="250" autoRev="1" fill="hold">
                                          <p:stCondLst>
                                            <p:cond delay="0"/>
                                          </p:stCondLst>
                                        </p:cTn>
                                        <p:tgtEl>
                                          <p:spTgt spid="3">
                                            <p:txEl>
                                              <p:pRg st="0" end="0"/>
                                            </p:txEl>
                                          </p:spTgt>
                                        </p:tgtEl>
                                      </p:cBhvr>
                                      <p:to x="80000" y="100000"/>
                                    </p:animScale>
                                    <p:anim by="(#ppt_w*0.10)" calcmode="lin" valueType="num">
                                      <p:cBhvr>
                                        <p:cTn id="21" dur="250" autoRev="1" fill="hold">
                                          <p:stCondLst>
                                            <p:cond delay="0"/>
                                          </p:stCondLst>
                                        </p:cTn>
                                        <p:tgtEl>
                                          <p:spTgt spid="3">
                                            <p:txEl>
                                              <p:pRg st="0" end="0"/>
                                            </p:txEl>
                                          </p:spTgt>
                                        </p:tgtEl>
                                        <p:attrNameLst>
                                          <p:attrName>ppt_x</p:attrName>
                                        </p:attrNameLst>
                                      </p:cBhvr>
                                    </p:anim>
                                    <p:anim by="(-#ppt_w*0.10)" calcmode="lin" valueType="num">
                                      <p:cBhvr>
                                        <p:cTn id="22" dur="250" autoRev="1" fill="hold">
                                          <p:stCondLst>
                                            <p:cond delay="0"/>
                                          </p:stCondLst>
                                        </p:cTn>
                                        <p:tgtEl>
                                          <p:spTgt spid="3">
                                            <p:txEl>
                                              <p:pRg st="0" end="0"/>
                                            </p:txEl>
                                          </p:spTgt>
                                        </p:tgtEl>
                                        <p:attrNameLst>
                                          <p:attrName>ppt_y</p:attrName>
                                        </p:attrNameLst>
                                      </p:cBhvr>
                                    </p:anim>
                                    <p:animRot by="-480000">
                                      <p:cBhvr>
                                        <p:cTn id="23" dur="250" autoRev="1" fill="hold">
                                          <p:stCondLst>
                                            <p:cond delay="0"/>
                                          </p:stCondLst>
                                        </p:cTn>
                                        <p:tgtEl>
                                          <p:spTgt spid="3">
                                            <p:txEl>
                                              <p:pRg st="0" end="0"/>
                                            </p:txEl>
                                          </p:spTgt>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36" presetClass="emph" presetSubtype="0" fill="hold" grpId="0" nodeType="clickEffect">
                                  <p:stCondLst>
                                    <p:cond delay="0"/>
                                  </p:stCondLst>
                                  <p:iterate type="lt">
                                    <p:tmPct val="10000"/>
                                  </p:iterate>
                                  <p:childTnLst>
                                    <p:animScale>
                                      <p:cBhvr>
                                        <p:cTn id="27" dur="250" autoRev="1" fill="hold">
                                          <p:stCondLst>
                                            <p:cond delay="0"/>
                                          </p:stCondLst>
                                        </p:cTn>
                                        <p:tgtEl>
                                          <p:spTgt spid="3">
                                            <p:txEl>
                                              <p:pRg st="1" end="1"/>
                                            </p:txEl>
                                          </p:spTgt>
                                        </p:tgtEl>
                                      </p:cBhvr>
                                      <p:to x="80000" y="100000"/>
                                    </p:animScale>
                                    <p:anim by="(#ppt_w*0.10)" calcmode="lin" valueType="num">
                                      <p:cBhvr>
                                        <p:cTn id="28" dur="250" autoRev="1" fill="hold">
                                          <p:stCondLst>
                                            <p:cond delay="0"/>
                                          </p:stCondLst>
                                        </p:cTn>
                                        <p:tgtEl>
                                          <p:spTgt spid="3">
                                            <p:txEl>
                                              <p:pRg st="1" end="1"/>
                                            </p:txEl>
                                          </p:spTgt>
                                        </p:tgtEl>
                                        <p:attrNameLst>
                                          <p:attrName>ppt_x</p:attrName>
                                        </p:attrNameLst>
                                      </p:cBhvr>
                                    </p:anim>
                                    <p:anim by="(-#ppt_w*0.10)" calcmode="lin" valueType="num">
                                      <p:cBhvr>
                                        <p:cTn id="29" dur="250" autoRev="1" fill="hold">
                                          <p:stCondLst>
                                            <p:cond delay="0"/>
                                          </p:stCondLst>
                                        </p:cTn>
                                        <p:tgtEl>
                                          <p:spTgt spid="3">
                                            <p:txEl>
                                              <p:pRg st="1" end="1"/>
                                            </p:txEl>
                                          </p:spTgt>
                                        </p:tgtEl>
                                        <p:attrNameLst>
                                          <p:attrName>ppt_y</p:attrName>
                                        </p:attrNameLst>
                                      </p:cBhvr>
                                    </p:anim>
                                    <p:animRot by="-480000">
                                      <p:cBhvr>
                                        <p:cTn id="30" dur="250" autoRev="1" fill="hold">
                                          <p:stCondLst>
                                            <p:cond delay="0"/>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Проблема</a:t>
            </a:r>
            <a:endParaRPr lang="ru-RU" dirty="0">
              <a:solidFill>
                <a:srgbClr val="7030A0"/>
              </a:solidFill>
            </a:endParaRPr>
          </a:p>
        </p:txBody>
      </p:sp>
      <p:sp>
        <p:nvSpPr>
          <p:cNvPr id="3" name="Объект 2"/>
          <p:cNvSpPr>
            <a:spLocks noGrp="1"/>
          </p:cNvSpPr>
          <p:nvPr>
            <p:ph idx="1"/>
          </p:nvPr>
        </p:nvSpPr>
        <p:spPr/>
        <p:txBody>
          <a:bodyPr>
            <a:normAutofit/>
          </a:bodyPr>
          <a:lstStyle/>
          <a:p>
            <a:pPr marL="0" indent="0" algn="ctr">
              <a:buNone/>
            </a:pPr>
            <a:r>
              <a:rPr lang="ru-RU" dirty="0">
                <a:solidFill>
                  <a:srgbClr val="7030A0"/>
                </a:solidFill>
              </a:rPr>
              <a:t>«Знаете ли вы, что если не охранять, не беречь всё живое, то деревьев будет меньше, воздух будет загрязнён, труднее будет дышать, наше здоровье не будет крепким. Чтобы этого не случилось, давайте </a:t>
            </a:r>
            <a:r>
              <a:rPr lang="ru-RU" dirty="0" smtClean="0">
                <a:solidFill>
                  <a:srgbClr val="7030A0"/>
                </a:solidFill>
              </a:rPr>
              <a:t>понаблюдаем </a:t>
            </a:r>
            <a:r>
              <a:rPr lang="ru-RU" dirty="0">
                <a:solidFill>
                  <a:srgbClr val="7030A0"/>
                </a:solidFill>
              </a:rPr>
              <a:t>за их ростом, попробуем стать защитниками нашей природы». </a:t>
            </a:r>
            <a:br>
              <a:rPr lang="ru-RU" dirty="0">
                <a:solidFill>
                  <a:srgbClr val="7030A0"/>
                </a:solidFill>
              </a:rPr>
            </a:br>
            <a:endParaRPr lang="ru-RU" dirty="0">
              <a:solidFill>
                <a:srgbClr val="7030A0"/>
              </a:solidFill>
            </a:endParaRPr>
          </a:p>
        </p:txBody>
      </p:sp>
    </p:spTree>
    <p:extLst>
      <p:ext uri="{BB962C8B-B14F-4D97-AF65-F5344CB8AC3E}">
        <p14:creationId xmlns:p14="http://schemas.microsoft.com/office/powerpoint/2010/main" val="16373853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Подготовительный этап</a:t>
            </a:r>
            <a:endParaRPr lang="ru-RU" dirty="0">
              <a:solidFill>
                <a:srgbClr val="7030A0"/>
              </a:solidFill>
            </a:endParaRPr>
          </a:p>
        </p:txBody>
      </p:sp>
      <p:sp>
        <p:nvSpPr>
          <p:cNvPr id="3" name="Объект 2"/>
          <p:cNvSpPr>
            <a:spLocks noGrp="1"/>
          </p:cNvSpPr>
          <p:nvPr>
            <p:ph idx="1"/>
          </p:nvPr>
        </p:nvSpPr>
        <p:spPr/>
        <p:txBody>
          <a:bodyPr>
            <a:normAutofit lnSpcReduction="10000"/>
          </a:bodyPr>
          <a:lstStyle/>
          <a:p>
            <a:r>
              <a:rPr lang="ru-RU" dirty="0" smtClean="0">
                <a:solidFill>
                  <a:srgbClr val="7030A0"/>
                </a:solidFill>
              </a:rPr>
              <a:t>Подбор материала, оборудования, художественной литературы, иллюстраций. </a:t>
            </a:r>
          </a:p>
          <a:p>
            <a:r>
              <a:rPr lang="ru-RU" dirty="0" smtClean="0">
                <a:solidFill>
                  <a:srgbClr val="7030A0"/>
                </a:solidFill>
              </a:rPr>
              <a:t>Продумывание  </a:t>
            </a:r>
            <a:r>
              <a:rPr lang="ru-RU" dirty="0">
                <a:solidFill>
                  <a:srgbClr val="7030A0"/>
                </a:solidFill>
              </a:rPr>
              <a:t>бесед, организации и проведения игр, наблюдений, экскурсий, занятий. </a:t>
            </a:r>
            <a:endParaRPr lang="ru-RU" dirty="0" smtClean="0">
              <a:solidFill>
                <a:srgbClr val="7030A0"/>
              </a:solidFill>
            </a:endParaRPr>
          </a:p>
          <a:p>
            <a:r>
              <a:rPr lang="ru-RU" dirty="0" smtClean="0">
                <a:solidFill>
                  <a:srgbClr val="7030A0"/>
                </a:solidFill>
              </a:rPr>
              <a:t>Знакомство </a:t>
            </a:r>
            <a:r>
              <a:rPr lang="ru-RU" dirty="0">
                <a:solidFill>
                  <a:srgbClr val="7030A0"/>
                </a:solidFill>
              </a:rPr>
              <a:t>с литературой, </a:t>
            </a:r>
            <a:r>
              <a:rPr lang="ru-RU" dirty="0" smtClean="0">
                <a:solidFill>
                  <a:srgbClr val="7030A0"/>
                </a:solidFill>
              </a:rPr>
              <a:t>участие </a:t>
            </a:r>
            <a:r>
              <a:rPr lang="ru-RU" dirty="0">
                <a:solidFill>
                  <a:srgbClr val="7030A0"/>
                </a:solidFill>
              </a:rPr>
              <a:t>в играх, наблюдениях. </a:t>
            </a:r>
            <a:endParaRPr lang="ru-RU" dirty="0" smtClean="0">
              <a:solidFill>
                <a:srgbClr val="7030A0"/>
              </a:solidFill>
            </a:endParaRPr>
          </a:p>
          <a:p>
            <a:r>
              <a:rPr lang="ru-RU" dirty="0" smtClean="0">
                <a:solidFill>
                  <a:srgbClr val="7030A0"/>
                </a:solidFill>
              </a:rPr>
              <a:t>Рассматривание  стихов, загадок.</a:t>
            </a:r>
            <a:r>
              <a:rPr lang="ru-RU" dirty="0">
                <a:solidFill>
                  <a:srgbClr val="7030A0"/>
                </a:solidFill>
              </a:rPr>
              <a:t/>
            </a:r>
            <a:br>
              <a:rPr lang="ru-RU" dirty="0">
                <a:solidFill>
                  <a:srgbClr val="7030A0"/>
                </a:solidFill>
              </a:rPr>
            </a:br>
            <a:endParaRPr lang="ru-RU" dirty="0">
              <a:solidFill>
                <a:srgbClr val="7030A0"/>
              </a:solidFill>
            </a:endParaRPr>
          </a:p>
        </p:txBody>
      </p:sp>
    </p:spTree>
    <p:extLst>
      <p:ext uri="{BB962C8B-B14F-4D97-AF65-F5344CB8AC3E}">
        <p14:creationId xmlns:p14="http://schemas.microsoft.com/office/powerpoint/2010/main" val="13354538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par>
                                <p:cTn id="17" presetID="36" presetClass="emph" presetSubtype="0" fill="hold" nodeType="withEffect">
                                  <p:stCondLst>
                                    <p:cond delay="0"/>
                                  </p:stCondLst>
                                  <p:iterate type="lt">
                                    <p:tmPct val="10000"/>
                                  </p:iterate>
                                  <p:childTnLst>
                                    <p:animScale>
                                      <p:cBhvr>
                                        <p:cTn id="18" dur="250" autoRev="1" fill="hold">
                                          <p:stCondLst>
                                            <p:cond delay="0"/>
                                          </p:stCondLst>
                                        </p:cTn>
                                        <p:tgtEl>
                                          <p:spTgt spid="3">
                                            <p:txEl>
                                              <p:pRg st="1" end="1"/>
                                            </p:txEl>
                                          </p:spTgt>
                                        </p:tgtEl>
                                      </p:cBhvr>
                                      <p:to x="80000" y="100000"/>
                                    </p:animScale>
                                    <p:anim by="(#ppt_w*0.10)" calcmode="lin" valueType="num">
                                      <p:cBhvr>
                                        <p:cTn id="19" dur="250" autoRev="1" fill="hold">
                                          <p:stCondLst>
                                            <p:cond delay="0"/>
                                          </p:stCondLst>
                                        </p:cTn>
                                        <p:tgtEl>
                                          <p:spTgt spid="3">
                                            <p:txEl>
                                              <p:pRg st="1" end="1"/>
                                            </p:txEl>
                                          </p:spTgt>
                                        </p:tgtEl>
                                        <p:attrNameLst>
                                          <p:attrName>ppt_x</p:attrName>
                                        </p:attrNameLst>
                                      </p:cBhvr>
                                    </p:anim>
                                    <p:anim by="(-#ppt_w*0.10)" calcmode="lin" valueType="num">
                                      <p:cBhvr>
                                        <p:cTn id="20" dur="250" autoRev="1" fill="hold">
                                          <p:stCondLst>
                                            <p:cond delay="0"/>
                                          </p:stCondLst>
                                        </p:cTn>
                                        <p:tgtEl>
                                          <p:spTgt spid="3">
                                            <p:txEl>
                                              <p:pRg st="1" end="1"/>
                                            </p:txEl>
                                          </p:spTgt>
                                        </p:tgtEl>
                                        <p:attrNameLst>
                                          <p:attrName>ppt_y</p:attrName>
                                        </p:attrNameLst>
                                      </p:cBhvr>
                                    </p:anim>
                                    <p:animRot by="-480000">
                                      <p:cBhvr>
                                        <p:cTn id="21" dur="250" autoRev="1" fill="hold">
                                          <p:stCondLst>
                                            <p:cond delay="0"/>
                                          </p:stCondLst>
                                        </p:cTn>
                                        <p:tgtEl>
                                          <p:spTgt spid="3">
                                            <p:txEl>
                                              <p:pRg st="1" end="1"/>
                                            </p:txEl>
                                          </p:spTgt>
                                        </p:tgtEl>
                                        <p:attrNameLst>
                                          <p:attrName>r</p:attrName>
                                        </p:attrNameLst>
                                      </p:cBhvr>
                                    </p:animRot>
                                  </p:childTnLst>
                                </p:cTn>
                              </p:par>
                              <p:par>
                                <p:cTn id="22" presetID="36" presetClass="emph" presetSubtype="0" fill="hold" nodeType="withEffect">
                                  <p:stCondLst>
                                    <p:cond delay="0"/>
                                  </p:stCondLst>
                                  <p:iterate type="lt">
                                    <p:tmPct val="10000"/>
                                  </p:iterate>
                                  <p:childTnLst>
                                    <p:animScale>
                                      <p:cBhvr>
                                        <p:cTn id="23" dur="250" autoRev="1" fill="hold">
                                          <p:stCondLst>
                                            <p:cond delay="0"/>
                                          </p:stCondLst>
                                        </p:cTn>
                                        <p:tgtEl>
                                          <p:spTgt spid="3">
                                            <p:txEl>
                                              <p:pRg st="2" end="2"/>
                                            </p:txEl>
                                          </p:spTgt>
                                        </p:tgtEl>
                                      </p:cBhvr>
                                      <p:to x="80000" y="100000"/>
                                    </p:animScale>
                                    <p:anim by="(#ppt_w*0.10)" calcmode="lin" valueType="num">
                                      <p:cBhvr>
                                        <p:cTn id="24" dur="250" autoRev="1" fill="hold">
                                          <p:stCondLst>
                                            <p:cond delay="0"/>
                                          </p:stCondLst>
                                        </p:cTn>
                                        <p:tgtEl>
                                          <p:spTgt spid="3">
                                            <p:txEl>
                                              <p:pRg st="2" end="2"/>
                                            </p:txEl>
                                          </p:spTgt>
                                        </p:tgtEl>
                                        <p:attrNameLst>
                                          <p:attrName>ppt_x</p:attrName>
                                        </p:attrNameLst>
                                      </p:cBhvr>
                                    </p:anim>
                                    <p:anim by="(-#ppt_w*0.10)" calcmode="lin" valueType="num">
                                      <p:cBhvr>
                                        <p:cTn id="25" dur="250" autoRev="1" fill="hold">
                                          <p:stCondLst>
                                            <p:cond delay="0"/>
                                          </p:stCondLst>
                                        </p:cTn>
                                        <p:tgtEl>
                                          <p:spTgt spid="3">
                                            <p:txEl>
                                              <p:pRg st="2" end="2"/>
                                            </p:txEl>
                                          </p:spTgt>
                                        </p:tgtEl>
                                        <p:attrNameLst>
                                          <p:attrName>ppt_y</p:attrName>
                                        </p:attrNameLst>
                                      </p:cBhvr>
                                    </p:anim>
                                    <p:animRot by="-480000">
                                      <p:cBhvr>
                                        <p:cTn id="26" dur="250" autoRev="1" fill="hold">
                                          <p:stCondLst>
                                            <p:cond delay="0"/>
                                          </p:stCondLst>
                                        </p:cTn>
                                        <p:tgtEl>
                                          <p:spTgt spid="3">
                                            <p:txEl>
                                              <p:pRg st="2" end="2"/>
                                            </p:txEl>
                                          </p:spTgt>
                                        </p:tgtEl>
                                        <p:attrNameLst>
                                          <p:attrName>r</p:attrName>
                                        </p:attrNameLst>
                                      </p:cBhvr>
                                    </p:animRot>
                                  </p:childTnLst>
                                </p:cTn>
                              </p:par>
                              <p:par>
                                <p:cTn id="27" presetID="36" presetClass="emph" presetSubtype="0" fill="hold" nodeType="withEffect">
                                  <p:stCondLst>
                                    <p:cond delay="0"/>
                                  </p:stCondLst>
                                  <p:iterate type="lt">
                                    <p:tmPct val="10000"/>
                                  </p:iterate>
                                  <p:childTnLst>
                                    <p:animScale>
                                      <p:cBhvr>
                                        <p:cTn id="28" dur="250" autoRev="1" fill="hold">
                                          <p:stCondLst>
                                            <p:cond delay="0"/>
                                          </p:stCondLst>
                                        </p:cTn>
                                        <p:tgtEl>
                                          <p:spTgt spid="3">
                                            <p:txEl>
                                              <p:pRg st="3" end="3"/>
                                            </p:txEl>
                                          </p:spTgt>
                                        </p:tgtEl>
                                      </p:cBhvr>
                                      <p:to x="80000" y="100000"/>
                                    </p:animScale>
                                    <p:anim by="(#ppt_w*0.10)" calcmode="lin" valueType="num">
                                      <p:cBhvr>
                                        <p:cTn id="29" dur="250" autoRev="1" fill="hold">
                                          <p:stCondLst>
                                            <p:cond delay="0"/>
                                          </p:stCondLst>
                                        </p:cTn>
                                        <p:tgtEl>
                                          <p:spTgt spid="3">
                                            <p:txEl>
                                              <p:pRg st="3" end="3"/>
                                            </p:txEl>
                                          </p:spTgt>
                                        </p:tgtEl>
                                        <p:attrNameLst>
                                          <p:attrName>ppt_x</p:attrName>
                                        </p:attrNameLst>
                                      </p:cBhvr>
                                    </p:anim>
                                    <p:anim by="(-#ppt_w*0.10)" calcmode="lin" valueType="num">
                                      <p:cBhvr>
                                        <p:cTn id="30" dur="250" autoRev="1" fill="hold">
                                          <p:stCondLst>
                                            <p:cond delay="0"/>
                                          </p:stCondLst>
                                        </p:cTn>
                                        <p:tgtEl>
                                          <p:spTgt spid="3">
                                            <p:txEl>
                                              <p:pRg st="3" end="3"/>
                                            </p:txEl>
                                          </p:spTgt>
                                        </p:tgtEl>
                                        <p:attrNameLst>
                                          <p:attrName>ppt_y</p:attrName>
                                        </p:attrNameLst>
                                      </p:cBhvr>
                                    </p:anim>
                                    <p:animRot by="-480000">
                                      <p:cBhvr>
                                        <p:cTn id="31" dur="250" autoRev="1"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Практическая деятельность</a:t>
            </a:r>
            <a:endParaRPr lang="ru-RU" dirty="0">
              <a:solidFill>
                <a:srgbClr val="7030A0"/>
              </a:solidFill>
            </a:endParaRPr>
          </a:p>
        </p:txBody>
      </p:sp>
      <p:sp>
        <p:nvSpPr>
          <p:cNvPr id="3" name="Объект 2"/>
          <p:cNvSpPr>
            <a:spLocks noGrp="1"/>
          </p:cNvSpPr>
          <p:nvPr>
            <p:ph idx="1"/>
          </p:nvPr>
        </p:nvSpPr>
        <p:spPr/>
        <p:txBody>
          <a:bodyPr>
            <a:normAutofit fontScale="92500" lnSpcReduction="20000"/>
          </a:bodyPr>
          <a:lstStyle/>
          <a:p>
            <a:pPr marL="0" indent="0">
              <a:buNone/>
            </a:pPr>
            <a:endParaRPr lang="ru-RU" dirty="0" smtClean="0">
              <a:solidFill>
                <a:srgbClr val="7030A0"/>
              </a:solidFill>
            </a:endParaRPr>
          </a:p>
          <a:p>
            <a:r>
              <a:rPr lang="ru-RU" dirty="0" smtClean="0">
                <a:solidFill>
                  <a:srgbClr val="7030A0"/>
                </a:solidFill>
              </a:rPr>
              <a:t>Совместная работа с </a:t>
            </a:r>
            <a:r>
              <a:rPr lang="ru-RU" dirty="0">
                <a:solidFill>
                  <a:srgbClr val="7030A0"/>
                </a:solidFill>
              </a:rPr>
              <a:t>детьми, </a:t>
            </a:r>
            <a:r>
              <a:rPr lang="ru-RU" dirty="0" smtClean="0">
                <a:solidFill>
                  <a:srgbClr val="7030A0"/>
                </a:solidFill>
              </a:rPr>
              <a:t>включающая </a:t>
            </a:r>
            <a:r>
              <a:rPr lang="ru-RU" dirty="0">
                <a:solidFill>
                  <a:srgbClr val="7030A0"/>
                </a:solidFill>
              </a:rPr>
              <a:t>наблюдения за жизнью деревьев, проведение исследований (корни, ветки, почки, листья, цветение, семена, почва, свет). </a:t>
            </a:r>
            <a:endParaRPr lang="ru-RU" dirty="0" smtClean="0">
              <a:solidFill>
                <a:srgbClr val="7030A0"/>
              </a:solidFill>
            </a:endParaRPr>
          </a:p>
          <a:p>
            <a:r>
              <a:rPr lang="ru-RU" dirty="0" smtClean="0">
                <a:solidFill>
                  <a:srgbClr val="7030A0"/>
                </a:solidFill>
              </a:rPr>
              <a:t>Сочетание деятельности </a:t>
            </a:r>
            <a:r>
              <a:rPr lang="ru-RU" dirty="0">
                <a:solidFill>
                  <a:srgbClr val="7030A0"/>
                </a:solidFill>
              </a:rPr>
              <a:t>с рисованием, аппликацией, оригами, играми. </a:t>
            </a:r>
            <a:endParaRPr lang="ru-RU" dirty="0" smtClean="0">
              <a:solidFill>
                <a:srgbClr val="7030A0"/>
              </a:solidFill>
            </a:endParaRPr>
          </a:p>
          <a:p>
            <a:r>
              <a:rPr lang="ru-RU" dirty="0" smtClean="0">
                <a:solidFill>
                  <a:srgbClr val="7030A0"/>
                </a:solidFill>
              </a:rPr>
              <a:t>Подвижные игры, </a:t>
            </a:r>
            <a:r>
              <a:rPr lang="ru-RU" dirty="0">
                <a:solidFill>
                  <a:srgbClr val="7030A0"/>
                </a:solidFill>
              </a:rPr>
              <a:t>стихи, </a:t>
            </a:r>
            <a:r>
              <a:rPr lang="ru-RU" dirty="0" smtClean="0">
                <a:solidFill>
                  <a:srgbClr val="7030A0"/>
                </a:solidFill>
              </a:rPr>
              <a:t>загадки</a:t>
            </a:r>
            <a:r>
              <a:rPr lang="ru-RU" dirty="0">
                <a:solidFill>
                  <a:srgbClr val="7030A0"/>
                </a:solidFill>
              </a:rPr>
              <a:t>.</a:t>
            </a:r>
            <a:r>
              <a:rPr lang="ru-RU" dirty="0" smtClean="0">
                <a:solidFill>
                  <a:srgbClr val="7030A0"/>
                </a:solidFill>
              </a:rPr>
              <a:t> </a:t>
            </a:r>
          </a:p>
          <a:p>
            <a:r>
              <a:rPr lang="ru-RU" dirty="0" smtClean="0">
                <a:solidFill>
                  <a:srgbClr val="7030A0"/>
                </a:solidFill>
              </a:rPr>
              <a:t>Беседы, изготовление экологических знаков, сбор листьев </a:t>
            </a:r>
            <a:r>
              <a:rPr lang="ru-RU" dirty="0">
                <a:solidFill>
                  <a:srgbClr val="7030A0"/>
                </a:solidFill>
              </a:rPr>
              <a:t>для изготовления гербария. </a:t>
            </a:r>
            <a:r>
              <a:rPr lang="ru-RU" dirty="0"/>
              <a:t/>
            </a:r>
            <a:br>
              <a:rPr lang="ru-RU" dirty="0"/>
            </a:br>
            <a:endParaRPr lang="ru-RU" dirty="0"/>
          </a:p>
        </p:txBody>
      </p:sp>
    </p:spTree>
    <p:extLst>
      <p:ext uri="{BB962C8B-B14F-4D97-AF65-F5344CB8AC3E}">
        <p14:creationId xmlns:p14="http://schemas.microsoft.com/office/powerpoint/2010/main" val="15846882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1" end="1"/>
                                            </p:txEl>
                                          </p:spTgt>
                                        </p:tgtEl>
                                      </p:cBhvr>
                                      <p:to x="80000" y="100000"/>
                                    </p:animScale>
                                    <p:anim by="(#ppt_w*0.10)" calcmode="lin" valueType="num">
                                      <p:cBhvr>
                                        <p:cTn id="14" dur="250" autoRev="1" fill="hold">
                                          <p:stCondLst>
                                            <p:cond delay="0"/>
                                          </p:stCondLst>
                                        </p:cTn>
                                        <p:tgtEl>
                                          <p:spTgt spid="3">
                                            <p:txEl>
                                              <p:pRg st="1" end="1"/>
                                            </p:txEl>
                                          </p:spTgt>
                                        </p:tgtEl>
                                        <p:attrNameLst>
                                          <p:attrName>ppt_x</p:attrName>
                                        </p:attrNameLst>
                                      </p:cBhvr>
                                    </p:anim>
                                    <p:anim by="(-#ppt_w*0.10)" calcmode="lin" valueType="num">
                                      <p:cBhvr>
                                        <p:cTn id="15" dur="250" autoRev="1" fill="hold">
                                          <p:stCondLst>
                                            <p:cond delay="0"/>
                                          </p:stCondLst>
                                        </p:cTn>
                                        <p:tgtEl>
                                          <p:spTgt spid="3">
                                            <p:txEl>
                                              <p:pRg st="1" end="1"/>
                                            </p:txEl>
                                          </p:spTgt>
                                        </p:tgtEl>
                                        <p:attrNameLst>
                                          <p:attrName>ppt_y</p:attrName>
                                        </p:attrNameLst>
                                      </p:cBhvr>
                                    </p:anim>
                                    <p:animRot by="-480000">
                                      <p:cBhvr>
                                        <p:cTn id="16" dur="250" autoRev="1" fill="hold">
                                          <p:stCondLst>
                                            <p:cond delay="0"/>
                                          </p:stCondLst>
                                        </p:cTn>
                                        <p:tgtEl>
                                          <p:spTgt spid="3">
                                            <p:txEl>
                                              <p:pRg st="1" end="1"/>
                                            </p:txEl>
                                          </p:spTgt>
                                        </p:tgtEl>
                                        <p:attrNameLst>
                                          <p:attrName>r</p:attrName>
                                        </p:attrNameLst>
                                      </p:cBhvr>
                                    </p:animRot>
                                  </p:childTnLst>
                                </p:cTn>
                              </p:par>
                              <p:par>
                                <p:cTn id="17" presetID="36" presetClass="emph" presetSubtype="0" fill="hold" nodeType="withEffect">
                                  <p:stCondLst>
                                    <p:cond delay="0"/>
                                  </p:stCondLst>
                                  <p:iterate type="lt">
                                    <p:tmPct val="10000"/>
                                  </p:iterate>
                                  <p:childTnLst>
                                    <p:animScale>
                                      <p:cBhvr>
                                        <p:cTn id="18" dur="250" autoRev="1" fill="hold">
                                          <p:stCondLst>
                                            <p:cond delay="0"/>
                                          </p:stCondLst>
                                        </p:cTn>
                                        <p:tgtEl>
                                          <p:spTgt spid="3">
                                            <p:txEl>
                                              <p:pRg st="2" end="2"/>
                                            </p:txEl>
                                          </p:spTgt>
                                        </p:tgtEl>
                                      </p:cBhvr>
                                      <p:to x="80000" y="100000"/>
                                    </p:animScale>
                                    <p:anim by="(#ppt_w*0.10)" calcmode="lin" valueType="num">
                                      <p:cBhvr>
                                        <p:cTn id="19" dur="250" autoRev="1" fill="hold">
                                          <p:stCondLst>
                                            <p:cond delay="0"/>
                                          </p:stCondLst>
                                        </p:cTn>
                                        <p:tgtEl>
                                          <p:spTgt spid="3">
                                            <p:txEl>
                                              <p:pRg st="2" end="2"/>
                                            </p:txEl>
                                          </p:spTgt>
                                        </p:tgtEl>
                                        <p:attrNameLst>
                                          <p:attrName>ppt_x</p:attrName>
                                        </p:attrNameLst>
                                      </p:cBhvr>
                                    </p:anim>
                                    <p:anim by="(-#ppt_w*0.10)" calcmode="lin" valueType="num">
                                      <p:cBhvr>
                                        <p:cTn id="20" dur="250" autoRev="1" fill="hold">
                                          <p:stCondLst>
                                            <p:cond delay="0"/>
                                          </p:stCondLst>
                                        </p:cTn>
                                        <p:tgtEl>
                                          <p:spTgt spid="3">
                                            <p:txEl>
                                              <p:pRg st="2" end="2"/>
                                            </p:txEl>
                                          </p:spTgt>
                                        </p:tgtEl>
                                        <p:attrNameLst>
                                          <p:attrName>ppt_y</p:attrName>
                                        </p:attrNameLst>
                                      </p:cBhvr>
                                    </p:anim>
                                    <p:animRot by="-480000">
                                      <p:cBhvr>
                                        <p:cTn id="21" dur="250" autoRev="1" fill="hold">
                                          <p:stCondLst>
                                            <p:cond delay="0"/>
                                          </p:stCondLst>
                                        </p:cTn>
                                        <p:tgtEl>
                                          <p:spTgt spid="3">
                                            <p:txEl>
                                              <p:pRg st="2" end="2"/>
                                            </p:txEl>
                                          </p:spTgt>
                                        </p:tgtEl>
                                        <p:attrNameLst>
                                          <p:attrName>r</p:attrName>
                                        </p:attrNameLst>
                                      </p:cBhvr>
                                    </p:animRot>
                                  </p:childTnLst>
                                </p:cTn>
                              </p:par>
                              <p:par>
                                <p:cTn id="22" presetID="36" presetClass="emph" presetSubtype="0" fill="hold" nodeType="withEffect">
                                  <p:stCondLst>
                                    <p:cond delay="0"/>
                                  </p:stCondLst>
                                  <p:iterate type="lt">
                                    <p:tmPct val="10000"/>
                                  </p:iterate>
                                  <p:childTnLst>
                                    <p:animScale>
                                      <p:cBhvr>
                                        <p:cTn id="23" dur="250" autoRev="1" fill="hold">
                                          <p:stCondLst>
                                            <p:cond delay="0"/>
                                          </p:stCondLst>
                                        </p:cTn>
                                        <p:tgtEl>
                                          <p:spTgt spid="3">
                                            <p:txEl>
                                              <p:pRg st="3" end="3"/>
                                            </p:txEl>
                                          </p:spTgt>
                                        </p:tgtEl>
                                      </p:cBhvr>
                                      <p:to x="80000" y="100000"/>
                                    </p:animScale>
                                    <p:anim by="(#ppt_w*0.10)" calcmode="lin" valueType="num">
                                      <p:cBhvr>
                                        <p:cTn id="24" dur="250" autoRev="1" fill="hold">
                                          <p:stCondLst>
                                            <p:cond delay="0"/>
                                          </p:stCondLst>
                                        </p:cTn>
                                        <p:tgtEl>
                                          <p:spTgt spid="3">
                                            <p:txEl>
                                              <p:pRg st="3" end="3"/>
                                            </p:txEl>
                                          </p:spTgt>
                                        </p:tgtEl>
                                        <p:attrNameLst>
                                          <p:attrName>ppt_x</p:attrName>
                                        </p:attrNameLst>
                                      </p:cBhvr>
                                    </p:anim>
                                    <p:anim by="(-#ppt_w*0.10)" calcmode="lin" valueType="num">
                                      <p:cBhvr>
                                        <p:cTn id="25" dur="250" autoRev="1" fill="hold">
                                          <p:stCondLst>
                                            <p:cond delay="0"/>
                                          </p:stCondLst>
                                        </p:cTn>
                                        <p:tgtEl>
                                          <p:spTgt spid="3">
                                            <p:txEl>
                                              <p:pRg st="3" end="3"/>
                                            </p:txEl>
                                          </p:spTgt>
                                        </p:tgtEl>
                                        <p:attrNameLst>
                                          <p:attrName>ppt_y</p:attrName>
                                        </p:attrNameLst>
                                      </p:cBhvr>
                                    </p:anim>
                                    <p:animRot by="-480000">
                                      <p:cBhvr>
                                        <p:cTn id="26" dur="250" autoRev="1" fill="hold">
                                          <p:stCondLst>
                                            <p:cond delay="0"/>
                                          </p:stCondLst>
                                        </p:cTn>
                                        <p:tgtEl>
                                          <p:spTgt spid="3">
                                            <p:txEl>
                                              <p:pRg st="3" end="3"/>
                                            </p:txEl>
                                          </p:spTgt>
                                        </p:tgtEl>
                                        <p:attrNameLst>
                                          <p:attrName>r</p:attrName>
                                        </p:attrNameLst>
                                      </p:cBhvr>
                                    </p:animRot>
                                  </p:childTnLst>
                                </p:cTn>
                              </p:par>
                              <p:par>
                                <p:cTn id="27" presetID="36" presetClass="emph" presetSubtype="0" fill="hold" nodeType="withEffect">
                                  <p:stCondLst>
                                    <p:cond delay="0"/>
                                  </p:stCondLst>
                                  <p:iterate type="lt">
                                    <p:tmPct val="10000"/>
                                  </p:iterate>
                                  <p:childTnLst>
                                    <p:animScale>
                                      <p:cBhvr>
                                        <p:cTn id="28" dur="250" autoRev="1" fill="hold">
                                          <p:stCondLst>
                                            <p:cond delay="0"/>
                                          </p:stCondLst>
                                        </p:cTn>
                                        <p:tgtEl>
                                          <p:spTgt spid="3">
                                            <p:txEl>
                                              <p:pRg st="4" end="4"/>
                                            </p:txEl>
                                          </p:spTgt>
                                        </p:tgtEl>
                                      </p:cBhvr>
                                      <p:to x="80000" y="100000"/>
                                    </p:animScale>
                                    <p:anim by="(#ppt_w*0.10)" calcmode="lin" valueType="num">
                                      <p:cBhvr>
                                        <p:cTn id="29" dur="250" autoRev="1" fill="hold">
                                          <p:stCondLst>
                                            <p:cond delay="0"/>
                                          </p:stCondLst>
                                        </p:cTn>
                                        <p:tgtEl>
                                          <p:spTgt spid="3">
                                            <p:txEl>
                                              <p:pRg st="4" end="4"/>
                                            </p:txEl>
                                          </p:spTgt>
                                        </p:tgtEl>
                                        <p:attrNameLst>
                                          <p:attrName>ppt_x</p:attrName>
                                        </p:attrNameLst>
                                      </p:cBhvr>
                                    </p:anim>
                                    <p:anim by="(-#ppt_w*0.10)" calcmode="lin" valueType="num">
                                      <p:cBhvr>
                                        <p:cTn id="30" dur="250" autoRev="1" fill="hold">
                                          <p:stCondLst>
                                            <p:cond delay="0"/>
                                          </p:stCondLst>
                                        </p:cTn>
                                        <p:tgtEl>
                                          <p:spTgt spid="3">
                                            <p:txEl>
                                              <p:pRg st="4" end="4"/>
                                            </p:txEl>
                                          </p:spTgt>
                                        </p:tgtEl>
                                        <p:attrNameLst>
                                          <p:attrName>ppt_y</p:attrName>
                                        </p:attrNameLst>
                                      </p:cBhvr>
                                    </p:anim>
                                    <p:animRot by="-480000">
                                      <p:cBhvr>
                                        <p:cTn id="31" dur="250" autoRev="1" fill="hold">
                                          <p:stCondLst>
                                            <p:cond delay="0"/>
                                          </p:stCondLst>
                                        </p:cTn>
                                        <p:tgtEl>
                                          <p:spTgt spid="3">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Заключительный этап</a:t>
            </a:r>
            <a:endParaRPr lang="ru-RU" dirty="0">
              <a:solidFill>
                <a:srgbClr val="7030A0"/>
              </a:solidFill>
            </a:endParaRPr>
          </a:p>
        </p:txBody>
      </p:sp>
      <p:sp>
        <p:nvSpPr>
          <p:cNvPr id="3" name="Объект 2"/>
          <p:cNvSpPr>
            <a:spLocks noGrp="1"/>
          </p:cNvSpPr>
          <p:nvPr>
            <p:ph idx="1"/>
          </p:nvPr>
        </p:nvSpPr>
        <p:spPr/>
        <p:txBody>
          <a:bodyPr>
            <a:normAutofit/>
          </a:bodyPr>
          <a:lstStyle/>
          <a:p>
            <a:r>
              <a:rPr lang="ru-RU" dirty="0" smtClean="0">
                <a:solidFill>
                  <a:srgbClr val="7030A0"/>
                </a:solidFill>
              </a:rPr>
              <a:t> </a:t>
            </a:r>
            <a:r>
              <a:rPr lang="ru-RU" dirty="0">
                <a:solidFill>
                  <a:srgbClr val="7030A0"/>
                </a:solidFill>
              </a:rPr>
              <a:t>анализ и обобщение результатов работы. </a:t>
            </a:r>
            <a:endParaRPr lang="ru-RU" dirty="0" smtClean="0">
              <a:solidFill>
                <a:srgbClr val="7030A0"/>
              </a:solidFill>
            </a:endParaRPr>
          </a:p>
          <a:p>
            <a:r>
              <a:rPr lang="ru-RU" dirty="0" smtClean="0">
                <a:solidFill>
                  <a:srgbClr val="7030A0"/>
                </a:solidFill>
              </a:rPr>
              <a:t>Закрепление знаний </a:t>
            </a:r>
            <a:r>
              <a:rPr lang="ru-RU" dirty="0">
                <a:solidFill>
                  <a:srgbClr val="7030A0"/>
                </a:solidFill>
              </a:rPr>
              <a:t>детей. </a:t>
            </a:r>
          </a:p>
          <a:p>
            <a:r>
              <a:rPr lang="ru-RU" dirty="0" smtClean="0">
                <a:solidFill>
                  <a:srgbClr val="7030A0"/>
                </a:solidFill>
              </a:rPr>
              <a:t>Разработка рекомендаций родителям. </a:t>
            </a:r>
          </a:p>
          <a:p>
            <a:r>
              <a:rPr lang="ru-RU" dirty="0" smtClean="0">
                <a:solidFill>
                  <a:srgbClr val="7030A0"/>
                </a:solidFill>
              </a:rPr>
              <a:t>Организация выставки «Дерево счастья»</a:t>
            </a:r>
            <a:r>
              <a:rPr lang="ru-RU" dirty="0"/>
              <a:t/>
            </a:r>
            <a:br>
              <a:rPr lang="ru-RU" dirty="0"/>
            </a:br>
            <a:endParaRPr lang="ru-RU" dirty="0"/>
          </a:p>
        </p:txBody>
      </p:sp>
    </p:spTree>
    <p:extLst>
      <p:ext uri="{BB962C8B-B14F-4D97-AF65-F5344CB8AC3E}">
        <p14:creationId xmlns:p14="http://schemas.microsoft.com/office/powerpoint/2010/main" val="38224560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par>
                                <p:cTn id="17" presetID="36" presetClass="emph" presetSubtype="0" fill="hold" nodeType="withEffect">
                                  <p:stCondLst>
                                    <p:cond delay="0"/>
                                  </p:stCondLst>
                                  <p:iterate type="lt">
                                    <p:tmPct val="10000"/>
                                  </p:iterate>
                                  <p:childTnLst>
                                    <p:animScale>
                                      <p:cBhvr>
                                        <p:cTn id="18" dur="250" autoRev="1" fill="hold">
                                          <p:stCondLst>
                                            <p:cond delay="0"/>
                                          </p:stCondLst>
                                        </p:cTn>
                                        <p:tgtEl>
                                          <p:spTgt spid="3">
                                            <p:txEl>
                                              <p:pRg st="1" end="1"/>
                                            </p:txEl>
                                          </p:spTgt>
                                        </p:tgtEl>
                                      </p:cBhvr>
                                      <p:to x="80000" y="100000"/>
                                    </p:animScale>
                                    <p:anim by="(#ppt_w*0.10)" calcmode="lin" valueType="num">
                                      <p:cBhvr>
                                        <p:cTn id="19" dur="250" autoRev="1" fill="hold">
                                          <p:stCondLst>
                                            <p:cond delay="0"/>
                                          </p:stCondLst>
                                        </p:cTn>
                                        <p:tgtEl>
                                          <p:spTgt spid="3">
                                            <p:txEl>
                                              <p:pRg st="1" end="1"/>
                                            </p:txEl>
                                          </p:spTgt>
                                        </p:tgtEl>
                                        <p:attrNameLst>
                                          <p:attrName>ppt_x</p:attrName>
                                        </p:attrNameLst>
                                      </p:cBhvr>
                                    </p:anim>
                                    <p:anim by="(-#ppt_w*0.10)" calcmode="lin" valueType="num">
                                      <p:cBhvr>
                                        <p:cTn id="20" dur="250" autoRev="1" fill="hold">
                                          <p:stCondLst>
                                            <p:cond delay="0"/>
                                          </p:stCondLst>
                                        </p:cTn>
                                        <p:tgtEl>
                                          <p:spTgt spid="3">
                                            <p:txEl>
                                              <p:pRg st="1" end="1"/>
                                            </p:txEl>
                                          </p:spTgt>
                                        </p:tgtEl>
                                        <p:attrNameLst>
                                          <p:attrName>ppt_y</p:attrName>
                                        </p:attrNameLst>
                                      </p:cBhvr>
                                    </p:anim>
                                    <p:animRot by="-480000">
                                      <p:cBhvr>
                                        <p:cTn id="21" dur="250" autoRev="1" fill="hold">
                                          <p:stCondLst>
                                            <p:cond delay="0"/>
                                          </p:stCondLst>
                                        </p:cTn>
                                        <p:tgtEl>
                                          <p:spTgt spid="3">
                                            <p:txEl>
                                              <p:pRg st="1" end="1"/>
                                            </p:txEl>
                                          </p:spTgt>
                                        </p:tgtEl>
                                        <p:attrNameLst>
                                          <p:attrName>r</p:attrName>
                                        </p:attrNameLst>
                                      </p:cBhvr>
                                    </p:animRot>
                                  </p:childTnLst>
                                </p:cTn>
                              </p:par>
                              <p:par>
                                <p:cTn id="22" presetID="36" presetClass="emph" presetSubtype="0" fill="hold" nodeType="withEffect">
                                  <p:stCondLst>
                                    <p:cond delay="0"/>
                                  </p:stCondLst>
                                  <p:iterate type="lt">
                                    <p:tmPct val="10000"/>
                                  </p:iterate>
                                  <p:childTnLst>
                                    <p:animScale>
                                      <p:cBhvr>
                                        <p:cTn id="23" dur="250" autoRev="1" fill="hold">
                                          <p:stCondLst>
                                            <p:cond delay="0"/>
                                          </p:stCondLst>
                                        </p:cTn>
                                        <p:tgtEl>
                                          <p:spTgt spid="3">
                                            <p:txEl>
                                              <p:pRg st="2" end="2"/>
                                            </p:txEl>
                                          </p:spTgt>
                                        </p:tgtEl>
                                      </p:cBhvr>
                                      <p:to x="80000" y="100000"/>
                                    </p:animScale>
                                    <p:anim by="(#ppt_w*0.10)" calcmode="lin" valueType="num">
                                      <p:cBhvr>
                                        <p:cTn id="24" dur="250" autoRev="1" fill="hold">
                                          <p:stCondLst>
                                            <p:cond delay="0"/>
                                          </p:stCondLst>
                                        </p:cTn>
                                        <p:tgtEl>
                                          <p:spTgt spid="3">
                                            <p:txEl>
                                              <p:pRg st="2" end="2"/>
                                            </p:txEl>
                                          </p:spTgt>
                                        </p:tgtEl>
                                        <p:attrNameLst>
                                          <p:attrName>ppt_x</p:attrName>
                                        </p:attrNameLst>
                                      </p:cBhvr>
                                    </p:anim>
                                    <p:anim by="(-#ppt_w*0.10)" calcmode="lin" valueType="num">
                                      <p:cBhvr>
                                        <p:cTn id="25" dur="250" autoRev="1" fill="hold">
                                          <p:stCondLst>
                                            <p:cond delay="0"/>
                                          </p:stCondLst>
                                        </p:cTn>
                                        <p:tgtEl>
                                          <p:spTgt spid="3">
                                            <p:txEl>
                                              <p:pRg st="2" end="2"/>
                                            </p:txEl>
                                          </p:spTgt>
                                        </p:tgtEl>
                                        <p:attrNameLst>
                                          <p:attrName>ppt_y</p:attrName>
                                        </p:attrNameLst>
                                      </p:cBhvr>
                                    </p:anim>
                                    <p:animRot by="-480000">
                                      <p:cBhvr>
                                        <p:cTn id="26" dur="250" autoRev="1" fill="hold">
                                          <p:stCondLst>
                                            <p:cond delay="0"/>
                                          </p:stCondLst>
                                        </p:cTn>
                                        <p:tgtEl>
                                          <p:spTgt spid="3">
                                            <p:txEl>
                                              <p:pRg st="2" end="2"/>
                                            </p:txEl>
                                          </p:spTgt>
                                        </p:tgtEl>
                                        <p:attrNameLst>
                                          <p:attrName>r</p:attrName>
                                        </p:attrNameLst>
                                      </p:cBhvr>
                                    </p:animRot>
                                  </p:childTnLst>
                                </p:cTn>
                              </p:par>
                              <p:par>
                                <p:cTn id="27" presetID="36" presetClass="emph" presetSubtype="0" fill="hold" nodeType="withEffect">
                                  <p:stCondLst>
                                    <p:cond delay="0"/>
                                  </p:stCondLst>
                                  <p:iterate type="lt">
                                    <p:tmPct val="10000"/>
                                  </p:iterate>
                                  <p:childTnLst>
                                    <p:animScale>
                                      <p:cBhvr>
                                        <p:cTn id="28" dur="250" autoRev="1" fill="hold">
                                          <p:stCondLst>
                                            <p:cond delay="0"/>
                                          </p:stCondLst>
                                        </p:cTn>
                                        <p:tgtEl>
                                          <p:spTgt spid="3">
                                            <p:txEl>
                                              <p:pRg st="3" end="3"/>
                                            </p:txEl>
                                          </p:spTgt>
                                        </p:tgtEl>
                                      </p:cBhvr>
                                      <p:to x="80000" y="100000"/>
                                    </p:animScale>
                                    <p:anim by="(#ppt_w*0.10)" calcmode="lin" valueType="num">
                                      <p:cBhvr>
                                        <p:cTn id="29" dur="250" autoRev="1" fill="hold">
                                          <p:stCondLst>
                                            <p:cond delay="0"/>
                                          </p:stCondLst>
                                        </p:cTn>
                                        <p:tgtEl>
                                          <p:spTgt spid="3">
                                            <p:txEl>
                                              <p:pRg st="3" end="3"/>
                                            </p:txEl>
                                          </p:spTgt>
                                        </p:tgtEl>
                                        <p:attrNameLst>
                                          <p:attrName>ppt_x</p:attrName>
                                        </p:attrNameLst>
                                      </p:cBhvr>
                                    </p:anim>
                                    <p:anim by="(-#ppt_w*0.10)" calcmode="lin" valueType="num">
                                      <p:cBhvr>
                                        <p:cTn id="30" dur="250" autoRev="1" fill="hold">
                                          <p:stCondLst>
                                            <p:cond delay="0"/>
                                          </p:stCondLst>
                                        </p:cTn>
                                        <p:tgtEl>
                                          <p:spTgt spid="3">
                                            <p:txEl>
                                              <p:pRg st="3" end="3"/>
                                            </p:txEl>
                                          </p:spTgt>
                                        </p:tgtEl>
                                        <p:attrNameLst>
                                          <p:attrName>ppt_y</p:attrName>
                                        </p:attrNameLst>
                                      </p:cBhvr>
                                    </p:anim>
                                    <p:animRot by="-480000">
                                      <p:cBhvr>
                                        <p:cTn id="31" dur="250" autoRev="1"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fontScale="90000"/>
          </a:bodyPr>
          <a:lstStyle/>
          <a:p>
            <a:r>
              <a:rPr lang="ru-RU" b="1" i="1" dirty="0">
                <a:solidFill>
                  <a:srgbClr val="7030A0"/>
                </a:solidFill>
              </a:rPr>
              <a:t>Дидактическая игра «Сравни»</a:t>
            </a:r>
            <a:r>
              <a:rPr lang="ru-RU" dirty="0">
                <a:solidFill>
                  <a:srgbClr val="7030A0"/>
                </a:solidFill>
              </a:rPr>
              <a:t/>
            </a:r>
            <a:br>
              <a:rPr lang="ru-RU" dirty="0">
                <a:solidFill>
                  <a:srgbClr val="7030A0"/>
                </a:solidFill>
              </a:rPr>
            </a:br>
            <a:endParaRPr lang="ru-RU" dirty="0">
              <a:solidFill>
                <a:srgbClr val="7030A0"/>
              </a:solidFill>
            </a:endParaRPr>
          </a:p>
        </p:txBody>
      </p:sp>
      <p:sp>
        <p:nvSpPr>
          <p:cNvPr id="3" name="Объект 2"/>
          <p:cNvSpPr>
            <a:spLocks noGrp="1"/>
          </p:cNvSpPr>
          <p:nvPr>
            <p:ph idx="1"/>
          </p:nvPr>
        </p:nvSpPr>
        <p:spPr/>
        <p:txBody>
          <a:bodyPr>
            <a:normAutofit fontScale="70000" lnSpcReduction="20000"/>
          </a:bodyPr>
          <a:lstStyle/>
          <a:p>
            <a:r>
              <a:rPr lang="ru-RU" b="1" dirty="0">
                <a:solidFill>
                  <a:srgbClr val="7030A0"/>
                </a:solidFill>
              </a:rPr>
              <a:t>Цель:</a:t>
            </a:r>
            <a:r>
              <a:rPr lang="ru-RU" dirty="0">
                <a:solidFill>
                  <a:srgbClr val="7030A0"/>
                </a:solidFill>
              </a:rPr>
              <a:t> каждый ребенок рассказывает о своем дереве, и сравнивает его с другим</a:t>
            </a:r>
            <a:br>
              <a:rPr lang="ru-RU" dirty="0">
                <a:solidFill>
                  <a:srgbClr val="7030A0"/>
                </a:solidFill>
              </a:rPr>
            </a:br>
            <a:r>
              <a:rPr lang="ru-RU" dirty="0">
                <a:solidFill>
                  <a:srgbClr val="7030A0"/>
                </a:solidFill>
              </a:rPr>
              <a:t>Педагог побуждает детей завершить начатые предложения, использовав для этого сравнительные обороты.</a:t>
            </a:r>
            <a:br>
              <a:rPr lang="ru-RU" dirty="0">
                <a:solidFill>
                  <a:srgbClr val="7030A0"/>
                </a:solidFill>
              </a:rPr>
            </a:br>
            <a:r>
              <a:rPr lang="ru-RU" b="1" i="1" dirty="0">
                <a:solidFill>
                  <a:srgbClr val="7030A0"/>
                </a:solidFill>
              </a:rPr>
              <a:t>Например:</a:t>
            </a:r>
            <a:r>
              <a:rPr lang="ru-RU" dirty="0">
                <a:solidFill>
                  <a:srgbClr val="7030A0"/>
                </a:solidFill>
              </a:rPr>
              <a:t/>
            </a:r>
            <a:br>
              <a:rPr lang="ru-RU" dirty="0">
                <a:solidFill>
                  <a:srgbClr val="7030A0"/>
                </a:solidFill>
              </a:rPr>
            </a:br>
            <a:r>
              <a:rPr lang="ru-RU" dirty="0">
                <a:solidFill>
                  <a:srgbClr val="7030A0"/>
                </a:solidFill>
              </a:rPr>
              <a:t>Листья у калины осенью как ... (Золото, солнышко)</a:t>
            </a:r>
            <a:br>
              <a:rPr lang="ru-RU" dirty="0">
                <a:solidFill>
                  <a:srgbClr val="7030A0"/>
                </a:solidFill>
              </a:rPr>
            </a:br>
            <a:r>
              <a:rPr lang="ru-RU" dirty="0">
                <a:solidFill>
                  <a:srgbClr val="7030A0"/>
                </a:solidFill>
              </a:rPr>
              <a:t>Калиновые ягодки блестящие, как ... (Бусы, драгоценные камни)</a:t>
            </a:r>
            <a:br>
              <a:rPr lang="ru-RU" dirty="0">
                <a:solidFill>
                  <a:srgbClr val="7030A0"/>
                </a:solidFill>
              </a:rPr>
            </a:br>
            <a:r>
              <a:rPr lang="ru-RU" dirty="0">
                <a:solidFill>
                  <a:srgbClr val="7030A0"/>
                </a:solidFill>
              </a:rPr>
              <a:t>Калина хороша, как ... (Красивая девушка, красавица, царевна)</a:t>
            </a:r>
            <a:br>
              <a:rPr lang="ru-RU" dirty="0">
                <a:solidFill>
                  <a:srgbClr val="7030A0"/>
                </a:solidFill>
              </a:rPr>
            </a:br>
            <a:r>
              <a:rPr lang="ru-RU" dirty="0">
                <a:solidFill>
                  <a:srgbClr val="7030A0"/>
                </a:solidFill>
              </a:rPr>
              <a:t>Воспитатель. Молодцы. Полюбуемся прекрасной калиной. Как мы назовем калину ласково, нежно? (Калинка)</a:t>
            </a:r>
            <a:br>
              <a:rPr lang="ru-RU" dirty="0">
                <a:solidFill>
                  <a:srgbClr val="7030A0"/>
                </a:solidFill>
              </a:rPr>
            </a:br>
            <a:r>
              <a:rPr lang="ru-RU" dirty="0">
                <a:solidFill>
                  <a:srgbClr val="7030A0"/>
                </a:solidFill>
              </a:rPr>
              <a:t>Калину издавна считают символом нашего родного края. Ее красными гроздьями украшают караваи, которые подают дорогим гостям, калину мастерицы вышивают на праздничных скатертях.</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3739705358"/>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1120" y="692696"/>
            <a:ext cx="8229600" cy="1066130"/>
          </a:xfrm>
        </p:spPr>
        <p:txBody>
          <a:bodyPr>
            <a:normAutofit fontScale="90000"/>
          </a:bodyPr>
          <a:lstStyle/>
          <a:p>
            <a:r>
              <a:rPr lang="ru-RU" b="1" i="1" dirty="0" smtClean="0"/>
              <a:t> </a:t>
            </a:r>
            <a:r>
              <a:rPr lang="ru-RU" b="1" i="1" dirty="0">
                <a:solidFill>
                  <a:srgbClr val="7030A0"/>
                </a:solidFill>
              </a:rPr>
              <a:t>Дидактическая игра </a:t>
            </a:r>
            <a:r>
              <a:rPr lang="ru-RU" b="1" i="1" dirty="0" smtClean="0">
                <a:solidFill>
                  <a:srgbClr val="7030A0"/>
                </a:solidFill>
              </a:rPr>
              <a:t/>
            </a:r>
            <a:br>
              <a:rPr lang="ru-RU" b="1" i="1" dirty="0" smtClean="0">
                <a:solidFill>
                  <a:srgbClr val="7030A0"/>
                </a:solidFill>
              </a:rPr>
            </a:br>
            <a:r>
              <a:rPr lang="ru-RU" b="1" i="1" dirty="0" smtClean="0">
                <a:solidFill>
                  <a:srgbClr val="7030A0"/>
                </a:solidFill>
              </a:rPr>
              <a:t>«</a:t>
            </a:r>
            <a:r>
              <a:rPr lang="ru-RU" b="1" i="1" dirty="0">
                <a:solidFill>
                  <a:srgbClr val="7030A0"/>
                </a:solidFill>
              </a:rPr>
              <a:t>Узнаю деревце»</a:t>
            </a:r>
            <a:r>
              <a:rPr lang="ru-RU" dirty="0"/>
              <a:t/>
            </a:r>
            <a:br>
              <a:rPr lang="ru-RU" dirty="0"/>
            </a:br>
            <a:endParaRPr lang="ru-RU" dirty="0"/>
          </a:p>
        </p:txBody>
      </p:sp>
      <p:sp>
        <p:nvSpPr>
          <p:cNvPr id="3" name="Объект 2"/>
          <p:cNvSpPr>
            <a:spLocks noGrp="1"/>
          </p:cNvSpPr>
          <p:nvPr>
            <p:ph idx="1"/>
          </p:nvPr>
        </p:nvSpPr>
        <p:spPr/>
        <p:txBody>
          <a:bodyPr>
            <a:normAutofit fontScale="77500" lnSpcReduction="20000"/>
          </a:bodyPr>
          <a:lstStyle/>
          <a:p>
            <a:r>
              <a:rPr lang="ru-RU" b="1" dirty="0">
                <a:solidFill>
                  <a:srgbClr val="7030A0"/>
                </a:solidFill>
              </a:rPr>
              <a:t>Цель:</a:t>
            </a:r>
            <a:r>
              <a:rPr lang="ru-RU" dirty="0">
                <a:solidFill>
                  <a:srgbClr val="7030A0"/>
                </a:solidFill>
              </a:rPr>
              <a:t> учить находить дерево по описанию.</a:t>
            </a:r>
            <a:br>
              <a:rPr lang="ru-RU" dirty="0">
                <a:solidFill>
                  <a:srgbClr val="7030A0"/>
                </a:solidFill>
              </a:rPr>
            </a:br>
            <a:r>
              <a:rPr lang="ru-RU" dirty="0">
                <a:solidFill>
                  <a:srgbClr val="7030A0"/>
                </a:solidFill>
              </a:rPr>
              <a:t>Взрослый предлагает детям назвать деревья, о которых он спрашивает. </a:t>
            </a:r>
            <a:br>
              <a:rPr lang="ru-RU" dirty="0">
                <a:solidFill>
                  <a:srgbClr val="7030A0"/>
                </a:solidFill>
              </a:rPr>
            </a:br>
            <a:r>
              <a:rPr lang="ru-RU" dirty="0">
                <a:solidFill>
                  <a:srgbClr val="7030A0"/>
                </a:solidFill>
              </a:rPr>
              <a:t>Какое дерево имеет белую кору и желтеет одним из первых? (Берёзка) </a:t>
            </a:r>
            <a:br>
              <a:rPr lang="ru-RU" dirty="0">
                <a:solidFill>
                  <a:srgbClr val="7030A0"/>
                </a:solidFill>
              </a:rPr>
            </a:br>
            <a:r>
              <a:rPr lang="ru-RU" dirty="0">
                <a:solidFill>
                  <a:srgbClr val="7030A0"/>
                </a:solidFill>
              </a:rPr>
              <a:t>Листочки какого дерева напоминают гусиную лапку? (Клена)</a:t>
            </a:r>
            <a:br>
              <a:rPr lang="ru-RU" dirty="0">
                <a:solidFill>
                  <a:srgbClr val="7030A0"/>
                </a:solidFill>
              </a:rPr>
            </a:br>
            <a:r>
              <a:rPr lang="ru-RU" dirty="0">
                <a:solidFill>
                  <a:srgbClr val="7030A0"/>
                </a:solidFill>
              </a:rPr>
              <a:t>Какое дерево сравнивают с казаком, богатырем? (Дуб)</a:t>
            </a:r>
            <a:br>
              <a:rPr lang="ru-RU" dirty="0">
                <a:solidFill>
                  <a:srgbClr val="7030A0"/>
                </a:solidFill>
              </a:rPr>
            </a:br>
            <a:r>
              <a:rPr lang="ru-RU" dirty="0">
                <a:solidFill>
                  <a:srgbClr val="7030A0"/>
                </a:solidFill>
              </a:rPr>
              <a:t>С какого дерева пчелы собирают летом мед? (С липы)</a:t>
            </a:r>
            <a:br>
              <a:rPr lang="ru-RU" dirty="0">
                <a:solidFill>
                  <a:srgbClr val="7030A0"/>
                </a:solidFill>
              </a:rPr>
            </a:br>
            <a:r>
              <a:rPr lang="ru-RU" dirty="0">
                <a:solidFill>
                  <a:srgbClr val="7030A0"/>
                </a:solidFill>
              </a:rPr>
              <a:t>Какое дерево имеет вместо листочков иголки? (Ель, сосна)</a:t>
            </a:r>
            <a:r>
              <a:rPr lang="ru-RU" dirty="0"/>
              <a:t/>
            </a:r>
            <a:br>
              <a:rPr lang="ru-RU" dirty="0"/>
            </a:br>
            <a:endParaRPr lang="ru-RU" dirty="0"/>
          </a:p>
        </p:txBody>
      </p:sp>
    </p:spTree>
    <p:extLst>
      <p:ext uri="{BB962C8B-B14F-4D97-AF65-F5344CB8AC3E}">
        <p14:creationId xmlns:p14="http://schemas.microsoft.com/office/powerpoint/2010/main" val="1249519659"/>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1120" y="620688"/>
            <a:ext cx="8229600" cy="1143000"/>
          </a:xfrm>
        </p:spPr>
        <p:txBody>
          <a:bodyPr>
            <a:normAutofit fontScale="90000"/>
          </a:bodyPr>
          <a:lstStyle/>
          <a:p>
            <a:r>
              <a:rPr lang="ru-RU" b="1" i="1" dirty="0">
                <a:solidFill>
                  <a:srgbClr val="7030A0"/>
                </a:solidFill>
              </a:rPr>
              <a:t>Дидактическая игра </a:t>
            </a:r>
            <a:r>
              <a:rPr lang="ru-RU" b="1" i="1" dirty="0" smtClean="0">
                <a:solidFill>
                  <a:srgbClr val="7030A0"/>
                </a:solidFill>
              </a:rPr>
              <a:t/>
            </a:r>
            <a:br>
              <a:rPr lang="ru-RU" b="1" i="1" dirty="0" smtClean="0">
                <a:solidFill>
                  <a:srgbClr val="7030A0"/>
                </a:solidFill>
              </a:rPr>
            </a:br>
            <a:r>
              <a:rPr lang="ru-RU" b="1" i="1" dirty="0" smtClean="0">
                <a:solidFill>
                  <a:srgbClr val="7030A0"/>
                </a:solidFill>
              </a:rPr>
              <a:t>«</a:t>
            </a:r>
            <a:r>
              <a:rPr lang="ru-RU" b="1" i="1" dirty="0">
                <a:solidFill>
                  <a:srgbClr val="7030A0"/>
                </a:solidFill>
              </a:rPr>
              <a:t>Зеленый мир»</a:t>
            </a:r>
            <a:r>
              <a:rPr lang="ru-RU" i="1" dirty="0">
                <a:solidFill>
                  <a:srgbClr val="7030A0"/>
                </a:solidFill>
              </a:rPr>
              <a:t> </a:t>
            </a:r>
            <a:r>
              <a:rPr lang="ru-RU" dirty="0"/>
              <a:t/>
            </a:r>
            <a:br>
              <a:rPr lang="ru-RU" dirty="0"/>
            </a:br>
            <a:endParaRPr lang="ru-RU" dirty="0"/>
          </a:p>
        </p:txBody>
      </p:sp>
      <p:sp>
        <p:nvSpPr>
          <p:cNvPr id="3" name="Объект 2"/>
          <p:cNvSpPr>
            <a:spLocks noGrp="1"/>
          </p:cNvSpPr>
          <p:nvPr>
            <p:ph idx="1"/>
          </p:nvPr>
        </p:nvSpPr>
        <p:spPr/>
        <p:txBody>
          <a:bodyPr>
            <a:normAutofit fontScale="70000" lnSpcReduction="20000"/>
          </a:bodyPr>
          <a:lstStyle/>
          <a:p>
            <a:r>
              <a:rPr lang="ru-RU" dirty="0">
                <a:solidFill>
                  <a:srgbClr val="7030A0"/>
                </a:solidFill>
              </a:rPr>
              <a:t>Воспитанники дают ответы на вопросы взрослого. </a:t>
            </a:r>
            <a:br>
              <a:rPr lang="ru-RU" dirty="0">
                <a:solidFill>
                  <a:srgbClr val="7030A0"/>
                </a:solidFill>
              </a:rPr>
            </a:br>
            <a:r>
              <a:rPr lang="ru-RU" dirty="0">
                <a:solidFill>
                  <a:srgbClr val="7030A0"/>
                </a:solidFill>
              </a:rPr>
              <a:t>У какого растения есть ствол? (У дерева)</a:t>
            </a:r>
            <a:br>
              <a:rPr lang="ru-RU" dirty="0">
                <a:solidFill>
                  <a:srgbClr val="7030A0"/>
                </a:solidFill>
              </a:rPr>
            </a:br>
            <a:r>
              <a:rPr lang="ru-RU" dirty="0">
                <a:solidFill>
                  <a:srgbClr val="7030A0"/>
                </a:solidFill>
              </a:rPr>
              <a:t>Какие растения растут низко? (Травянистые растения, трава) </a:t>
            </a:r>
            <a:br>
              <a:rPr lang="ru-RU" dirty="0">
                <a:solidFill>
                  <a:srgbClr val="7030A0"/>
                </a:solidFill>
              </a:rPr>
            </a:br>
            <a:r>
              <a:rPr lang="ru-RU" dirty="0">
                <a:solidFill>
                  <a:srgbClr val="7030A0"/>
                </a:solidFill>
              </a:rPr>
              <a:t>На чем растут листочки у деревьев и кустов? (На веточках)</a:t>
            </a:r>
            <a:br>
              <a:rPr lang="ru-RU" dirty="0">
                <a:solidFill>
                  <a:srgbClr val="7030A0"/>
                </a:solidFill>
              </a:rPr>
            </a:br>
            <a:r>
              <a:rPr lang="ru-RU" dirty="0">
                <a:solidFill>
                  <a:srgbClr val="7030A0"/>
                </a:solidFill>
              </a:rPr>
              <a:t>А у травы и цветов? (На стебле или просто рядом с ним)</a:t>
            </a:r>
            <a:br>
              <a:rPr lang="ru-RU" dirty="0">
                <a:solidFill>
                  <a:srgbClr val="7030A0"/>
                </a:solidFill>
              </a:rPr>
            </a:br>
            <a:r>
              <a:rPr lang="ru-RU" dirty="0">
                <a:solidFill>
                  <a:srgbClr val="7030A0"/>
                </a:solidFill>
              </a:rPr>
              <a:t>На каких растениях вьют гнезда птицы? (На деревьях, иногда в кустах)</a:t>
            </a:r>
            <a:br>
              <a:rPr lang="ru-RU" dirty="0">
                <a:solidFill>
                  <a:srgbClr val="7030A0"/>
                </a:solidFill>
              </a:rPr>
            </a:br>
            <a:r>
              <a:rPr lang="ru-RU" dirty="0">
                <a:solidFill>
                  <a:srgbClr val="7030A0"/>
                </a:solidFill>
              </a:rPr>
              <a:t>Какую часть растения больше всего любят пчелы и бабочки? (Цветок) </a:t>
            </a:r>
            <a:br>
              <a:rPr lang="ru-RU" dirty="0">
                <a:solidFill>
                  <a:srgbClr val="7030A0"/>
                </a:solidFill>
              </a:rPr>
            </a:br>
            <a:r>
              <a:rPr lang="ru-RU" dirty="0">
                <a:solidFill>
                  <a:srgbClr val="7030A0"/>
                </a:solidFill>
              </a:rPr>
              <a:t>Какой частью растение пьет влагу из земли? (Корнем) </a:t>
            </a:r>
            <a:br>
              <a:rPr lang="ru-RU" dirty="0">
                <a:solidFill>
                  <a:srgbClr val="7030A0"/>
                </a:solidFill>
              </a:rPr>
            </a:br>
            <a:r>
              <a:rPr lang="ru-RU" dirty="0">
                <a:solidFill>
                  <a:srgbClr val="7030A0"/>
                </a:solidFill>
              </a:rPr>
              <a:t>Как мы называем растения, которые имеют целебные свойства? (Лекарственные растения)</a:t>
            </a:r>
            <a:br>
              <a:rPr lang="ru-RU" dirty="0">
                <a:solidFill>
                  <a:srgbClr val="7030A0"/>
                </a:solidFill>
              </a:rPr>
            </a:br>
            <a:r>
              <a:rPr lang="ru-RU" dirty="0">
                <a:solidFill>
                  <a:srgbClr val="7030A0"/>
                </a:solidFill>
              </a:rPr>
              <a:t/>
            </a:r>
            <a:br>
              <a:rPr lang="ru-RU" dirty="0">
                <a:solidFill>
                  <a:srgbClr val="7030A0"/>
                </a:solidFill>
              </a:rPr>
            </a:br>
            <a:endParaRPr lang="ru-RU" dirty="0">
              <a:solidFill>
                <a:srgbClr val="7030A0"/>
              </a:solidFill>
            </a:endParaRPr>
          </a:p>
        </p:txBody>
      </p:sp>
    </p:spTree>
    <p:extLst>
      <p:ext uri="{BB962C8B-B14F-4D97-AF65-F5344CB8AC3E}">
        <p14:creationId xmlns:p14="http://schemas.microsoft.com/office/powerpoint/2010/main" val="360646251"/>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1120" y="548680"/>
            <a:ext cx="8229600" cy="1143000"/>
          </a:xfrm>
        </p:spPr>
        <p:txBody>
          <a:bodyPr>
            <a:normAutofit fontScale="90000"/>
          </a:bodyPr>
          <a:lstStyle/>
          <a:p>
            <a:r>
              <a:rPr lang="ru-RU" b="1" i="1" dirty="0">
                <a:solidFill>
                  <a:srgbClr val="7030A0"/>
                </a:solidFill>
              </a:rPr>
              <a:t>Дидактическая </a:t>
            </a:r>
            <a:r>
              <a:rPr lang="ru-RU" b="1" i="1" dirty="0" smtClean="0">
                <a:solidFill>
                  <a:srgbClr val="7030A0"/>
                </a:solidFill>
              </a:rPr>
              <a:t>игра</a:t>
            </a:r>
            <a:br>
              <a:rPr lang="ru-RU" b="1" i="1" dirty="0" smtClean="0">
                <a:solidFill>
                  <a:srgbClr val="7030A0"/>
                </a:solidFill>
              </a:rPr>
            </a:br>
            <a:r>
              <a:rPr lang="ru-RU" b="1" i="1" dirty="0" smtClean="0">
                <a:solidFill>
                  <a:srgbClr val="7030A0"/>
                </a:solidFill>
              </a:rPr>
              <a:t> </a:t>
            </a:r>
            <a:r>
              <a:rPr lang="ru-RU" b="1" i="1" dirty="0">
                <a:solidFill>
                  <a:srgbClr val="7030A0"/>
                </a:solidFill>
              </a:rPr>
              <a:t>«Где что зреет?»</a:t>
            </a:r>
            <a:r>
              <a:rPr lang="ru-RU" dirty="0"/>
              <a:t/>
            </a:r>
            <a:br>
              <a:rPr lang="ru-RU" dirty="0"/>
            </a:br>
            <a:endParaRPr lang="ru-RU" dirty="0"/>
          </a:p>
        </p:txBody>
      </p:sp>
      <p:sp>
        <p:nvSpPr>
          <p:cNvPr id="3" name="Объект 2"/>
          <p:cNvSpPr>
            <a:spLocks noGrp="1"/>
          </p:cNvSpPr>
          <p:nvPr>
            <p:ph idx="1"/>
          </p:nvPr>
        </p:nvSpPr>
        <p:spPr/>
        <p:txBody>
          <a:bodyPr>
            <a:normAutofit fontScale="92500" lnSpcReduction="20000"/>
          </a:bodyPr>
          <a:lstStyle/>
          <a:p>
            <a:r>
              <a:rPr lang="ru-RU" b="1" dirty="0">
                <a:solidFill>
                  <a:srgbClr val="7030A0"/>
                </a:solidFill>
              </a:rPr>
              <a:t>Цель:</a:t>
            </a:r>
            <a:r>
              <a:rPr lang="ru-RU" dirty="0">
                <a:solidFill>
                  <a:srgbClr val="7030A0"/>
                </a:solidFill>
              </a:rPr>
              <a:t> учить использовать знания о растениях, сравнивать плоды дерева с его листьями.</a:t>
            </a:r>
            <a:br>
              <a:rPr lang="ru-RU" dirty="0">
                <a:solidFill>
                  <a:srgbClr val="7030A0"/>
                </a:solidFill>
              </a:rPr>
            </a:br>
            <a:r>
              <a:rPr lang="ru-RU" dirty="0">
                <a:solidFill>
                  <a:srgbClr val="7030A0"/>
                </a:solidFill>
              </a:rPr>
              <a:t>Ход игры: на </a:t>
            </a:r>
            <a:r>
              <a:rPr lang="ru-RU" dirty="0" err="1">
                <a:solidFill>
                  <a:srgbClr val="7030A0"/>
                </a:solidFill>
              </a:rPr>
              <a:t>фланелеграфе</a:t>
            </a:r>
            <a:r>
              <a:rPr lang="ru-RU" dirty="0">
                <a:solidFill>
                  <a:srgbClr val="7030A0"/>
                </a:solidFill>
              </a:rPr>
              <a:t> выкладываются две ветки: на одной – плоды и листья одного растения (яблоня), на другой – плоды и листья разных растений. (например, листья крыжовника, а плоды груши) Воспитатель задаёт вопрос: «Какие плоды созреют, а какие нет?» дети исправляют ошибки, допущенные в составлении рисунка.</a:t>
            </a:r>
            <a:br>
              <a:rPr lang="ru-RU" dirty="0">
                <a:solidFill>
                  <a:srgbClr val="7030A0"/>
                </a:solidFill>
              </a:rPr>
            </a:br>
            <a:r>
              <a:rPr lang="ru-RU" dirty="0">
                <a:solidFill>
                  <a:srgbClr val="7030A0"/>
                </a:solidFill>
              </a:rPr>
              <a:t/>
            </a:r>
            <a:br>
              <a:rPr lang="ru-RU" dirty="0">
                <a:solidFill>
                  <a:srgbClr val="7030A0"/>
                </a:solidFill>
              </a:rPr>
            </a:br>
            <a:endParaRPr lang="ru-RU" dirty="0">
              <a:solidFill>
                <a:srgbClr val="7030A0"/>
              </a:solidFill>
            </a:endParaRPr>
          </a:p>
        </p:txBody>
      </p:sp>
    </p:spTree>
    <p:extLst>
      <p:ext uri="{BB962C8B-B14F-4D97-AF65-F5344CB8AC3E}">
        <p14:creationId xmlns:p14="http://schemas.microsoft.com/office/powerpoint/2010/main" val="281533772"/>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1120" y="836712"/>
            <a:ext cx="8229600" cy="1143000"/>
          </a:xfrm>
        </p:spPr>
        <p:txBody>
          <a:bodyPr>
            <a:normAutofit fontScale="90000"/>
          </a:bodyPr>
          <a:lstStyle/>
          <a:p>
            <a:r>
              <a:rPr lang="ru-RU" b="1" i="1" dirty="0">
                <a:solidFill>
                  <a:srgbClr val="7030A0"/>
                </a:solidFill>
              </a:rPr>
              <a:t>Дидактическая </a:t>
            </a:r>
            <a:r>
              <a:rPr lang="ru-RU" b="1" i="1" dirty="0" smtClean="0">
                <a:solidFill>
                  <a:srgbClr val="7030A0"/>
                </a:solidFill>
              </a:rPr>
              <a:t>игра</a:t>
            </a:r>
            <a:br>
              <a:rPr lang="ru-RU" b="1" i="1" dirty="0" smtClean="0">
                <a:solidFill>
                  <a:srgbClr val="7030A0"/>
                </a:solidFill>
              </a:rPr>
            </a:br>
            <a:r>
              <a:rPr lang="ru-RU" b="1" i="1" dirty="0" smtClean="0">
                <a:solidFill>
                  <a:srgbClr val="7030A0"/>
                </a:solidFill>
              </a:rPr>
              <a:t> </a:t>
            </a:r>
            <a:r>
              <a:rPr lang="ru-RU" b="1" i="1" dirty="0">
                <a:solidFill>
                  <a:srgbClr val="7030A0"/>
                </a:solidFill>
              </a:rPr>
              <a:t>«Чудесный мешочек»</a:t>
            </a:r>
            <a:r>
              <a:rPr lang="ru-RU" dirty="0"/>
              <a:t/>
            </a:r>
            <a:br>
              <a:rPr lang="ru-RU" dirty="0"/>
            </a:br>
            <a:endParaRPr lang="ru-RU" dirty="0"/>
          </a:p>
        </p:txBody>
      </p:sp>
      <p:sp>
        <p:nvSpPr>
          <p:cNvPr id="3" name="Объект 2"/>
          <p:cNvSpPr>
            <a:spLocks noGrp="1"/>
          </p:cNvSpPr>
          <p:nvPr>
            <p:ph idx="1"/>
          </p:nvPr>
        </p:nvSpPr>
        <p:spPr>
          <a:xfrm>
            <a:off x="451120" y="2060848"/>
            <a:ext cx="8229600" cy="4525963"/>
          </a:xfrm>
        </p:spPr>
        <p:txBody>
          <a:bodyPr/>
          <a:lstStyle/>
          <a:p>
            <a:pPr marL="0" indent="0" algn="ctr">
              <a:buNone/>
            </a:pPr>
            <a:r>
              <a:rPr lang="ru-RU" dirty="0">
                <a:solidFill>
                  <a:srgbClr val="7030A0"/>
                </a:solidFill>
              </a:rPr>
              <a:t>В мешочке находятся: мёд, орехи, сыр, пшено, яблоко, морковь и т.д. Дети достают пищу для зверей, угадывают, для кого она, кто чем питается. Подходят к игрушкам и угощают их. </a:t>
            </a:r>
          </a:p>
        </p:txBody>
      </p:sp>
    </p:spTree>
    <p:extLst>
      <p:ext uri="{BB962C8B-B14F-4D97-AF65-F5344CB8AC3E}">
        <p14:creationId xmlns:p14="http://schemas.microsoft.com/office/powerpoint/2010/main" val="397356578"/>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1120" y="404664"/>
            <a:ext cx="8229600" cy="1143000"/>
          </a:xfrm>
        </p:spPr>
        <p:txBody>
          <a:bodyPr>
            <a:normAutofit fontScale="90000"/>
          </a:bodyPr>
          <a:lstStyle/>
          <a:p>
            <a:r>
              <a:rPr lang="ru-RU" b="1" i="1" dirty="0">
                <a:solidFill>
                  <a:srgbClr val="7030A0"/>
                </a:solidFill>
              </a:rPr>
              <a:t>Дидактическая игра </a:t>
            </a:r>
            <a:r>
              <a:rPr lang="ru-RU" b="1" i="1" dirty="0" smtClean="0">
                <a:solidFill>
                  <a:srgbClr val="7030A0"/>
                </a:solidFill>
              </a:rPr>
              <a:t/>
            </a:r>
            <a:br>
              <a:rPr lang="ru-RU" b="1" i="1" dirty="0" smtClean="0">
                <a:solidFill>
                  <a:srgbClr val="7030A0"/>
                </a:solidFill>
              </a:rPr>
            </a:br>
            <a:r>
              <a:rPr lang="ru-RU" b="1" i="1" dirty="0" smtClean="0">
                <a:solidFill>
                  <a:srgbClr val="7030A0"/>
                </a:solidFill>
              </a:rPr>
              <a:t>«</a:t>
            </a:r>
            <a:r>
              <a:rPr lang="ru-RU" b="1" i="1" dirty="0">
                <a:solidFill>
                  <a:srgbClr val="7030A0"/>
                </a:solidFill>
              </a:rPr>
              <a:t>Что лишнее</a:t>
            </a:r>
            <a:r>
              <a:rPr lang="ru-RU" b="1" i="1" dirty="0" smtClean="0">
                <a:solidFill>
                  <a:srgbClr val="7030A0"/>
                </a:solidFill>
              </a:rPr>
              <a:t>»?</a:t>
            </a:r>
            <a:endParaRPr lang="ru-RU" dirty="0">
              <a:solidFill>
                <a:srgbClr val="7030A0"/>
              </a:solidFill>
            </a:endParaRPr>
          </a:p>
        </p:txBody>
      </p:sp>
      <p:sp>
        <p:nvSpPr>
          <p:cNvPr id="3" name="Объект 2"/>
          <p:cNvSpPr>
            <a:spLocks noGrp="1"/>
          </p:cNvSpPr>
          <p:nvPr>
            <p:ph idx="1"/>
          </p:nvPr>
        </p:nvSpPr>
        <p:spPr>
          <a:xfrm>
            <a:off x="451120" y="1700808"/>
            <a:ext cx="3976864" cy="4525963"/>
          </a:xfrm>
        </p:spPr>
        <p:txBody>
          <a:bodyPr/>
          <a:lstStyle/>
          <a:p>
            <a:pPr marL="0" indent="0">
              <a:buNone/>
            </a:pPr>
            <a:r>
              <a:rPr lang="ru-RU" dirty="0"/>
              <a:t> </a:t>
            </a:r>
            <a:r>
              <a:rPr lang="ru-RU" b="1" dirty="0">
                <a:solidFill>
                  <a:srgbClr val="7030A0"/>
                </a:solidFill>
              </a:rPr>
              <a:t>Цель:</a:t>
            </a:r>
            <a:r>
              <a:rPr lang="ru-RU" dirty="0">
                <a:solidFill>
                  <a:srgbClr val="7030A0"/>
                </a:solidFill>
              </a:rPr>
              <a:t> дети должны определить лишний предмет (дуб, осина, клен, ель, ромашка).</a:t>
            </a:r>
          </a:p>
        </p:txBody>
      </p:sp>
      <p:pic>
        <p:nvPicPr>
          <p:cNvPr id="1026" name="Picture 2" descr="C:\Users\user\Desktop\деревья\RBuEjtaB5zU.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2120" y="1700808"/>
            <a:ext cx="2356098" cy="4198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8698076"/>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b="1" dirty="0" smtClean="0">
                <a:solidFill>
                  <a:srgbClr val="7030A0"/>
                </a:solidFill>
              </a:rPr>
              <a:t>Девиз проекта</a:t>
            </a:r>
            <a:endParaRPr lang="ru-RU" b="1" dirty="0">
              <a:solidFill>
                <a:srgbClr val="7030A0"/>
              </a:solidFill>
            </a:endParaRPr>
          </a:p>
        </p:txBody>
      </p:sp>
      <p:sp>
        <p:nvSpPr>
          <p:cNvPr id="3" name="Объект 2"/>
          <p:cNvSpPr>
            <a:spLocks noGrp="1"/>
          </p:cNvSpPr>
          <p:nvPr>
            <p:ph idx="1"/>
          </p:nvPr>
        </p:nvSpPr>
        <p:spPr/>
        <p:txBody>
          <a:bodyPr/>
          <a:lstStyle/>
          <a:p>
            <a:pPr marL="0" indent="0" algn="ctr">
              <a:buNone/>
            </a:pPr>
            <a:r>
              <a:rPr lang="ru-RU" dirty="0">
                <a:solidFill>
                  <a:srgbClr val="7030A0"/>
                </a:solidFill>
              </a:rPr>
              <a:t>Ярче, ярче солнышко  с неба нам свети.</a:t>
            </a:r>
          </a:p>
          <a:p>
            <a:pPr marL="0" indent="0" algn="ctr">
              <a:buNone/>
            </a:pPr>
            <a:r>
              <a:rPr lang="ru-RU" dirty="0">
                <a:solidFill>
                  <a:srgbClr val="7030A0"/>
                </a:solidFill>
              </a:rPr>
              <a:t> Выше, выше деревце над землей расти.</a:t>
            </a:r>
          </a:p>
          <a:p>
            <a:pPr marL="0" indent="0" algn="ctr">
              <a:buNone/>
            </a:pPr>
            <a:r>
              <a:rPr lang="ru-RU" dirty="0">
                <a:solidFill>
                  <a:srgbClr val="7030A0"/>
                </a:solidFill>
              </a:rPr>
              <a:t>Пусть услышат веточки детский голосок.</a:t>
            </a:r>
          </a:p>
          <a:p>
            <a:pPr marL="0" indent="0" algn="ctr">
              <a:buNone/>
            </a:pPr>
            <a:r>
              <a:rPr lang="ru-RU" dirty="0">
                <a:solidFill>
                  <a:srgbClr val="7030A0"/>
                </a:solidFill>
              </a:rPr>
              <a:t>Пусть с любовью </a:t>
            </a:r>
            <a:r>
              <a:rPr lang="ru-RU" dirty="0" smtClean="0">
                <a:solidFill>
                  <a:srgbClr val="7030A0"/>
                </a:solidFill>
              </a:rPr>
              <a:t>вырастет </a:t>
            </a:r>
            <a:r>
              <a:rPr lang="ru-RU" dirty="0">
                <a:solidFill>
                  <a:srgbClr val="7030A0"/>
                </a:solidFill>
              </a:rPr>
              <a:t>деревца росток.</a:t>
            </a:r>
          </a:p>
          <a:p>
            <a:pPr algn="ctr"/>
            <a:endParaRPr lang="ru-RU" dirty="0">
              <a:solidFill>
                <a:srgbClr val="7030A0"/>
              </a:solidFill>
            </a:endParaRPr>
          </a:p>
        </p:txBody>
      </p:sp>
    </p:spTree>
    <p:extLst>
      <p:ext uri="{BB962C8B-B14F-4D97-AF65-F5344CB8AC3E}">
        <p14:creationId xmlns:p14="http://schemas.microsoft.com/office/powerpoint/2010/main" val="36298098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par>
                                <p:cTn id="17" presetID="36" presetClass="emph" presetSubtype="0" fill="hold" nodeType="withEffect">
                                  <p:stCondLst>
                                    <p:cond delay="0"/>
                                  </p:stCondLst>
                                  <p:iterate type="lt">
                                    <p:tmPct val="10000"/>
                                  </p:iterate>
                                  <p:childTnLst>
                                    <p:animScale>
                                      <p:cBhvr>
                                        <p:cTn id="18" dur="250" autoRev="1" fill="hold">
                                          <p:stCondLst>
                                            <p:cond delay="0"/>
                                          </p:stCondLst>
                                        </p:cTn>
                                        <p:tgtEl>
                                          <p:spTgt spid="3">
                                            <p:txEl>
                                              <p:pRg st="1" end="1"/>
                                            </p:txEl>
                                          </p:spTgt>
                                        </p:tgtEl>
                                      </p:cBhvr>
                                      <p:to x="80000" y="100000"/>
                                    </p:animScale>
                                    <p:anim by="(#ppt_w*0.10)" calcmode="lin" valueType="num">
                                      <p:cBhvr>
                                        <p:cTn id="19" dur="250" autoRev="1" fill="hold">
                                          <p:stCondLst>
                                            <p:cond delay="0"/>
                                          </p:stCondLst>
                                        </p:cTn>
                                        <p:tgtEl>
                                          <p:spTgt spid="3">
                                            <p:txEl>
                                              <p:pRg st="1" end="1"/>
                                            </p:txEl>
                                          </p:spTgt>
                                        </p:tgtEl>
                                        <p:attrNameLst>
                                          <p:attrName>ppt_x</p:attrName>
                                        </p:attrNameLst>
                                      </p:cBhvr>
                                    </p:anim>
                                    <p:anim by="(-#ppt_w*0.10)" calcmode="lin" valueType="num">
                                      <p:cBhvr>
                                        <p:cTn id="20" dur="250" autoRev="1" fill="hold">
                                          <p:stCondLst>
                                            <p:cond delay="0"/>
                                          </p:stCondLst>
                                        </p:cTn>
                                        <p:tgtEl>
                                          <p:spTgt spid="3">
                                            <p:txEl>
                                              <p:pRg st="1" end="1"/>
                                            </p:txEl>
                                          </p:spTgt>
                                        </p:tgtEl>
                                        <p:attrNameLst>
                                          <p:attrName>ppt_y</p:attrName>
                                        </p:attrNameLst>
                                      </p:cBhvr>
                                    </p:anim>
                                    <p:animRot by="-480000">
                                      <p:cBhvr>
                                        <p:cTn id="21" dur="250" autoRev="1" fill="hold">
                                          <p:stCondLst>
                                            <p:cond delay="0"/>
                                          </p:stCondLst>
                                        </p:cTn>
                                        <p:tgtEl>
                                          <p:spTgt spid="3">
                                            <p:txEl>
                                              <p:pRg st="1" end="1"/>
                                            </p:txEl>
                                          </p:spTgt>
                                        </p:tgtEl>
                                        <p:attrNameLst>
                                          <p:attrName>r</p:attrName>
                                        </p:attrNameLst>
                                      </p:cBhvr>
                                    </p:animRot>
                                  </p:childTnLst>
                                </p:cTn>
                              </p:par>
                              <p:par>
                                <p:cTn id="22" presetID="36" presetClass="emph" presetSubtype="0" fill="hold" nodeType="withEffect">
                                  <p:stCondLst>
                                    <p:cond delay="0"/>
                                  </p:stCondLst>
                                  <p:iterate type="lt">
                                    <p:tmPct val="10000"/>
                                  </p:iterate>
                                  <p:childTnLst>
                                    <p:animScale>
                                      <p:cBhvr>
                                        <p:cTn id="23" dur="250" autoRev="1" fill="hold">
                                          <p:stCondLst>
                                            <p:cond delay="0"/>
                                          </p:stCondLst>
                                        </p:cTn>
                                        <p:tgtEl>
                                          <p:spTgt spid="3">
                                            <p:txEl>
                                              <p:pRg st="2" end="2"/>
                                            </p:txEl>
                                          </p:spTgt>
                                        </p:tgtEl>
                                      </p:cBhvr>
                                      <p:to x="80000" y="100000"/>
                                    </p:animScale>
                                    <p:anim by="(#ppt_w*0.10)" calcmode="lin" valueType="num">
                                      <p:cBhvr>
                                        <p:cTn id="24" dur="250" autoRev="1" fill="hold">
                                          <p:stCondLst>
                                            <p:cond delay="0"/>
                                          </p:stCondLst>
                                        </p:cTn>
                                        <p:tgtEl>
                                          <p:spTgt spid="3">
                                            <p:txEl>
                                              <p:pRg st="2" end="2"/>
                                            </p:txEl>
                                          </p:spTgt>
                                        </p:tgtEl>
                                        <p:attrNameLst>
                                          <p:attrName>ppt_x</p:attrName>
                                        </p:attrNameLst>
                                      </p:cBhvr>
                                    </p:anim>
                                    <p:anim by="(-#ppt_w*0.10)" calcmode="lin" valueType="num">
                                      <p:cBhvr>
                                        <p:cTn id="25" dur="250" autoRev="1" fill="hold">
                                          <p:stCondLst>
                                            <p:cond delay="0"/>
                                          </p:stCondLst>
                                        </p:cTn>
                                        <p:tgtEl>
                                          <p:spTgt spid="3">
                                            <p:txEl>
                                              <p:pRg st="2" end="2"/>
                                            </p:txEl>
                                          </p:spTgt>
                                        </p:tgtEl>
                                        <p:attrNameLst>
                                          <p:attrName>ppt_y</p:attrName>
                                        </p:attrNameLst>
                                      </p:cBhvr>
                                    </p:anim>
                                    <p:animRot by="-480000">
                                      <p:cBhvr>
                                        <p:cTn id="26" dur="250" autoRev="1" fill="hold">
                                          <p:stCondLst>
                                            <p:cond delay="0"/>
                                          </p:stCondLst>
                                        </p:cTn>
                                        <p:tgtEl>
                                          <p:spTgt spid="3">
                                            <p:txEl>
                                              <p:pRg st="2" end="2"/>
                                            </p:txEl>
                                          </p:spTgt>
                                        </p:tgtEl>
                                        <p:attrNameLst>
                                          <p:attrName>r</p:attrName>
                                        </p:attrNameLst>
                                      </p:cBhvr>
                                    </p:animRot>
                                  </p:childTnLst>
                                </p:cTn>
                              </p:par>
                              <p:par>
                                <p:cTn id="27" presetID="36" presetClass="emph" presetSubtype="0" fill="hold" nodeType="withEffect">
                                  <p:stCondLst>
                                    <p:cond delay="0"/>
                                  </p:stCondLst>
                                  <p:iterate type="lt">
                                    <p:tmPct val="10000"/>
                                  </p:iterate>
                                  <p:childTnLst>
                                    <p:animScale>
                                      <p:cBhvr>
                                        <p:cTn id="28" dur="250" autoRev="1" fill="hold">
                                          <p:stCondLst>
                                            <p:cond delay="0"/>
                                          </p:stCondLst>
                                        </p:cTn>
                                        <p:tgtEl>
                                          <p:spTgt spid="3">
                                            <p:txEl>
                                              <p:pRg st="3" end="3"/>
                                            </p:txEl>
                                          </p:spTgt>
                                        </p:tgtEl>
                                      </p:cBhvr>
                                      <p:to x="80000" y="100000"/>
                                    </p:animScale>
                                    <p:anim by="(#ppt_w*0.10)" calcmode="lin" valueType="num">
                                      <p:cBhvr>
                                        <p:cTn id="29" dur="250" autoRev="1" fill="hold">
                                          <p:stCondLst>
                                            <p:cond delay="0"/>
                                          </p:stCondLst>
                                        </p:cTn>
                                        <p:tgtEl>
                                          <p:spTgt spid="3">
                                            <p:txEl>
                                              <p:pRg st="3" end="3"/>
                                            </p:txEl>
                                          </p:spTgt>
                                        </p:tgtEl>
                                        <p:attrNameLst>
                                          <p:attrName>ppt_x</p:attrName>
                                        </p:attrNameLst>
                                      </p:cBhvr>
                                    </p:anim>
                                    <p:anim by="(-#ppt_w*0.10)" calcmode="lin" valueType="num">
                                      <p:cBhvr>
                                        <p:cTn id="30" dur="250" autoRev="1" fill="hold">
                                          <p:stCondLst>
                                            <p:cond delay="0"/>
                                          </p:stCondLst>
                                        </p:cTn>
                                        <p:tgtEl>
                                          <p:spTgt spid="3">
                                            <p:txEl>
                                              <p:pRg st="3" end="3"/>
                                            </p:txEl>
                                          </p:spTgt>
                                        </p:tgtEl>
                                        <p:attrNameLst>
                                          <p:attrName>ppt_y</p:attrName>
                                        </p:attrNameLst>
                                      </p:cBhvr>
                                    </p:anim>
                                    <p:animRot by="-480000">
                                      <p:cBhvr>
                                        <p:cTn id="31" dur="250" autoRev="1" fill="hold">
                                          <p:stCondLst>
                                            <p:cond delay="0"/>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b="1" dirty="0">
                <a:solidFill>
                  <a:srgbClr val="7030A0"/>
                </a:solidFill>
              </a:rPr>
              <a:t>Подвижные игры на участке: </a:t>
            </a:r>
            <a:endParaRPr lang="ru-RU" dirty="0">
              <a:solidFill>
                <a:srgbClr val="7030A0"/>
              </a:solidFill>
            </a:endParaRPr>
          </a:p>
        </p:txBody>
      </p:sp>
      <p:sp>
        <p:nvSpPr>
          <p:cNvPr id="3" name="Объект 2"/>
          <p:cNvSpPr>
            <a:spLocks noGrp="1"/>
          </p:cNvSpPr>
          <p:nvPr>
            <p:ph idx="1"/>
          </p:nvPr>
        </p:nvSpPr>
        <p:spPr/>
        <p:txBody>
          <a:bodyPr/>
          <a:lstStyle/>
          <a:p>
            <a:pPr algn="ctr"/>
            <a:r>
              <a:rPr lang="ru-RU" dirty="0" smtClean="0">
                <a:solidFill>
                  <a:srgbClr val="7030A0"/>
                </a:solidFill>
              </a:rPr>
              <a:t>«Найди свое дерево»</a:t>
            </a:r>
          </a:p>
          <a:p>
            <a:pPr algn="ctr"/>
            <a:r>
              <a:rPr lang="ru-RU" dirty="0" smtClean="0">
                <a:solidFill>
                  <a:srgbClr val="7030A0"/>
                </a:solidFill>
              </a:rPr>
              <a:t>«Найди такой же лист»</a:t>
            </a:r>
          </a:p>
          <a:p>
            <a:pPr algn="ctr"/>
            <a:r>
              <a:rPr lang="ru-RU" dirty="0" smtClean="0">
                <a:solidFill>
                  <a:srgbClr val="7030A0"/>
                </a:solidFill>
              </a:rPr>
              <a:t>«Лесные пятнашки»</a:t>
            </a:r>
          </a:p>
          <a:p>
            <a:pPr algn="ctr"/>
            <a:r>
              <a:rPr lang="ru-RU" dirty="0" smtClean="0">
                <a:solidFill>
                  <a:srgbClr val="7030A0"/>
                </a:solidFill>
              </a:rPr>
              <a:t>«От дерева до дерева»</a:t>
            </a:r>
          </a:p>
          <a:p>
            <a:pPr algn="ctr"/>
            <a:endParaRPr lang="ru-RU" dirty="0"/>
          </a:p>
        </p:txBody>
      </p:sp>
    </p:spTree>
    <p:extLst>
      <p:ext uri="{BB962C8B-B14F-4D97-AF65-F5344CB8AC3E}">
        <p14:creationId xmlns:p14="http://schemas.microsoft.com/office/powerpoint/2010/main" val="519053773"/>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fontScale="90000"/>
          </a:bodyPr>
          <a:lstStyle/>
          <a:p>
            <a:r>
              <a:rPr lang="ru-RU" b="1" dirty="0">
                <a:solidFill>
                  <a:srgbClr val="7030A0"/>
                </a:solidFill>
              </a:rPr>
              <a:t>Художественно-продуктивная деятельность</a:t>
            </a:r>
            <a:endParaRPr lang="ru-RU" dirty="0">
              <a:solidFill>
                <a:srgbClr val="7030A0"/>
              </a:solidFill>
            </a:endParaRPr>
          </a:p>
        </p:txBody>
      </p:sp>
      <p:sp>
        <p:nvSpPr>
          <p:cNvPr id="3" name="Объект 2"/>
          <p:cNvSpPr>
            <a:spLocks noGrp="1"/>
          </p:cNvSpPr>
          <p:nvPr>
            <p:ph idx="1"/>
          </p:nvPr>
        </p:nvSpPr>
        <p:spPr>
          <a:xfrm>
            <a:off x="457200" y="1600200"/>
            <a:ext cx="5482952" cy="4525963"/>
          </a:xfrm>
        </p:spPr>
        <p:txBody>
          <a:bodyPr>
            <a:normAutofit lnSpcReduction="10000"/>
          </a:bodyPr>
          <a:lstStyle/>
          <a:p>
            <a:r>
              <a:rPr lang="ru-RU" b="1" i="1" dirty="0" smtClean="0">
                <a:solidFill>
                  <a:srgbClr val="7030A0"/>
                </a:solidFill>
              </a:rPr>
              <a:t>Выставки:</a:t>
            </a:r>
            <a:endParaRPr lang="ru-RU" dirty="0" smtClean="0">
              <a:solidFill>
                <a:srgbClr val="7030A0"/>
              </a:solidFill>
            </a:endParaRPr>
          </a:p>
          <a:p>
            <a:r>
              <a:rPr lang="ru-RU" dirty="0" smtClean="0">
                <a:solidFill>
                  <a:srgbClr val="7030A0"/>
                </a:solidFill>
              </a:rPr>
              <a:t>«</a:t>
            </a:r>
            <a:r>
              <a:rPr lang="ru-RU" dirty="0">
                <a:solidFill>
                  <a:srgbClr val="7030A0"/>
                </a:solidFill>
              </a:rPr>
              <a:t>Деревце за деревце», </a:t>
            </a:r>
            <a:endParaRPr lang="ru-RU" dirty="0" smtClean="0">
              <a:solidFill>
                <a:srgbClr val="7030A0"/>
              </a:solidFill>
            </a:endParaRPr>
          </a:p>
          <a:p>
            <a:r>
              <a:rPr lang="ru-RU" dirty="0" smtClean="0">
                <a:solidFill>
                  <a:srgbClr val="7030A0"/>
                </a:solidFill>
              </a:rPr>
              <a:t>Совместная с родителями работа</a:t>
            </a:r>
          </a:p>
          <a:p>
            <a:pPr marL="0" indent="0">
              <a:buNone/>
            </a:pPr>
            <a:r>
              <a:rPr lang="ru-RU" dirty="0" smtClean="0">
                <a:solidFill>
                  <a:srgbClr val="7030A0"/>
                </a:solidFill>
              </a:rPr>
              <a:t>«Дерево счастья», </a:t>
            </a:r>
          </a:p>
          <a:p>
            <a:r>
              <a:rPr lang="ru-RU" dirty="0" smtClean="0">
                <a:solidFill>
                  <a:srgbClr val="7030A0"/>
                </a:solidFill>
              </a:rPr>
              <a:t>Коллективное панно «Мы дружим с деревцем»</a:t>
            </a:r>
            <a:r>
              <a:rPr lang="ru-RU" dirty="0">
                <a:solidFill>
                  <a:srgbClr val="7030A0"/>
                </a:solidFill>
              </a:rPr>
              <a:t/>
            </a:r>
            <a:br>
              <a:rPr lang="ru-RU" dirty="0">
                <a:solidFill>
                  <a:srgbClr val="7030A0"/>
                </a:solidFill>
              </a:rPr>
            </a:br>
            <a:r>
              <a:rPr lang="ru-RU" dirty="0">
                <a:solidFill>
                  <a:srgbClr val="7030A0"/>
                </a:solidFill>
              </a:rPr>
              <a:t/>
            </a:r>
            <a:br>
              <a:rPr lang="ru-RU" dirty="0">
                <a:solidFill>
                  <a:srgbClr val="7030A0"/>
                </a:solidFill>
              </a:rPr>
            </a:br>
            <a:endParaRPr lang="ru-RU" dirty="0">
              <a:solidFill>
                <a:srgbClr val="7030A0"/>
              </a:solidFill>
            </a:endParaRPr>
          </a:p>
        </p:txBody>
      </p:sp>
      <p:pic>
        <p:nvPicPr>
          <p:cNvPr id="3074" name="Picture 2" descr="C:\Users\user\Desktop\деревья\oICpXetQoz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412776"/>
            <a:ext cx="2932162" cy="5225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5835619"/>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1120" y="692696"/>
            <a:ext cx="8229600" cy="1143000"/>
          </a:xfrm>
        </p:spPr>
        <p:txBody>
          <a:bodyPr>
            <a:normAutofit fontScale="90000"/>
          </a:bodyPr>
          <a:lstStyle/>
          <a:p>
            <a:r>
              <a:rPr lang="ru-RU" b="1" i="1" dirty="0">
                <a:solidFill>
                  <a:srgbClr val="7030A0"/>
                </a:solidFill>
              </a:rPr>
              <a:t>Чтение художественной литературы:</a:t>
            </a:r>
            <a:r>
              <a:rPr lang="ru-RU" dirty="0"/>
              <a:t/>
            </a:r>
            <a:br>
              <a:rPr lang="ru-RU" dirty="0"/>
            </a:br>
            <a:endParaRPr lang="ru-RU" dirty="0"/>
          </a:p>
        </p:txBody>
      </p:sp>
      <p:sp>
        <p:nvSpPr>
          <p:cNvPr id="3" name="Объект 2"/>
          <p:cNvSpPr>
            <a:spLocks noGrp="1"/>
          </p:cNvSpPr>
          <p:nvPr>
            <p:ph idx="1"/>
          </p:nvPr>
        </p:nvSpPr>
        <p:spPr>
          <a:xfrm>
            <a:off x="451120" y="2132856"/>
            <a:ext cx="8229600" cy="4525963"/>
          </a:xfrm>
        </p:spPr>
        <p:txBody>
          <a:bodyPr>
            <a:normAutofit fontScale="77500" lnSpcReduction="20000"/>
          </a:bodyPr>
          <a:lstStyle/>
          <a:p>
            <a:r>
              <a:rPr lang="ru-RU" dirty="0">
                <a:solidFill>
                  <a:srgbClr val="7030A0"/>
                </a:solidFill>
              </a:rPr>
              <a:t>1. «Зеленая страна» Е. Серова. </a:t>
            </a:r>
            <a:br>
              <a:rPr lang="ru-RU" dirty="0">
                <a:solidFill>
                  <a:srgbClr val="7030A0"/>
                </a:solidFill>
              </a:rPr>
            </a:br>
            <a:r>
              <a:rPr lang="ru-RU" dirty="0">
                <a:solidFill>
                  <a:srgbClr val="7030A0"/>
                </a:solidFill>
              </a:rPr>
              <a:t>Цель: прививать любовь к зеленым братьям и сестрам.</a:t>
            </a:r>
            <a:br>
              <a:rPr lang="ru-RU" dirty="0">
                <a:solidFill>
                  <a:srgbClr val="7030A0"/>
                </a:solidFill>
              </a:rPr>
            </a:br>
            <a:r>
              <a:rPr lang="ru-RU" dirty="0">
                <a:solidFill>
                  <a:srgbClr val="7030A0"/>
                </a:solidFill>
              </a:rPr>
              <a:t>2. «Мудрость дерева» А. Лопатина. </a:t>
            </a:r>
            <a:br>
              <a:rPr lang="ru-RU" dirty="0">
                <a:solidFill>
                  <a:srgbClr val="7030A0"/>
                </a:solidFill>
              </a:rPr>
            </a:br>
            <a:r>
              <a:rPr lang="ru-RU" dirty="0">
                <a:solidFill>
                  <a:srgbClr val="7030A0"/>
                </a:solidFill>
              </a:rPr>
              <a:t>Цель: воспитывать уважение и любовь к деревьям, что многому можно научиться у них.</a:t>
            </a:r>
            <a:br>
              <a:rPr lang="ru-RU" dirty="0">
                <a:solidFill>
                  <a:srgbClr val="7030A0"/>
                </a:solidFill>
              </a:rPr>
            </a:br>
            <a:r>
              <a:rPr lang="ru-RU" dirty="0">
                <a:solidFill>
                  <a:srgbClr val="7030A0"/>
                </a:solidFill>
              </a:rPr>
              <a:t>3. «Жизнь дерева» А. Лопатина. </a:t>
            </a:r>
            <a:br>
              <a:rPr lang="ru-RU" dirty="0">
                <a:solidFill>
                  <a:srgbClr val="7030A0"/>
                </a:solidFill>
              </a:rPr>
            </a:br>
            <a:r>
              <a:rPr lang="ru-RU" dirty="0">
                <a:solidFill>
                  <a:srgbClr val="7030A0"/>
                </a:solidFill>
              </a:rPr>
              <a:t>Цель: воспитывать бережное отношение к деревьям.</a:t>
            </a:r>
            <a:br>
              <a:rPr lang="ru-RU" dirty="0">
                <a:solidFill>
                  <a:srgbClr val="7030A0"/>
                </a:solidFill>
              </a:rPr>
            </a:br>
            <a:r>
              <a:rPr lang="ru-RU" dirty="0">
                <a:solidFill>
                  <a:srgbClr val="7030A0"/>
                </a:solidFill>
              </a:rPr>
              <a:t>4. «Липкины дары» А. Лопатина. </a:t>
            </a:r>
            <a:br>
              <a:rPr lang="ru-RU" dirty="0">
                <a:solidFill>
                  <a:srgbClr val="7030A0"/>
                </a:solidFill>
              </a:rPr>
            </a:br>
            <a:r>
              <a:rPr lang="ru-RU" dirty="0">
                <a:solidFill>
                  <a:srgbClr val="7030A0"/>
                </a:solidFill>
              </a:rPr>
              <a:t>Цель: объяснить детям, что деревья имеют целебные свойства.</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3042994487"/>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r>
              <a:rPr lang="ru-RU" b="1" dirty="0">
                <a:solidFill>
                  <a:srgbClr val="7030A0"/>
                </a:solidFill>
              </a:rPr>
              <a:t>Организованная деятельность</a:t>
            </a:r>
            <a:r>
              <a:rPr lang="ru-RU" b="1" dirty="0" smtClean="0">
                <a:solidFill>
                  <a:srgbClr val="7030A0"/>
                </a:solidFill>
              </a:rPr>
              <a:t>:</a:t>
            </a:r>
            <a:endParaRPr lang="ru-RU" dirty="0">
              <a:solidFill>
                <a:srgbClr val="7030A0"/>
              </a:solidFill>
            </a:endParaRPr>
          </a:p>
        </p:txBody>
      </p:sp>
      <p:sp>
        <p:nvSpPr>
          <p:cNvPr id="3" name="Объект 2"/>
          <p:cNvSpPr>
            <a:spLocks noGrp="1"/>
          </p:cNvSpPr>
          <p:nvPr>
            <p:ph idx="1"/>
          </p:nvPr>
        </p:nvSpPr>
        <p:spPr/>
        <p:txBody>
          <a:bodyPr/>
          <a:lstStyle/>
          <a:p>
            <a:r>
              <a:rPr lang="ru-RU" i="1" dirty="0">
                <a:solidFill>
                  <a:srgbClr val="7030A0"/>
                </a:solidFill>
              </a:rPr>
              <a:t>Беседа «Что мы знаем о </a:t>
            </a:r>
            <a:r>
              <a:rPr lang="ru-RU" i="1" dirty="0" smtClean="0">
                <a:solidFill>
                  <a:srgbClr val="7030A0"/>
                </a:solidFill>
              </a:rPr>
              <a:t>деревьях?»</a:t>
            </a:r>
          </a:p>
          <a:p>
            <a:r>
              <a:rPr lang="ru-RU" dirty="0" smtClean="0">
                <a:solidFill>
                  <a:srgbClr val="7030A0"/>
                </a:solidFill>
              </a:rPr>
              <a:t>Беседа «Как использовали деревья в древности?»</a:t>
            </a:r>
          </a:p>
          <a:p>
            <a:r>
              <a:rPr lang="ru-RU" dirty="0" smtClean="0">
                <a:solidFill>
                  <a:srgbClr val="7030A0"/>
                </a:solidFill>
              </a:rPr>
              <a:t>Беседа «Взаимосвязь живой и неживой природы»</a:t>
            </a:r>
          </a:p>
          <a:p>
            <a:r>
              <a:rPr lang="ru-RU" dirty="0" smtClean="0">
                <a:solidFill>
                  <a:srgbClr val="7030A0"/>
                </a:solidFill>
              </a:rPr>
              <a:t>Беседа «Красота природы бесценна»</a:t>
            </a:r>
            <a:r>
              <a:rPr lang="ru-RU" dirty="0"/>
              <a:t/>
            </a:r>
            <a:br>
              <a:rPr lang="ru-RU" dirty="0"/>
            </a:br>
            <a:endParaRPr lang="ru-RU" dirty="0"/>
          </a:p>
        </p:txBody>
      </p:sp>
    </p:spTree>
    <p:extLst>
      <p:ext uri="{BB962C8B-B14F-4D97-AF65-F5344CB8AC3E}">
        <p14:creationId xmlns:p14="http://schemas.microsoft.com/office/powerpoint/2010/main" val="1792477384"/>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0" y="274638"/>
            <a:ext cx="8964488" cy="1143000"/>
          </a:xfrm>
        </p:spPr>
        <p:txBody>
          <a:bodyPr>
            <a:normAutofit fontScale="90000"/>
          </a:bodyPr>
          <a:lstStyle/>
          <a:p>
            <a:r>
              <a:rPr lang="ru-RU" b="1" dirty="0" smtClean="0">
                <a:solidFill>
                  <a:srgbClr val="7030A0"/>
                </a:solidFill>
              </a:rPr>
              <a:t>Опытно-экспериментальная деятельность:</a:t>
            </a:r>
            <a:endParaRPr lang="ru-RU" b="1" dirty="0">
              <a:solidFill>
                <a:srgbClr val="7030A0"/>
              </a:solidFill>
            </a:endParaRPr>
          </a:p>
        </p:txBody>
      </p:sp>
      <p:sp>
        <p:nvSpPr>
          <p:cNvPr id="3" name="Объект 2"/>
          <p:cNvSpPr>
            <a:spLocks noGrp="1"/>
          </p:cNvSpPr>
          <p:nvPr>
            <p:ph idx="1"/>
          </p:nvPr>
        </p:nvSpPr>
        <p:spPr/>
        <p:txBody>
          <a:bodyPr/>
          <a:lstStyle/>
          <a:p>
            <a:pPr marL="0" indent="0">
              <a:buNone/>
            </a:pPr>
            <a:r>
              <a:rPr lang="ru-RU" dirty="0">
                <a:solidFill>
                  <a:srgbClr val="7030A0"/>
                </a:solidFill>
              </a:rPr>
              <a:t>«Наблюдение за изменениями веток тополя и сирени в вазе с водой», </a:t>
            </a:r>
            <a:endParaRPr lang="ru-RU" dirty="0" smtClean="0">
              <a:solidFill>
                <a:srgbClr val="7030A0"/>
              </a:solidFill>
            </a:endParaRPr>
          </a:p>
          <a:p>
            <a:pPr marL="0" indent="0">
              <a:buNone/>
            </a:pPr>
            <a:r>
              <a:rPr lang="ru-RU" dirty="0" smtClean="0">
                <a:solidFill>
                  <a:srgbClr val="7030A0"/>
                </a:solidFill>
              </a:rPr>
              <a:t>«</a:t>
            </a:r>
            <a:r>
              <a:rPr lang="ru-RU" dirty="0">
                <a:solidFill>
                  <a:srgbClr val="7030A0"/>
                </a:solidFill>
              </a:rPr>
              <a:t>Как деревья спасают нас от жары</a:t>
            </a:r>
            <a:r>
              <a:rPr lang="ru-RU" dirty="0" smtClean="0">
                <a:solidFill>
                  <a:srgbClr val="7030A0"/>
                </a:solidFill>
              </a:rPr>
              <a:t>».</a:t>
            </a:r>
          </a:p>
          <a:p>
            <a:pPr marL="0" indent="0">
              <a:buNone/>
            </a:pPr>
            <a:r>
              <a:rPr lang="ru-RU" dirty="0" smtClean="0">
                <a:solidFill>
                  <a:srgbClr val="7030A0"/>
                </a:solidFill>
              </a:rPr>
              <a:t>Составление </a:t>
            </a:r>
            <a:r>
              <a:rPr lang="ru-RU" dirty="0">
                <a:solidFill>
                  <a:srgbClr val="7030A0"/>
                </a:solidFill>
              </a:rPr>
              <a:t>гербария деревьев </a:t>
            </a:r>
            <a:r>
              <a:rPr lang="ru-RU" dirty="0" smtClean="0">
                <a:solidFill>
                  <a:srgbClr val="7030A0"/>
                </a:solidFill>
              </a:rPr>
              <a:t>участка.</a:t>
            </a:r>
            <a:endParaRPr lang="ru-RU" dirty="0">
              <a:solidFill>
                <a:srgbClr val="7030A0"/>
              </a:solidFill>
            </a:endParaRPr>
          </a:p>
        </p:txBody>
      </p:sp>
      <p:pic>
        <p:nvPicPr>
          <p:cNvPr id="4098" name="Picture 2" descr="C:\Users\user\Desktop\деревья\0rnhiLM8QSw.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75741" y="4567022"/>
            <a:ext cx="2479162" cy="1392592"/>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user\Desktop\деревья\7snGYGPXhJ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1508317" y="4567023"/>
            <a:ext cx="2479160" cy="139259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user\Desktop\деревья\FUE6PXNZuD8.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5400000">
            <a:off x="3176309" y="4555333"/>
            <a:ext cx="2425817" cy="1362627"/>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user\Desktop\деревья\P4MugSIjV-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400000">
            <a:off x="4909048" y="4550786"/>
            <a:ext cx="2405068" cy="1350972"/>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Users\user\Desktop\деревья\RVhm8jxA4z4.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5400000">
            <a:off x="6779161" y="4523147"/>
            <a:ext cx="2414625" cy="1356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1912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099"/>
                                        </p:tgtEl>
                                        <p:attrNameLst>
                                          <p:attrName>style.visibility</p:attrName>
                                        </p:attrNameLst>
                                      </p:cBhvr>
                                      <p:to>
                                        <p:strVal val="visible"/>
                                      </p:to>
                                    </p:set>
                                    <p:anim calcmode="lin" valueType="num">
                                      <p:cBhvr additive="base">
                                        <p:cTn id="12" dur="500" fill="hold"/>
                                        <p:tgtEl>
                                          <p:spTgt spid="4099"/>
                                        </p:tgtEl>
                                        <p:attrNameLst>
                                          <p:attrName>ppt_x</p:attrName>
                                        </p:attrNameLst>
                                      </p:cBhvr>
                                      <p:tavLst>
                                        <p:tav tm="0">
                                          <p:val>
                                            <p:strVal val="#ppt_x"/>
                                          </p:val>
                                        </p:tav>
                                        <p:tav tm="100000">
                                          <p:val>
                                            <p:strVal val="#ppt_x"/>
                                          </p:val>
                                        </p:tav>
                                      </p:tavLst>
                                    </p:anim>
                                    <p:anim calcmode="lin" valueType="num">
                                      <p:cBhvr additive="base">
                                        <p:cTn id="13"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100"/>
                                        </p:tgtEl>
                                        <p:attrNameLst>
                                          <p:attrName>style.visibility</p:attrName>
                                        </p:attrNameLst>
                                      </p:cBhvr>
                                      <p:to>
                                        <p:strVal val="visible"/>
                                      </p:to>
                                    </p:set>
                                    <p:animEffect transition="in" filter="fade">
                                      <p:cBhvr>
                                        <p:cTn id="18" dur="500"/>
                                        <p:tgtEl>
                                          <p:spTgt spid="410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101"/>
                                        </p:tgtEl>
                                        <p:attrNameLst>
                                          <p:attrName>style.visibility</p:attrName>
                                        </p:attrNameLst>
                                      </p:cBhvr>
                                      <p:to>
                                        <p:strVal val="visible"/>
                                      </p:to>
                                    </p:set>
                                    <p:anim calcmode="lin" valueType="num">
                                      <p:cBhvr additive="base">
                                        <p:cTn id="23" dur="500" fill="hold"/>
                                        <p:tgtEl>
                                          <p:spTgt spid="4101"/>
                                        </p:tgtEl>
                                        <p:attrNameLst>
                                          <p:attrName>ppt_x</p:attrName>
                                        </p:attrNameLst>
                                      </p:cBhvr>
                                      <p:tavLst>
                                        <p:tav tm="0">
                                          <p:val>
                                            <p:strVal val="#ppt_x"/>
                                          </p:val>
                                        </p:tav>
                                        <p:tav tm="100000">
                                          <p:val>
                                            <p:strVal val="#ppt_x"/>
                                          </p:val>
                                        </p:tav>
                                      </p:tavLst>
                                    </p:anim>
                                    <p:anim calcmode="lin" valueType="num">
                                      <p:cBhvr additive="base">
                                        <p:cTn id="24" dur="500" fill="hold"/>
                                        <p:tgtEl>
                                          <p:spTgt spid="410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102"/>
                                        </p:tgtEl>
                                        <p:attrNameLst>
                                          <p:attrName>style.visibility</p:attrName>
                                        </p:attrNameLst>
                                      </p:cBhvr>
                                      <p:to>
                                        <p:strVal val="visible"/>
                                      </p:to>
                                    </p:set>
                                    <p:animEffect transition="in" filter="fade">
                                      <p:cBhvr>
                                        <p:cTn id="29" dur="5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4638"/>
            <a:ext cx="8229600" cy="922114"/>
          </a:xfrm>
        </p:spPr>
        <p:txBody>
          <a:bodyPr/>
          <a:lstStyle/>
          <a:p>
            <a:r>
              <a:rPr lang="ru-RU" b="1" dirty="0" smtClean="0">
                <a:solidFill>
                  <a:srgbClr val="7030A0"/>
                </a:solidFill>
              </a:rPr>
              <a:t>Работа с родителями</a:t>
            </a:r>
            <a:endParaRPr lang="ru-RU" b="1" dirty="0">
              <a:solidFill>
                <a:srgbClr val="7030A0"/>
              </a:solidFill>
            </a:endParaRPr>
          </a:p>
        </p:txBody>
      </p:sp>
      <p:sp>
        <p:nvSpPr>
          <p:cNvPr id="3" name="Объект 2"/>
          <p:cNvSpPr>
            <a:spLocks noGrp="1"/>
          </p:cNvSpPr>
          <p:nvPr>
            <p:ph idx="1"/>
          </p:nvPr>
        </p:nvSpPr>
        <p:spPr>
          <a:xfrm>
            <a:off x="107504" y="1124744"/>
            <a:ext cx="8579296" cy="5976664"/>
          </a:xfrm>
        </p:spPr>
        <p:txBody>
          <a:bodyPr>
            <a:normAutofit fontScale="85000" lnSpcReduction="10000"/>
          </a:bodyPr>
          <a:lstStyle/>
          <a:p>
            <a:r>
              <a:rPr lang="ru-RU" dirty="0">
                <a:solidFill>
                  <a:srgbClr val="7030A0"/>
                </a:solidFill>
              </a:rPr>
              <a:t>Консультация на тему «Природа как воспитатель</a:t>
            </a:r>
            <a:r>
              <a:rPr lang="ru-RU" dirty="0" smtClean="0">
                <a:solidFill>
                  <a:srgbClr val="7030A0"/>
                </a:solidFill>
              </a:rPr>
              <a:t>»</a:t>
            </a:r>
            <a:r>
              <a:rPr lang="ru-RU" dirty="0">
                <a:solidFill>
                  <a:srgbClr val="7030A0"/>
                </a:solidFill>
              </a:rPr>
              <a:t> </a:t>
            </a:r>
            <a:endParaRPr lang="ru-RU" dirty="0" smtClean="0">
              <a:solidFill>
                <a:srgbClr val="7030A0"/>
              </a:solidFill>
            </a:endParaRPr>
          </a:p>
          <a:p>
            <a:pPr marL="0" indent="0">
              <a:buNone/>
            </a:pPr>
            <a:endParaRPr lang="ru-RU" dirty="0" smtClean="0">
              <a:solidFill>
                <a:srgbClr val="7030A0"/>
              </a:solidFill>
            </a:endParaRPr>
          </a:p>
          <a:p>
            <a:r>
              <a:rPr lang="ru-RU" dirty="0" smtClean="0">
                <a:solidFill>
                  <a:srgbClr val="7030A0"/>
                </a:solidFill>
              </a:rPr>
              <a:t>Изготовление </a:t>
            </a:r>
            <a:r>
              <a:rPr lang="ru-RU" dirty="0">
                <a:solidFill>
                  <a:srgbClr val="7030A0"/>
                </a:solidFill>
              </a:rPr>
              <a:t>совместных поделок с </a:t>
            </a:r>
            <a:r>
              <a:rPr lang="ru-RU" dirty="0" smtClean="0">
                <a:solidFill>
                  <a:srgbClr val="7030A0"/>
                </a:solidFill>
              </a:rPr>
              <a:t>детьми-«Дерево счастья»</a:t>
            </a:r>
            <a:r>
              <a:rPr lang="ru-RU" dirty="0">
                <a:solidFill>
                  <a:srgbClr val="7030A0"/>
                </a:solidFill>
              </a:rPr>
              <a:t/>
            </a:r>
            <a:br>
              <a:rPr lang="ru-RU" dirty="0">
                <a:solidFill>
                  <a:srgbClr val="7030A0"/>
                </a:solidFill>
              </a:rPr>
            </a:br>
            <a:endParaRPr lang="ru-RU" dirty="0" smtClean="0">
              <a:solidFill>
                <a:srgbClr val="7030A0"/>
              </a:solidFill>
            </a:endParaRPr>
          </a:p>
          <a:p>
            <a:r>
              <a:rPr lang="ru-RU" dirty="0" smtClean="0">
                <a:solidFill>
                  <a:srgbClr val="7030A0"/>
                </a:solidFill>
              </a:rPr>
              <a:t>Пословицы</a:t>
            </a:r>
            <a:r>
              <a:rPr lang="ru-RU" dirty="0">
                <a:solidFill>
                  <a:srgbClr val="7030A0"/>
                </a:solidFill>
              </a:rPr>
              <a:t>, поговорки о деревьях.</a:t>
            </a:r>
            <a:br>
              <a:rPr lang="ru-RU" dirty="0">
                <a:solidFill>
                  <a:srgbClr val="7030A0"/>
                </a:solidFill>
              </a:rPr>
            </a:br>
            <a:r>
              <a:rPr lang="ru-RU" dirty="0" smtClean="0">
                <a:solidFill>
                  <a:srgbClr val="7030A0"/>
                </a:solidFill>
              </a:rPr>
              <a:t>Отгадывание </a:t>
            </a:r>
            <a:r>
              <a:rPr lang="ru-RU" dirty="0">
                <a:solidFill>
                  <a:srgbClr val="7030A0"/>
                </a:solidFill>
              </a:rPr>
              <a:t>загадок</a:t>
            </a:r>
            <a:r>
              <a:rPr lang="ru-RU" dirty="0" smtClean="0">
                <a:solidFill>
                  <a:srgbClr val="7030A0"/>
                </a:solidFill>
              </a:rPr>
              <a:t>.</a:t>
            </a:r>
            <a:r>
              <a:rPr lang="ru-RU" dirty="0">
                <a:solidFill>
                  <a:srgbClr val="7030A0"/>
                </a:solidFill>
              </a:rPr>
              <a:t/>
            </a:r>
            <a:br>
              <a:rPr lang="ru-RU" dirty="0">
                <a:solidFill>
                  <a:srgbClr val="7030A0"/>
                </a:solidFill>
              </a:rPr>
            </a:br>
            <a:endParaRPr lang="ru-RU" dirty="0" smtClean="0">
              <a:solidFill>
                <a:srgbClr val="7030A0"/>
              </a:solidFill>
            </a:endParaRPr>
          </a:p>
          <a:p>
            <a:r>
              <a:rPr lang="ru-RU" dirty="0" smtClean="0">
                <a:solidFill>
                  <a:srgbClr val="7030A0"/>
                </a:solidFill>
              </a:rPr>
              <a:t>Чтение </a:t>
            </a:r>
            <a:r>
              <a:rPr lang="ru-RU" dirty="0">
                <a:solidFill>
                  <a:srgbClr val="7030A0"/>
                </a:solidFill>
              </a:rPr>
              <a:t>стихов, рассказов, сказок о деревьях: </a:t>
            </a:r>
            <a:br>
              <a:rPr lang="ru-RU" dirty="0">
                <a:solidFill>
                  <a:srgbClr val="7030A0"/>
                </a:solidFill>
              </a:rPr>
            </a:br>
            <a:r>
              <a:rPr lang="ru-RU" dirty="0">
                <a:solidFill>
                  <a:srgbClr val="7030A0"/>
                </a:solidFill>
              </a:rPr>
              <a:t>Т. А. Шорыгина «Деревья. Какие они? », А. Прокофьев «Берёзка», Н. Некрасов «Зелёный шум», И. </a:t>
            </a:r>
            <a:r>
              <a:rPr lang="ru-RU" dirty="0" err="1">
                <a:solidFill>
                  <a:srgbClr val="7030A0"/>
                </a:solidFill>
              </a:rPr>
              <a:t>Токмакова</a:t>
            </a:r>
            <a:r>
              <a:rPr lang="ru-RU" dirty="0">
                <a:solidFill>
                  <a:srgbClr val="7030A0"/>
                </a:solidFill>
              </a:rPr>
              <a:t> «Дуб», А. Твардовский «Лес осенью», И. Соколов – Микитов «</a:t>
            </a:r>
            <a:r>
              <a:rPr lang="ru-RU" dirty="0" err="1">
                <a:solidFill>
                  <a:srgbClr val="7030A0"/>
                </a:solidFill>
              </a:rPr>
              <a:t>Листопадничек</a:t>
            </a:r>
            <a:r>
              <a:rPr lang="ru-RU" dirty="0" smtClean="0">
                <a:solidFill>
                  <a:srgbClr val="7030A0"/>
                </a:solidFill>
              </a:rPr>
              <a:t>».</a:t>
            </a:r>
            <a:r>
              <a:rPr lang="ru-RU" dirty="0"/>
              <a:t/>
            </a:r>
            <a:br>
              <a:rPr lang="ru-RU" dirty="0"/>
            </a:br>
            <a:r>
              <a:rPr lang="ru-RU" dirty="0"/>
              <a:t/>
            </a:r>
            <a:br>
              <a:rPr lang="ru-RU" dirty="0"/>
            </a:br>
            <a:endParaRPr lang="ru-RU" b="1" dirty="0" smtClean="0"/>
          </a:p>
          <a:p>
            <a:endParaRPr lang="ru-RU" dirty="0"/>
          </a:p>
        </p:txBody>
      </p:sp>
    </p:spTree>
    <p:extLst>
      <p:ext uri="{BB962C8B-B14F-4D97-AF65-F5344CB8AC3E}">
        <p14:creationId xmlns:p14="http://schemas.microsoft.com/office/powerpoint/2010/main" val="1930879482"/>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82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b="1" dirty="0" smtClean="0">
                <a:solidFill>
                  <a:srgbClr val="7030A0"/>
                </a:solidFill>
              </a:rPr>
              <a:t>Экологические наблюдения</a:t>
            </a:r>
            <a:endParaRPr lang="ru-RU" b="1" dirty="0">
              <a:solidFill>
                <a:srgbClr val="7030A0"/>
              </a:solidFill>
            </a:endParaRPr>
          </a:p>
        </p:txBody>
      </p:sp>
      <p:sp>
        <p:nvSpPr>
          <p:cNvPr id="3" name="Объект 2"/>
          <p:cNvSpPr>
            <a:spLocks noGrp="1"/>
          </p:cNvSpPr>
          <p:nvPr>
            <p:ph idx="1"/>
          </p:nvPr>
        </p:nvSpPr>
        <p:spPr/>
        <p:txBody>
          <a:bodyPr>
            <a:normAutofit fontScale="77500" lnSpcReduction="20000"/>
          </a:bodyPr>
          <a:lstStyle/>
          <a:p>
            <a:r>
              <a:rPr lang="ru-RU" b="1" dirty="0">
                <a:solidFill>
                  <a:srgbClr val="7030A0"/>
                </a:solidFill>
              </a:rPr>
              <a:t>Цель</a:t>
            </a:r>
            <a:r>
              <a:rPr lang="ru-RU" dirty="0">
                <a:solidFill>
                  <a:srgbClr val="7030A0"/>
                </a:solidFill>
              </a:rPr>
              <a:t> – сформировать представление о животных и растениях как о живых организмах, показать взаимосвязи, существующие в природе. Важно рассмотреть наблюдаемый объект со всех точек зрения. Так, наблюдая за растениями можно выделить интересные сведения об их названиях, классификации (дерево, кустарник), о внешним виде, назначении, условии их роста; дерева, как места обитания и пищи для птиц; способы распространения семян, размножение; значение в жизни человека, как человек помогает растениям; правила поведения в природе. Экологические знания являются основой экологического сознания через приобщение детей к практической </a:t>
            </a:r>
            <a:r>
              <a:rPr lang="ru-RU" dirty="0" smtClean="0">
                <a:solidFill>
                  <a:srgbClr val="7030A0"/>
                </a:solidFill>
              </a:rPr>
              <a:t>деятельности.</a:t>
            </a:r>
            <a:endParaRPr lang="ru-RU" dirty="0">
              <a:solidFill>
                <a:srgbClr val="7030A0"/>
              </a:solidFill>
            </a:endParaRPr>
          </a:p>
        </p:txBody>
      </p:sp>
    </p:spTree>
    <p:extLst>
      <p:ext uri="{BB962C8B-B14F-4D97-AF65-F5344CB8AC3E}">
        <p14:creationId xmlns:p14="http://schemas.microsoft.com/office/powerpoint/2010/main" val="1884160358"/>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b="1" dirty="0" smtClean="0">
                <a:solidFill>
                  <a:srgbClr val="7030A0"/>
                </a:solidFill>
              </a:rPr>
              <a:t>Уроки мышления</a:t>
            </a:r>
            <a:endParaRPr lang="ru-RU" b="1" dirty="0">
              <a:solidFill>
                <a:srgbClr val="7030A0"/>
              </a:solidFill>
            </a:endParaRPr>
          </a:p>
        </p:txBody>
      </p:sp>
      <p:sp>
        <p:nvSpPr>
          <p:cNvPr id="3" name="Объект 2"/>
          <p:cNvSpPr>
            <a:spLocks noGrp="1"/>
          </p:cNvSpPr>
          <p:nvPr>
            <p:ph idx="1"/>
          </p:nvPr>
        </p:nvSpPr>
        <p:spPr/>
        <p:txBody>
          <a:bodyPr/>
          <a:lstStyle/>
          <a:p>
            <a:r>
              <a:rPr lang="ru-RU" dirty="0">
                <a:solidFill>
                  <a:srgbClr val="7030A0"/>
                </a:solidFill>
              </a:rPr>
              <a:t>«Почему листья меняют свой цвет? », </a:t>
            </a:r>
            <a:endParaRPr lang="ru-RU" dirty="0" smtClean="0">
              <a:solidFill>
                <a:srgbClr val="7030A0"/>
              </a:solidFill>
            </a:endParaRPr>
          </a:p>
          <a:p>
            <a:r>
              <a:rPr lang="ru-RU" dirty="0" smtClean="0">
                <a:solidFill>
                  <a:srgbClr val="7030A0"/>
                </a:solidFill>
              </a:rPr>
              <a:t>«</a:t>
            </a:r>
            <a:r>
              <a:rPr lang="ru-RU" dirty="0">
                <a:solidFill>
                  <a:srgbClr val="7030A0"/>
                </a:solidFill>
              </a:rPr>
              <a:t>Почему у ёлки зелёные иголки? », </a:t>
            </a:r>
            <a:endParaRPr lang="ru-RU" dirty="0" smtClean="0">
              <a:solidFill>
                <a:srgbClr val="7030A0"/>
              </a:solidFill>
            </a:endParaRPr>
          </a:p>
          <a:p>
            <a:r>
              <a:rPr lang="ru-RU" dirty="0" smtClean="0">
                <a:solidFill>
                  <a:srgbClr val="7030A0"/>
                </a:solidFill>
              </a:rPr>
              <a:t>«</a:t>
            </a:r>
            <a:r>
              <a:rPr lang="ru-RU" dirty="0">
                <a:solidFill>
                  <a:srgbClr val="7030A0"/>
                </a:solidFill>
              </a:rPr>
              <a:t>Чем питаются деревья? ». </a:t>
            </a:r>
          </a:p>
        </p:txBody>
      </p:sp>
    </p:spTree>
    <p:extLst>
      <p:ext uri="{BB962C8B-B14F-4D97-AF65-F5344CB8AC3E}">
        <p14:creationId xmlns:p14="http://schemas.microsoft.com/office/powerpoint/2010/main" val="3203041817"/>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Экологические знаки</a:t>
            </a:r>
            <a:endParaRPr lang="ru-RU" dirty="0">
              <a:solidFill>
                <a:srgbClr val="7030A0"/>
              </a:solidFill>
            </a:endParaRPr>
          </a:p>
        </p:txBody>
      </p:sp>
      <p:pic>
        <p:nvPicPr>
          <p:cNvPr id="5122" name="Picture 2" descr="C:\Users\user\Desktop\деревья\7kdJ2QY3O6I.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34001" y="1600200"/>
            <a:ext cx="2707783" cy="4825752"/>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user\Desktop\деревья\AnQln8-JjO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982" y="1628800"/>
            <a:ext cx="2691736" cy="479715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user\Desktop\деревья\jG0WeENgGbw.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30768" y="1596008"/>
            <a:ext cx="2716138" cy="4840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0861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ppt_x"/>
                                          </p:val>
                                        </p:tav>
                                        <p:tav tm="100000">
                                          <p:val>
                                            <p:strVal val="#ppt_x"/>
                                          </p:val>
                                        </p:tav>
                                      </p:tavLst>
                                    </p:anim>
                                    <p:anim calcmode="lin" valueType="num">
                                      <p:cBhvr additive="base">
                                        <p:cTn id="8"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additive="base">
                                        <p:cTn id="13" dur="500" fill="hold"/>
                                        <p:tgtEl>
                                          <p:spTgt spid="5122"/>
                                        </p:tgtEl>
                                        <p:attrNameLst>
                                          <p:attrName>ppt_x</p:attrName>
                                        </p:attrNameLst>
                                      </p:cBhvr>
                                      <p:tavLst>
                                        <p:tav tm="0">
                                          <p:val>
                                            <p:strVal val="#ppt_x"/>
                                          </p:val>
                                        </p:tav>
                                        <p:tav tm="100000">
                                          <p:val>
                                            <p:strVal val="#ppt_x"/>
                                          </p:val>
                                        </p:tav>
                                      </p:tavLst>
                                    </p:anim>
                                    <p:anim calcmode="lin" valueType="num">
                                      <p:cBhvr additive="base">
                                        <p:cTn id="14"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124"/>
                                        </p:tgtEl>
                                        <p:attrNameLst>
                                          <p:attrName>style.visibility</p:attrName>
                                        </p:attrNameLst>
                                      </p:cBhvr>
                                      <p:to>
                                        <p:strVal val="visible"/>
                                      </p:to>
                                    </p:set>
                                    <p:anim calcmode="lin" valueType="num">
                                      <p:cBhvr additive="base">
                                        <p:cTn id="19" dur="500" fill="hold"/>
                                        <p:tgtEl>
                                          <p:spTgt spid="5124"/>
                                        </p:tgtEl>
                                        <p:attrNameLst>
                                          <p:attrName>ppt_x</p:attrName>
                                        </p:attrNameLst>
                                      </p:cBhvr>
                                      <p:tavLst>
                                        <p:tav tm="0">
                                          <p:val>
                                            <p:strVal val="#ppt_x"/>
                                          </p:val>
                                        </p:tav>
                                        <p:tav tm="100000">
                                          <p:val>
                                            <p:strVal val="#ppt_x"/>
                                          </p:val>
                                        </p:tav>
                                      </p:tavLst>
                                    </p:anim>
                                    <p:anim calcmode="lin" valueType="num">
                                      <p:cBhvr additive="base">
                                        <p:cTn id="20" dur="500" fill="hold"/>
                                        <p:tgtEl>
                                          <p:spTgt spid="51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err="1" smtClean="0">
                <a:solidFill>
                  <a:srgbClr val="7030A0"/>
                </a:solidFill>
              </a:rPr>
              <a:t>Квест</a:t>
            </a:r>
            <a:r>
              <a:rPr lang="ru-RU" dirty="0" smtClean="0">
                <a:solidFill>
                  <a:srgbClr val="7030A0"/>
                </a:solidFill>
              </a:rPr>
              <a:t> «Помоги дереву»</a:t>
            </a:r>
            <a:endParaRPr lang="ru-RU" dirty="0">
              <a:solidFill>
                <a:srgbClr val="7030A0"/>
              </a:solidFill>
            </a:endParaRPr>
          </a:p>
        </p:txBody>
      </p:sp>
      <p:pic>
        <p:nvPicPr>
          <p:cNvPr id="6146" name="Picture 2" descr="C:\Users\user\Desktop\деревья\_HIB55UOS3k.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11560" y="1484784"/>
            <a:ext cx="2539568" cy="4525963"/>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user\Desktop\деревья\jARAwPDVjTw.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1700808"/>
            <a:ext cx="5602307" cy="3146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7748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fade">
                                      <p:cBhvr>
                                        <p:cTn id="12"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Участники проекта</a:t>
            </a:r>
            <a:endParaRPr lang="ru-RU" dirty="0">
              <a:solidFill>
                <a:srgbClr val="7030A0"/>
              </a:solidFill>
            </a:endParaRPr>
          </a:p>
        </p:txBody>
      </p:sp>
      <p:sp>
        <p:nvSpPr>
          <p:cNvPr id="3" name="Объект 2"/>
          <p:cNvSpPr>
            <a:spLocks noGrp="1"/>
          </p:cNvSpPr>
          <p:nvPr>
            <p:ph idx="1"/>
          </p:nvPr>
        </p:nvSpPr>
        <p:spPr/>
        <p:txBody>
          <a:bodyPr/>
          <a:lstStyle/>
          <a:p>
            <a:pPr marL="0" indent="0" algn="ctr">
              <a:buNone/>
            </a:pPr>
            <a:r>
              <a:rPr lang="ru-RU" dirty="0">
                <a:solidFill>
                  <a:srgbClr val="7030A0"/>
                </a:solidFill>
              </a:rPr>
              <a:t>В</a:t>
            </a:r>
            <a:r>
              <a:rPr lang="ru-RU" dirty="0" smtClean="0">
                <a:solidFill>
                  <a:srgbClr val="7030A0"/>
                </a:solidFill>
              </a:rPr>
              <a:t>оспитатели</a:t>
            </a:r>
            <a:r>
              <a:rPr lang="ru-RU" dirty="0">
                <a:solidFill>
                  <a:srgbClr val="7030A0"/>
                </a:solidFill>
              </a:rPr>
              <a:t>, </a:t>
            </a:r>
            <a:endParaRPr lang="ru-RU" dirty="0" smtClean="0">
              <a:solidFill>
                <a:srgbClr val="7030A0"/>
              </a:solidFill>
            </a:endParaRPr>
          </a:p>
          <a:p>
            <a:pPr marL="0" indent="0" algn="ctr">
              <a:buNone/>
            </a:pPr>
            <a:r>
              <a:rPr lang="ru-RU" dirty="0" smtClean="0">
                <a:solidFill>
                  <a:srgbClr val="7030A0"/>
                </a:solidFill>
              </a:rPr>
              <a:t>дети </a:t>
            </a:r>
            <a:r>
              <a:rPr lang="ru-RU" dirty="0">
                <a:solidFill>
                  <a:srgbClr val="7030A0"/>
                </a:solidFill>
              </a:rPr>
              <a:t>старшей группы (возраст 5-6 лет</a:t>
            </a:r>
            <a:r>
              <a:rPr lang="ru-RU" dirty="0" smtClean="0">
                <a:solidFill>
                  <a:srgbClr val="7030A0"/>
                </a:solidFill>
              </a:rPr>
              <a:t>),</a:t>
            </a:r>
          </a:p>
          <a:p>
            <a:pPr marL="0" indent="0" algn="ctr">
              <a:buNone/>
            </a:pPr>
            <a:r>
              <a:rPr lang="ru-RU" dirty="0" smtClean="0">
                <a:solidFill>
                  <a:srgbClr val="7030A0"/>
                </a:solidFill>
              </a:rPr>
              <a:t> </a:t>
            </a:r>
            <a:r>
              <a:rPr lang="ru-RU" dirty="0">
                <a:solidFill>
                  <a:srgbClr val="7030A0"/>
                </a:solidFill>
              </a:rPr>
              <a:t>родители воспитанников.</a:t>
            </a:r>
            <a:br>
              <a:rPr lang="ru-RU" dirty="0">
                <a:solidFill>
                  <a:srgbClr val="7030A0"/>
                </a:solidFill>
              </a:rPr>
            </a:br>
            <a:endParaRPr lang="ru-RU" dirty="0">
              <a:solidFill>
                <a:srgbClr val="7030A0"/>
              </a:solidFill>
            </a:endParaRPr>
          </a:p>
        </p:txBody>
      </p:sp>
    </p:spTree>
    <p:extLst>
      <p:ext uri="{BB962C8B-B14F-4D97-AF65-F5344CB8AC3E}">
        <p14:creationId xmlns:p14="http://schemas.microsoft.com/office/powerpoint/2010/main" val="21380257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par>
                                <p:cTn id="17" presetID="36" presetClass="emph" presetSubtype="0" fill="hold" nodeType="withEffect">
                                  <p:stCondLst>
                                    <p:cond delay="0"/>
                                  </p:stCondLst>
                                  <p:iterate type="lt">
                                    <p:tmPct val="10000"/>
                                  </p:iterate>
                                  <p:childTnLst>
                                    <p:animScale>
                                      <p:cBhvr>
                                        <p:cTn id="18" dur="250" autoRev="1" fill="hold">
                                          <p:stCondLst>
                                            <p:cond delay="0"/>
                                          </p:stCondLst>
                                        </p:cTn>
                                        <p:tgtEl>
                                          <p:spTgt spid="3">
                                            <p:txEl>
                                              <p:pRg st="1" end="1"/>
                                            </p:txEl>
                                          </p:spTgt>
                                        </p:tgtEl>
                                      </p:cBhvr>
                                      <p:to x="80000" y="100000"/>
                                    </p:animScale>
                                    <p:anim by="(#ppt_w*0.10)" calcmode="lin" valueType="num">
                                      <p:cBhvr>
                                        <p:cTn id="19" dur="250" autoRev="1" fill="hold">
                                          <p:stCondLst>
                                            <p:cond delay="0"/>
                                          </p:stCondLst>
                                        </p:cTn>
                                        <p:tgtEl>
                                          <p:spTgt spid="3">
                                            <p:txEl>
                                              <p:pRg st="1" end="1"/>
                                            </p:txEl>
                                          </p:spTgt>
                                        </p:tgtEl>
                                        <p:attrNameLst>
                                          <p:attrName>ppt_x</p:attrName>
                                        </p:attrNameLst>
                                      </p:cBhvr>
                                    </p:anim>
                                    <p:anim by="(-#ppt_w*0.10)" calcmode="lin" valueType="num">
                                      <p:cBhvr>
                                        <p:cTn id="20" dur="250" autoRev="1" fill="hold">
                                          <p:stCondLst>
                                            <p:cond delay="0"/>
                                          </p:stCondLst>
                                        </p:cTn>
                                        <p:tgtEl>
                                          <p:spTgt spid="3">
                                            <p:txEl>
                                              <p:pRg st="1" end="1"/>
                                            </p:txEl>
                                          </p:spTgt>
                                        </p:tgtEl>
                                        <p:attrNameLst>
                                          <p:attrName>ppt_y</p:attrName>
                                        </p:attrNameLst>
                                      </p:cBhvr>
                                    </p:anim>
                                    <p:animRot by="-480000">
                                      <p:cBhvr>
                                        <p:cTn id="21" dur="250" autoRev="1" fill="hold">
                                          <p:stCondLst>
                                            <p:cond delay="0"/>
                                          </p:stCondLst>
                                        </p:cTn>
                                        <p:tgtEl>
                                          <p:spTgt spid="3">
                                            <p:txEl>
                                              <p:pRg st="1" end="1"/>
                                            </p:txEl>
                                          </p:spTgt>
                                        </p:tgtEl>
                                        <p:attrNameLst>
                                          <p:attrName>r</p:attrName>
                                        </p:attrNameLst>
                                      </p:cBhvr>
                                    </p:animRot>
                                  </p:childTnLst>
                                </p:cTn>
                              </p:par>
                              <p:par>
                                <p:cTn id="22" presetID="36" presetClass="emph" presetSubtype="0" fill="hold" nodeType="withEffect">
                                  <p:stCondLst>
                                    <p:cond delay="0"/>
                                  </p:stCondLst>
                                  <p:iterate type="lt">
                                    <p:tmPct val="10000"/>
                                  </p:iterate>
                                  <p:childTnLst>
                                    <p:animScale>
                                      <p:cBhvr>
                                        <p:cTn id="23" dur="250" autoRev="1" fill="hold">
                                          <p:stCondLst>
                                            <p:cond delay="0"/>
                                          </p:stCondLst>
                                        </p:cTn>
                                        <p:tgtEl>
                                          <p:spTgt spid="3">
                                            <p:txEl>
                                              <p:pRg st="2" end="2"/>
                                            </p:txEl>
                                          </p:spTgt>
                                        </p:tgtEl>
                                      </p:cBhvr>
                                      <p:to x="80000" y="100000"/>
                                    </p:animScale>
                                    <p:anim by="(#ppt_w*0.10)" calcmode="lin" valueType="num">
                                      <p:cBhvr>
                                        <p:cTn id="24" dur="250" autoRev="1" fill="hold">
                                          <p:stCondLst>
                                            <p:cond delay="0"/>
                                          </p:stCondLst>
                                        </p:cTn>
                                        <p:tgtEl>
                                          <p:spTgt spid="3">
                                            <p:txEl>
                                              <p:pRg st="2" end="2"/>
                                            </p:txEl>
                                          </p:spTgt>
                                        </p:tgtEl>
                                        <p:attrNameLst>
                                          <p:attrName>ppt_x</p:attrName>
                                        </p:attrNameLst>
                                      </p:cBhvr>
                                    </p:anim>
                                    <p:anim by="(-#ppt_w*0.10)" calcmode="lin" valueType="num">
                                      <p:cBhvr>
                                        <p:cTn id="25" dur="250" autoRev="1" fill="hold">
                                          <p:stCondLst>
                                            <p:cond delay="0"/>
                                          </p:stCondLst>
                                        </p:cTn>
                                        <p:tgtEl>
                                          <p:spTgt spid="3">
                                            <p:txEl>
                                              <p:pRg st="2" end="2"/>
                                            </p:txEl>
                                          </p:spTgt>
                                        </p:tgtEl>
                                        <p:attrNameLst>
                                          <p:attrName>ppt_y</p:attrName>
                                        </p:attrNameLst>
                                      </p:cBhvr>
                                    </p:anim>
                                    <p:animRot by="-480000">
                                      <p:cBhvr>
                                        <p:cTn id="26" dur="250" autoRev="1" fill="hold">
                                          <p:stCondLst>
                                            <p:cond delay="0"/>
                                          </p:stCondLst>
                                        </p:cTn>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Подарки для деревьев</a:t>
            </a:r>
            <a:endParaRPr lang="ru-RU" dirty="0">
              <a:solidFill>
                <a:srgbClr val="7030A0"/>
              </a:solidFill>
            </a:endParaRPr>
          </a:p>
        </p:txBody>
      </p:sp>
      <p:pic>
        <p:nvPicPr>
          <p:cNvPr id="9218" name="Picture 2" descr="C:\Users\user\Desktop\деревья\bM2xHlGOCrU.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43326" y="1600200"/>
            <a:ext cx="8057347"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5114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b="1" dirty="0" smtClean="0">
                <a:solidFill>
                  <a:srgbClr val="7030A0"/>
                </a:solidFill>
              </a:rPr>
              <a:t>Полученный результат</a:t>
            </a:r>
            <a:endParaRPr lang="ru-RU" b="1" dirty="0">
              <a:solidFill>
                <a:srgbClr val="7030A0"/>
              </a:solidFill>
            </a:endParaRPr>
          </a:p>
        </p:txBody>
      </p:sp>
      <p:sp>
        <p:nvSpPr>
          <p:cNvPr id="3" name="Объект 2"/>
          <p:cNvSpPr>
            <a:spLocks noGrp="1"/>
          </p:cNvSpPr>
          <p:nvPr>
            <p:ph idx="1"/>
          </p:nvPr>
        </p:nvSpPr>
        <p:spPr/>
        <p:txBody>
          <a:bodyPr>
            <a:normAutofit fontScale="85000" lnSpcReduction="20000"/>
          </a:bodyPr>
          <a:lstStyle/>
          <a:p>
            <a:r>
              <a:rPr lang="ru-RU" dirty="0">
                <a:solidFill>
                  <a:srgbClr val="7030A0"/>
                </a:solidFill>
              </a:rPr>
              <a:t>у детей возрос интерес к природе ;</a:t>
            </a:r>
            <a:br>
              <a:rPr lang="ru-RU" dirty="0">
                <a:solidFill>
                  <a:srgbClr val="7030A0"/>
                </a:solidFill>
              </a:rPr>
            </a:br>
            <a:r>
              <a:rPr lang="ru-RU" dirty="0">
                <a:solidFill>
                  <a:srgbClr val="7030A0"/>
                </a:solidFill>
              </a:rPr>
              <a:t>• закрепились и уточнились знания о деревьях и кустарниках ;</a:t>
            </a:r>
            <a:br>
              <a:rPr lang="ru-RU" dirty="0">
                <a:solidFill>
                  <a:srgbClr val="7030A0"/>
                </a:solidFill>
              </a:rPr>
            </a:br>
            <a:r>
              <a:rPr lang="ru-RU" dirty="0">
                <a:solidFill>
                  <a:srgbClr val="7030A0"/>
                </a:solidFill>
              </a:rPr>
              <a:t>• появилось желание больше узнать о деревьях ;</a:t>
            </a:r>
            <a:br>
              <a:rPr lang="ru-RU" dirty="0">
                <a:solidFill>
                  <a:srgbClr val="7030A0"/>
                </a:solidFill>
              </a:rPr>
            </a:br>
            <a:r>
              <a:rPr lang="ru-RU" dirty="0">
                <a:solidFill>
                  <a:srgbClr val="7030A0"/>
                </a:solidFill>
              </a:rPr>
              <a:t>• сформировалось доброжелательное отношение ко всему живому;</a:t>
            </a:r>
            <a:br>
              <a:rPr lang="ru-RU" dirty="0">
                <a:solidFill>
                  <a:srgbClr val="7030A0"/>
                </a:solidFill>
              </a:rPr>
            </a:br>
            <a:r>
              <a:rPr lang="ru-RU" dirty="0">
                <a:solidFill>
                  <a:srgbClr val="7030A0"/>
                </a:solidFill>
              </a:rPr>
              <a:t>• возросла умственная и речевая активность;</a:t>
            </a:r>
            <a:br>
              <a:rPr lang="ru-RU" dirty="0">
                <a:solidFill>
                  <a:srgbClr val="7030A0"/>
                </a:solidFill>
              </a:rPr>
            </a:br>
            <a:r>
              <a:rPr lang="ru-RU" dirty="0">
                <a:solidFill>
                  <a:srgbClr val="7030A0"/>
                </a:solidFill>
              </a:rPr>
              <a:t>• дети научились самостоятельно делать выводы;</a:t>
            </a:r>
            <a:br>
              <a:rPr lang="ru-RU" dirty="0">
                <a:solidFill>
                  <a:srgbClr val="7030A0"/>
                </a:solidFill>
              </a:rPr>
            </a:br>
            <a:r>
              <a:rPr lang="ru-RU" dirty="0">
                <a:solidFill>
                  <a:srgbClr val="7030A0"/>
                </a:solidFill>
              </a:rPr>
              <a:t>• сформировался эстетический вкус</a:t>
            </a:r>
            <a:r>
              <a:rPr lang="ru-RU" dirty="0" smtClean="0">
                <a:solidFill>
                  <a:srgbClr val="7030A0"/>
                </a:solidFill>
              </a:rPr>
              <a:t>;</a:t>
            </a:r>
            <a:r>
              <a:rPr lang="ru-RU" dirty="0">
                <a:solidFill>
                  <a:srgbClr val="7030A0"/>
                </a:solidFill>
              </a:rPr>
              <a:t/>
            </a:r>
            <a:br>
              <a:rPr lang="ru-RU" dirty="0">
                <a:solidFill>
                  <a:srgbClr val="7030A0"/>
                </a:solidFill>
              </a:rPr>
            </a:br>
            <a:r>
              <a:rPr lang="ru-RU" dirty="0">
                <a:solidFill>
                  <a:srgbClr val="7030A0"/>
                </a:solidFill>
              </a:rPr>
              <a:t>• родители принимали активное участие в </a:t>
            </a:r>
            <a:r>
              <a:rPr lang="ru-RU" dirty="0" smtClean="0">
                <a:solidFill>
                  <a:srgbClr val="7030A0"/>
                </a:solidFill>
              </a:rPr>
              <a:t>работе над проектом.</a:t>
            </a:r>
            <a:r>
              <a:rPr lang="ru-RU" dirty="0"/>
              <a:t/>
            </a:r>
            <a:br>
              <a:rPr lang="ru-RU" dirty="0"/>
            </a:br>
            <a:endParaRPr lang="ru-RU" dirty="0"/>
          </a:p>
        </p:txBody>
      </p:sp>
    </p:spTree>
    <p:extLst>
      <p:ext uri="{BB962C8B-B14F-4D97-AF65-F5344CB8AC3E}">
        <p14:creationId xmlns:p14="http://schemas.microsoft.com/office/powerpoint/2010/main" val="86142578"/>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4"/>
          <p:cNvSpPr>
            <a:spLocks noGrp="1"/>
          </p:cNvSpPr>
          <p:nvPr>
            <p:ph type="title"/>
          </p:nvPr>
        </p:nvSpPr>
        <p:spPr/>
        <p:txBody>
          <a:bodyPr/>
          <a:lstStyle/>
          <a:p>
            <a:endParaRPr lang="ru-RU" dirty="0"/>
          </a:p>
        </p:txBody>
      </p:sp>
      <p:pic>
        <p:nvPicPr>
          <p:cNvPr id="1026" name="Picture 2" descr="C:\Users\user\Desktop\S1BFuztJ3WI.jp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77274" y="0"/>
            <a:ext cx="2810109" cy="500811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user\Desktop\peLz99luqSE.jpg"/>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1475656" y="877802"/>
            <a:ext cx="2899608" cy="51676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user\Desktop\T-WyEsX6gOw.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3281" y="1800621"/>
            <a:ext cx="2610926" cy="465313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user\Desktop\GB1uHn4gzW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8184" y="2137726"/>
            <a:ext cx="2653729" cy="4729418"/>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4572007" y="26015"/>
            <a:ext cx="4066306" cy="2585323"/>
          </a:xfrm>
          <a:prstGeom prst="rect">
            <a:avLst/>
          </a:prstGeom>
          <a:noFill/>
        </p:spPr>
        <p:txBody>
          <a:bodyPr wrap="none" lIns="91440" tIns="45720" rIns="91440" bIns="45720">
            <a:spAutoFit/>
          </a:bodyPr>
          <a:lstStyle/>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Выставка </a:t>
            </a:r>
          </a:p>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Творческих</a:t>
            </a:r>
          </a:p>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работ</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313602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fade">
                                      <p:cBhvr>
                                        <p:cTn id="12" dur="1000"/>
                                        <p:tgtEl>
                                          <p:spTgt spid="1027"/>
                                        </p:tgtEl>
                                      </p:cBhvr>
                                    </p:animEffect>
                                    <p:anim calcmode="lin" valueType="num">
                                      <p:cBhvr>
                                        <p:cTn id="13" dur="1000" fill="hold"/>
                                        <p:tgtEl>
                                          <p:spTgt spid="1027"/>
                                        </p:tgtEl>
                                        <p:attrNameLst>
                                          <p:attrName>ppt_x</p:attrName>
                                        </p:attrNameLst>
                                      </p:cBhvr>
                                      <p:tavLst>
                                        <p:tav tm="0">
                                          <p:val>
                                            <p:strVal val="#ppt_x"/>
                                          </p:val>
                                        </p:tav>
                                        <p:tav tm="100000">
                                          <p:val>
                                            <p:strVal val="#ppt_x"/>
                                          </p:val>
                                        </p:tav>
                                      </p:tavLst>
                                    </p:anim>
                                    <p:anim calcmode="lin" valueType="num">
                                      <p:cBhvr>
                                        <p:cTn id="14"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animEffect transition="in" filter="wheel(1)">
                                      <p:cBhvr>
                                        <p:cTn id="19" dur="2000"/>
                                        <p:tgtEl>
                                          <p:spTgt spid="1028"/>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1029"/>
                                        </p:tgtEl>
                                        <p:attrNameLst>
                                          <p:attrName>style.visibility</p:attrName>
                                        </p:attrNameLst>
                                      </p:cBhvr>
                                      <p:to>
                                        <p:strVal val="visible"/>
                                      </p:to>
                                    </p:set>
                                    <p:animEffect transition="in" filter="circle(in)">
                                      <p:cBhvr>
                                        <p:cTn id="24" dur="2000"/>
                                        <p:tgtEl>
                                          <p:spTgt spid="1029"/>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randombar(horizont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b="1" dirty="0" smtClean="0">
                <a:solidFill>
                  <a:srgbClr val="7030A0"/>
                </a:solidFill>
              </a:rPr>
              <a:t>Используемая литература:</a:t>
            </a:r>
            <a:endParaRPr lang="ru-RU" b="1" dirty="0">
              <a:solidFill>
                <a:srgbClr val="7030A0"/>
              </a:solidFill>
            </a:endParaRPr>
          </a:p>
        </p:txBody>
      </p:sp>
      <p:sp>
        <p:nvSpPr>
          <p:cNvPr id="3" name="Объект 2"/>
          <p:cNvSpPr>
            <a:spLocks noGrp="1"/>
          </p:cNvSpPr>
          <p:nvPr>
            <p:ph idx="1"/>
          </p:nvPr>
        </p:nvSpPr>
        <p:spPr/>
        <p:txBody>
          <a:bodyPr>
            <a:normAutofit fontScale="70000" lnSpcReduction="20000"/>
          </a:bodyPr>
          <a:lstStyle/>
          <a:p>
            <a:r>
              <a:rPr lang="ru-RU" dirty="0">
                <a:solidFill>
                  <a:srgbClr val="7030A0"/>
                </a:solidFill>
              </a:rPr>
              <a:t>1. А. С. Герасимова, О. С. Жукова «Большая энциклопедия дошкольника», Москва «ОЛМА Медиа Групп» 2007</a:t>
            </a:r>
            <a:br>
              <a:rPr lang="ru-RU" dirty="0">
                <a:solidFill>
                  <a:srgbClr val="7030A0"/>
                </a:solidFill>
              </a:rPr>
            </a:br>
            <a:r>
              <a:rPr lang="ru-RU" dirty="0">
                <a:solidFill>
                  <a:srgbClr val="7030A0"/>
                </a:solidFill>
              </a:rPr>
              <a:t>2. С. Н. Николаева «Юный эколог». Программа экологического воспитания в детском саду, Москва «Мозаика – Синтез» 2010</a:t>
            </a:r>
            <a:br>
              <a:rPr lang="ru-RU" dirty="0">
                <a:solidFill>
                  <a:srgbClr val="7030A0"/>
                </a:solidFill>
              </a:rPr>
            </a:br>
            <a:r>
              <a:rPr lang="ru-RU" dirty="0">
                <a:solidFill>
                  <a:srgbClr val="7030A0"/>
                </a:solidFill>
              </a:rPr>
              <a:t>3. А. Дитрих, Г. </a:t>
            </a:r>
            <a:r>
              <a:rPr lang="ru-RU" dirty="0" err="1">
                <a:solidFill>
                  <a:srgbClr val="7030A0"/>
                </a:solidFill>
              </a:rPr>
              <a:t>Юрмин</a:t>
            </a:r>
            <a:r>
              <a:rPr lang="ru-RU" dirty="0">
                <a:solidFill>
                  <a:srgbClr val="7030A0"/>
                </a:solidFill>
              </a:rPr>
              <a:t>, Р. </a:t>
            </a:r>
            <a:r>
              <a:rPr lang="ru-RU" dirty="0" err="1">
                <a:solidFill>
                  <a:srgbClr val="7030A0"/>
                </a:solidFill>
              </a:rPr>
              <a:t>Кошурникова</a:t>
            </a:r>
            <a:r>
              <a:rPr lang="ru-RU" dirty="0">
                <a:solidFill>
                  <a:srgbClr val="7030A0"/>
                </a:solidFill>
              </a:rPr>
              <a:t> «Почемучка», Москва «Педагогика – Пресс» 2006</a:t>
            </a:r>
            <a:br>
              <a:rPr lang="ru-RU" dirty="0">
                <a:solidFill>
                  <a:srgbClr val="7030A0"/>
                </a:solidFill>
              </a:rPr>
            </a:br>
            <a:r>
              <a:rPr lang="ru-RU" dirty="0">
                <a:solidFill>
                  <a:srgbClr val="7030A0"/>
                </a:solidFill>
              </a:rPr>
              <a:t>4. А. И. Иванова «Экологические наблюдения и эксперименты в детском саду», Москва ТЦ «Сфера» 2009</a:t>
            </a:r>
            <a:br>
              <a:rPr lang="ru-RU" dirty="0">
                <a:solidFill>
                  <a:srgbClr val="7030A0"/>
                </a:solidFill>
              </a:rPr>
            </a:br>
            <a:r>
              <a:rPr lang="ru-RU" dirty="0">
                <a:solidFill>
                  <a:srgbClr val="7030A0"/>
                </a:solidFill>
              </a:rPr>
              <a:t>5. Т. С. Комарова «Изобразительная деятельность в детском саду», Просвещение 1973</a:t>
            </a:r>
            <a:br>
              <a:rPr lang="ru-RU" dirty="0">
                <a:solidFill>
                  <a:srgbClr val="7030A0"/>
                </a:solidFill>
              </a:rPr>
            </a:br>
            <a:r>
              <a:rPr lang="ru-RU" dirty="0">
                <a:solidFill>
                  <a:srgbClr val="7030A0"/>
                </a:solidFill>
              </a:rPr>
              <a:t>6. М. Н. </a:t>
            </a:r>
            <a:r>
              <a:rPr lang="ru-RU" dirty="0" err="1">
                <a:solidFill>
                  <a:srgbClr val="7030A0"/>
                </a:solidFill>
              </a:rPr>
              <a:t>Сигимова</a:t>
            </a:r>
            <a:r>
              <a:rPr lang="ru-RU" dirty="0">
                <a:solidFill>
                  <a:srgbClr val="7030A0"/>
                </a:solidFill>
              </a:rPr>
              <a:t> «Познание мира растений», Детство пресс 2010</a:t>
            </a:r>
            <a:br>
              <a:rPr lang="ru-RU" dirty="0">
                <a:solidFill>
                  <a:srgbClr val="7030A0"/>
                </a:solidFill>
              </a:rPr>
            </a:br>
            <a:r>
              <a:rPr lang="ru-RU" dirty="0">
                <a:solidFill>
                  <a:srgbClr val="7030A0"/>
                </a:solidFill>
              </a:rPr>
              <a:t>7. Т. А. Шорыгина «Деревья. Какие они? », Москва 2006</a:t>
            </a:r>
            <a:br>
              <a:rPr lang="ru-RU" dirty="0">
                <a:solidFill>
                  <a:srgbClr val="7030A0"/>
                </a:solidFill>
              </a:rPr>
            </a:br>
            <a:r>
              <a:rPr lang="ru-RU" dirty="0">
                <a:solidFill>
                  <a:srgbClr val="7030A0"/>
                </a:solidFill>
              </a:rPr>
              <a:t>8. О. А. </a:t>
            </a:r>
            <a:r>
              <a:rPr lang="ru-RU" dirty="0" err="1">
                <a:solidFill>
                  <a:srgbClr val="7030A0"/>
                </a:solidFill>
              </a:rPr>
              <a:t>Соломенникова</a:t>
            </a:r>
            <a:r>
              <a:rPr lang="ru-RU" dirty="0">
                <a:solidFill>
                  <a:srgbClr val="7030A0"/>
                </a:solidFill>
              </a:rPr>
              <a:t> «Экологическое воспитание в детском саду» Программа и методические рекомендации для занятий с детьми 2-7 лет, Москва «Мозаика – Синтез» 2010</a:t>
            </a:r>
          </a:p>
          <a:p>
            <a:endParaRPr lang="ru-RU" dirty="0"/>
          </a:p>
        </p:txBody>
      </p:sp>
    </p:spTree>
    <p:extLst>
      <p:ext uri="{BB962C8B-B14F-4D97-AF65-F5344CB8AC3E}">
        <p14:creationId xmlns:p14="http://schemas.microsoft.com/office/powerpoint/2010/main" val="1322153878"/>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C:\Users\user\Desktop\деревья\AGLdzX8rfs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1787197"/>
            <a:ext cx="2736304" cy="487658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575659" y="41255"/>
            <a:ext cx="8036110" cy="1754326"/>
          </a:xfrm>
          <a:prstGeom prst="rect">
            <a:avLst/>
          </a:prstGeom>
          <a:noFill/>
        </p:spPr>
        <p:txBody>
          <a:bodyPr wrap="none" lIns="91440" tIns="45720" rIns="91440" bIns="45720">
            <a:spAutoFit/>
          </a:bodyPr>
          <a:lstStyle/>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ОБНИМИТЕ ДЕРЕВО!</a:t>
            </a:r>
          </a:p>
          <a:p>
            <a:pPr algn="ctr"/>
            <a:r>
              <a:rPr lang="ru-RU"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СПАСИБО ЗА ВНИМАНИЕ!</a:t>
            </a:r>
            <a:endParaRPr lang="ru-RU"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3981143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fade">
                                      <p:cBhvr>
                                        <p:cTn id="7" dur="2000"/>
                                        <p:tgtEl>
                                          <p:spTgt spid="11268"/>
                                        </p:tgtEl>
                                      </p:cBhvr>
                                    </p:animEffect>
                                    <p:anim calcmode="lin" valueType="num">
                                      <p:cBhvr>
                                        <p:cTn id="8" dur="2000" fill="hold"/>
                                        <p:tgtEl>
                                          <p:spTgt spid="11268"/>
                                        </p:tgtEl>
                                        <p:attrNameLst>
                                          <p:attrName>ppt_w</p:attrName>
                                        </p:attrNameLst>
                                      </p:cBhvr>
                                      <p:tavLst>
                                        <p:tav tm="0" fmla="#ppt_w*sin(2.5*pi*$)">
                                          <p:val>
                                            <p:fltVal val="0"/>
                                          </p:val>
                                        </p:tav>
                                        <p:tav tm="100000">
                                          <p:val>
                                            <p:fltVal val="1"/>
                                          </p:val>
                                        </p:tav>
                                      </p:tavLst>
                                    </p:anim>
                                    <p:anim calcmode="lin" valueType="num">
                                      <p:cBhvr>
                                        <p:cTn id="9" dur="2000" fill="hold"/>
                                        <p:tgtEl>
                                          <p:spTgt spid="11268"/>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randombar(horizont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a:bodyPr>
          <a:lstStyle/>
          <a:p>
            <a:r>
              <a:rPr lang="ru-RU" dirty="0" smtClean="0">
                <a:solidFill>
                  <a:srgbClr val="7030A0"/>
                </a:solidFill>
              </a:rPr>
              <a:t>Тип проекта</a:t>
            </a:r>
            <a:endParaRPr lang="ru-RU" dirty="0">
              <a:solidFill>
                <a:srgbClr val="7030A0"/>
              </a:solidFill>
            </a:endParaRPr>
          </a:p>
        </p:txBody>
      </p:sp>
      <p:sp>
        <p:nvSpPr>
          <p:cNvPr id="3" name="Объект 2"/>
          <p:cNvSpPr>
            <a:spLocks noGrp="1"/>
          </p:cNvSpPr>
          <p:nvPr>
            <p:ph idx="1"/>
          </p:nvPr>
        </p:nvSpPr>
        <p:spPr/>
        <p:txBody>
          <a:bodyPr/>
          <a:lstStyle/>
          <a:p>
            <a:r>
              <a:rPr lang="ru-RU" dirty="0" smtClean="0">
                <a:solidFill>
                  <a:srgbClr val="7030A0"/>
                </a:solidFill>
              </a:rPr>
              <a:t>Проект средней продолжительности – 3 недели</a:t>
            </a:r>
          </a:p>
          <a:p>
            <a:pPr marL="0" indent="0">
              <a:buNone/>
            </a:pPr>
            <a:r>
              <a:rPr lang="ru-RU" dirty="0" err="1" smtClean="0">
                <a:solidFill>
                  <a:srgbClr val="7030A0"/>
                </a:solidFill>
              </a:rPr>
              <a:t>Информационный,практический,творческий</a:t>
            </a:r>
            <a:r>
              <a:rPr lang="ru-RU" dirty="0" smtClean="0">
                <a:solidFill>
                  <a:srgbClr val="7030A0"/>
                </a:solidFill>
              </a:rPr>
              <a:t>.</a:t>
            </a:r>
            <a:endParaRPr lang="ru-RU" dirty="0">
              <a:solidFill>
                <a:srgbClr val="7030A0"/>
              </a:solidFill>
            </a:endParaRPr>
          </a:p>
        </p:txBody>
      </p:sp>
    </p:spTree>
    <p:extLst>
      <p:ext uri="{BB962C8B-B14F-4D97-AF65-F5344CB8AC3E}">
        <p14:creationId xmlns:p14="http://schemas.microsoft.com/office/powerpoint/2010/main" val="36720413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par>
                                <p:cTn id="17" presetID="36" presetClass="emph" presetSubtype="0" fill="hold" nodeType="withEffect">
                                  <p:stCondLst>
                                    <p:cond delay="0"/>
                                  </p:stCondLst>
                                  <p:iterate type="lt">
                                    <p:tmPct val="10000"/>
                                  </p:iterate>
                                  <p:childTnLst>
                                    <p:animScale>
                                      <p:cBhvr>
                                        <p:cTn id="18" dur="250" autoRev="1" fill="hold">
                                          <p:stCondLst>
                                            <p:cond delay="0"/>
                                          </p:stCondLst>
                                        </p:cTn>
                                        <p:tgtEl>
                                          <p:spTgt spid="3">
                                            <p:txEl>
                                              <p:pRg st="1" end="1"/>
                                            </p:txEl>
                                          </p:spTgt>
                                        </p:tgtEl>
                                      </p:cBhvr>
                                      <p:to x="80000" y="100000"/>
                                    </p:animScale>
                                    <p:anim by="(#ppt_w*0.10)" calcmode="lin" valueType="num">
                                      <p:cBhvr>
                                        <p:cTn id="19" dur="250" autoRev="1" fill="hold">
                                          <p:stCondLst>
                                            <p:cond delay="0"/>
                                          </p:stCondLst>
                                        </p:cTn>
                                        <p:tgtEl>
                                          <p:spTgt spid="3">
                                            <p:txEl>
                                              <p:pRg st="1" end="1"/>
                                            </p:txEl>
                                          </p:spTgt>
                                        </p:tgtEl>
                                        <p:attrNameLst>
                                          <p:attrName>ppt_x</p:attrName>
                                        </p:attrNameLst>
                                      </p:cBhvr>
                                    </p:anim>
                                    <p:anim by="(-#ppt_w*0.10)" calcmode="lin" valueType="num">
                                      <p:cBhvr>
                                        <p:cTn id="20" dur="250" autoRev="1" fill="hold">
                                          <p:stCondLst>
                                            <p:cond delay="0"/>
                                          </p:stCondLst>
                                        </p:cTn>
                                        <p:tgtEl>
                                          <p:spTgt spid="3">
                                            <p:txEl>
                                              <p:pRg st="1" end="1"/>
                                            </p:txEl>
                                          </p:spTgt>
                                        </p:tgtEl>
                                        <p:attrNameLst>
                                          <p:attrName>ppt_y</p:attrName>
                                        </p:attrNameLst>
                                      </p:cBhvr>
                                    </p:anim>
                                    <p:animRot by="-480000">
                                      <p:cBhvr>
                                        <p:cTn id="21" dur="250" autoRev="1" fill="hold">
                                          <p:stCondLst>
                                            <p:cond delay="0"/>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Цель проекта</a:t>
            </a:r>
            <a:endParaRPr lang="ru-RU" dirty="0">
              <a:solidFill>
                <a:srgbClr val="7030A0"/>
              </a:solidFill>
            </a:endParaRPr>
          </a:p>
        </p:txBody>
      </p:sp>
      <p:sp>
        <p:nvSpPr>
          <p:cNvPr id="3" name="Объект 2"/>
          <p:cNvSpPr>
            <a:spLocks noGrp="1"/>
          </p:cNvSpPr>
          <p:nvPr>
            <p:ph idx="1"/>
          </p:nvPr>
        </p:nvSpPr>
        <p:spPr/>
        <p:txBody>
          <a:bodyPr/>
          <a:lstStyle/>
          <a:p>
            <a:pPr marL="0" indent="0">
              <a:buNone/>
            </a:pPr>
            <a:r>
              <a:rPr lang="ru-RU" dirty="0">
                <a:solidFill>
                  <a:srgbClr val="7030A0"/>
                </a:solidFill>
              </a:rPr>
              <a:t>Ф</a:t>
            </a:r>
            <a:r>
              <a:rPr lang="ru-RU" dirty="0" smtClean="0">
                <a:solidFill>
                  <a:srgbClr val="7030A0"/>
                </a:solidFill>
              </a:rPr>
              <a:t>ормирование </a:t>
            </a:r>
            <a:r>
              <a:rPr lang="ru-RU" dirty="0">
                <a:solidFill>
                  <a:srgbClr val="7030A0"/>
                </a:solidFill>
              </a:rPr>
              <a:t>экологической культуры, под которой следует понимать совокупность экологического сознания, экологической деятельности и чувств.</a:t>
            </a:r>
          </a:p>
        </p:txBody>
      </p:sp>
    </p:spTree>
    <p:extLst>
      <p:ext uri="{BB962C8B-B14F-4D97-AF65-F5344CB8AC3E}">
        <p14:creationId xmlns:p14="http://schemas.microsoft.com/office/powerpoint/2010/main" val="28058379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Задачи проекта</a:t>
            </a:r>
            <a:endParaRPr lang="ru-RU" dirty="0">
              <a:solidFill>
                <a:srgbClr val="7030A0"/>
              </a:solidFill>
            </a:endParaRPr>
          </a:p>
        </p:txBody>
      </p:sp>
      <p:sp>
        <p:nvSpPr>
          <p:cNvPr id="3" name="Объект 2"/>
          <p:cNvSpPr>
            <a:spLocks noGrp="1"/>
          </p:cNvSpPr>
          <p:nvPr>
            <p:ph idx="1"/>
          </p:nvPr>
        </p:nvSpPr>
        <p:spPr>
          <a:xfrm>
            <a:off x="457200" y="1196752"/>
            <a:ext cx="8229600" cy="5472608"/>
          </a:xfrm>
        </p:spPr>
        <p:txBody>
          <a:bodyPr>
            <a:normAutofit fontScale="77500" lnSpcReduction="20000"/>
          </a:bodyPr>
          <a:lstStyle/>
          <a:p>
            <a:r>
              <a:rPr lang="ru-RU" dirty="0">
                <a:solidFill>
                  <a:srgbClr val="7030A0"/>
                </a:solidFill>
              </a:rPr>
              <a:t>Научить детей узнавать и различать деревья ближайшего окружения по внешним признакам;</a:t>
            </a:r>
            <a:br>
              <a:rPr lang="ru-RU" dirty="0">
                <a:solidFill>
                  <a:srgbClr val="7030A0"/>
                </a:solidFill>
              </a:rPr>
            </a:br>
            <a:r>
              <a:rPr lang="ru-RU" dirty="0">
                <a:solidFill>
                  <a:srgbClr val="7030A0"/>
                </a:solidFill>
              </a:rPr>
              <a:t>• Сформировать понятие об основных потребностях дерева в свете, воде и воздухе в процессе роста и развития</a:t>
            </a:r>
            <a:r>
              <a:rPr lang="ru-RU" dirty="0" smtClean="0">
                <a:solidFill>
                  <a:srgbClr val="7030A0"/>
                </a:solidFill>
              </a:rPr>
              <a:t>;</a:t>
            </a:r>
            <a:r>
              <a:rPr lang="ru-RU" dirty="0">
                <a:solidFill>
                  <a:srgbClr val="7030A0"/>
                </a:solidFill>
              </a:rPr>
              <a:t/>
            </a:r>
            <a:br>
              <a:rPr lang="ru-RU" dirty="0">
                <a:solidFill>
                  <a:srgbClr val="7030A0"/>
                </a:solidFill>
              </a:rPr>
            </a:br>
            <a:r>
              <a:rPr lang="ru-RU" dirty="0">
                <a:solidFill>
                  <a:srgbClr val="7030A0"/>
                </a:solidFill>
              </a:rPr>
              <a:t>• Вовлечь детей и родителей в разнообразные виды деятельности в природе;</a:t>
            </a:r>
            <a:br>
              <a:rPr lang="ru-RU" dirty="0">
                <a:solidFill>
                  <a:srgbClr val="7030A0"/>
                </a:solidFill>
              </a:rPr>
            </a:br>
            <a:r>
              <a:rPr lang="ru-RU" dirty="0">
                <a:solidFill>
                  <a:srgbClr val="7030A0"/>
                </a:solidFill>
              </a:rPr>
              <a:t>• Способствовать воспитанию чувства сопереживания к бедам природы, желанию бороться за её сохранность;</a:t>
            </a:r>
            <a:br>
              <a:rPr lang="ru-RU" dirty="0">
                <a:solidFill>
                  <a:srgbClr val="7030A0"/>
                </a:solidFill>
              </a:rPr>
            </a:br>
            <a:r>
              <a:rPr lang="ru-RU" dirty="0">
                <a:solidFill>
                  <a:srgbClr val="7030A0"/>
                </a:solidFill>
              </a:rPr>
              <a:t>• Продолжить знакомство со стихами, песнями, загадками и рассказами о природе;</a:t>
            </a:r>
            <a:br>
              <a:rPr lang="ru-RU" dirty="0">
                <a:solidFill>
                  <a:srgbClr val="7030A0"/>
                </a:solidFill>
              </a:rPr>
            </a:br>
            <a:r>
              <a:rPr lang="ru-RU" dirty="0">
                <a:solidFill>
                  <a:srgbClr val="7030A0"/>
                </a:solidFill>
              </a:rPr>
              <a:t>• Воспитывать любовь к природе через прямое общение с ней, умение воспринимать её красоту и многообразие;</a:t>
            </a:r>
            <a:br>
              <a:rPr lang="ru-RU" dirty="0">
                <a:solidFill>
                  <a:srgbClr val="7030A0"/>
                </a:solidFill>
              </a:rPr>
            </a:br>
            <a:r>
              <a:rPr lang="ru-RU" dirty="0">
                <a:solidFill>
                  <a:srgbClr val="7030A0"/>
                </a:solidFill>
              </a:rPr>
              <a:t>• Способствовать формированию навыков экологически грамотного нравственного поведения.</a:t>
            </a:r>
            <a:r>
              <a:rPr lang="ru-RU" dirty="0"/>
              <a:t/>
            </a:r>
            <a:br>
              <a:rPr lang="ru-RU" dirty="0"/>
            </a:br>
            <a:endParaRPr lang="ru-RU" dirty="0"/>
          </a:p>
        </p:txBody>
      </p:sp>
    </p:spTree>
    <p:extLst>
      <p:ext uri="{BB962C8B-B14F-4D97-AF65-F5344CB8AC3E}">
        <p14:creationId xmlns:p14="http://schemas.microsoft.com/office/powerpoint/2010/main" val="15163777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Актуальность</a:t>
            </a:r>
            <a:endParaRPr lang="ru-RU" dirty="0">
              <a:solidFill>
                <a:srgbClr val="7030A0"/>
              </a:solidFill>
            </a:endParaRPr>
          </a:p>
        </p:txBody>
      </p:sp>
      <p:sp>
        <p:nvSpPr>
          <p:cNvPr id="3" name="Объект 2"/>
          <p:cNvSpPr>
            <a:spLocks noGrp="1"/>
          </p:cNvSpPr>
          <p:nvPr>
            <p:ph idx="1"/>
          </p:nvPr>
        </p:nvSpPr>
        <p:spPr>
          <a:xfrm>
            <a:off x="457200" y="1196752"/>
            <a:ext cx="8229600" cy="5760640"/>
          </a:xfrm>
        </p:spPr>
        <p:txBody>
          <a:bodyPr>
            <a:normAutofit fontScale="70000" lnSpcReduction="20000"/>
          </a:bodyPr>
          <a:lstStyle/>
          <a:p>
            <a:r>
              <a:rPr lang="ru-RU" dirty="0">
                <a:solidFill>
                  <a:srgbClr val="7030A0"/>
                </a:solidFill>
              </a:rPr>
              <a:t>В настоящее время на одно из первых по значимости мест выдвинулась проблема усиления экологической грамотности каждого жителя нашей планеты. Потерялся непосредственный контакт с природой, люди берут от неё всё, ничего не давая взамен. Варварское отношение как взрослых, так детей ко всему живому ведёт к экологической катастрофе. Современное содержание </a:t>
            </a:r>
            <a:r>
              <a:rPr lang="ru-RU" dirty="0" err="1">
                <a:solidFill>
                  <a:srgbClr val="7030A0"/>
                </a:solidFill>
              </a:rPr>
              <a:t>воспитательно</a:t>
            </a:r>
            <a:r>
              <a:rPr lang="ru-RU" dirty="0">
                <a:solidFill>
                  <a:srgbClr val="7030A0"/>
                </a:solidFill>
              </a:rPr>
              <a:t> – образовательной работы с детьми дошкольного возраста предполагает </a:t>
            </a:r>
            <a:r>
              <a:rPr lang="ru-RU" dirty="0" err="1">
                <a:solidFill>
                  <a:srgbClr val="7030A0"/>
                </a:solidFill>
              </a:rPr>
              <a:t>гуманизацию</a:t>
            </a:r>
            <a:r>
              <a:rPr lang="ru-RU" dirty="0">
                <a:solidFill>
                  <a:srgbClr val="7030A0"/>
                </a:solidFill>
              </a:rPr>
              <a:t> всего педагогического процесса. На сегодняшний день экологическая грамотность, бережное и любовное отношение к природе стали залогом выживания человека на нашей планете. В. А. Сухомлинский писал: «Мир, окружающий ребёнка, - это, прежде всего, мир природы с безграничным богатством явлений, с неисчерпаемой красотой. Здесь, в природе, вечный источник детского разума». Очень важно с ранних лет развивать в детях умение созерцать природу, наслаждаться ею, вглядываться и вслушиваться. </a:t>
            </a:r>
          </a:p>
        </p:txBody>
      </p:sp>
    </p:spTree>
    <p:extLst>
      <p:ext uri="{BB962C8B-B14F-4D97-AF65-F5344CB8AC3E}">
        <p14:creationId xmlns:p14="http://schemas.microsoft.com/office/powerpoint/2010/main" val="38970705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Гипотеза</a:t>
            </a:r>
            <a:endParaRPr lang="ru-RU" dirty="0">
              <a:solidFill>
                <a:srgbClr val="7030A0"/>
              </a:solidFill>
            </a:endParaRPr>
          </a:p>
        </p:txBody>
      </p:sp>
      <p:sp>
        <p:nvSpPr>
          <p:cNvPr id="3" name="Объект 2"/>
          <p:cNvSpPr>
            <a:spLocks noGrp="1"/>
          </p:cNvSpPr>
          <p:nvPr>
            <p:ph idx="1"/>
          </p:nvPr>
        </p:nvSpPr>
        <p:spPr/>
        <p:txBody>
          <a:bodyPr>
            <a:normAutofit fontScale="85000" lnSpcReduction="20000"/>
          </a:bodyPr>
          <a:lstStyle/>
          <a:p>
            <a:pPr marL="0" indent="0" algn="ctr">
              <a:buNone/>
            </a:pPr>
            <a:r>
              <a:rPr lang="ru-RU" dirty="0">
                <a:solidFill>
                  <a:srgbClr val="7030A0"/>
                </a:solidFill>
              </a:rPr>
              <a:t>Представления детей о взаимосвязи живой природы и человека сформируются при условии, если будет осуществляться система работы по экологическому воспитанию с использованием наблюдений, дидактических сюжетно – ролевых игр, занятий по ИЗО, практического взаимодействия с окружающей средой. Только активное участие каждого из нас в деле охраны окружающей среды, потребность посадить хотя бы одно дерево будет способствовать тому, что в душе не останется места равнодушию и жестокости. Мир будет спасён.</a:t>
            </a:r>
            <a:br>
              <a:rPr lang="ru-RU" dirty="0">
                <a:solidFill>
                  <a:srgbClr val="7030A0"/>
                </a:solidFill>
              </a:rPr>
            </a:br>
            <a:endParaRPr lang="ru-RU" dirty="0">
              <a:solidFill>
                <a:srgbClr val="7030A0"/>
              </a:solidFill>
            </a:endParaRPr>
          </a:p>
        </p:txBody>
      </p:sp>
    </p:spTree>
    <p:extLst>
      <p:ext uri="{BB962C8B-B14F-4D97-AF65-F5344CB8AC3E}">
        <p14:creationId xmlns:p14="http://schemas.microsoft.com/office/powerpoint/2010/main" val="8862775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user\Desktop\ДЛЯ ПРЕЗЕНТАЦИЙ\ФОНЫ ДЛЯ ПРЕЗЕНТАЦИЙ\fon-dlya-prezentacii-vesna-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
            <a:ext cx="9131840" cy="686714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7030A0"/>
                </a:solidFill>
              </a:rPr>
              <a:t>Ожидаемый результат</a:t>
            </a:r>
            <a:endParaRPr lang="ru-RU" dirty="0">
              <a:solidFill>
                <a:srgbClr val="7030A0"/>
              </a:solidFill>
            </a:endParaRPr>
          </a:p>
        </p:txBody>
      </p:sp>
      <p:sp>
        <p:nvSpPr>
          <p:cNvPr id="3" name="Объект 2"/>
          <p:cNvSpPr>
            <a:spLocks noGrp="1"/>
          </p:cNvSpPr>
          <p:nvPr>
            <p:ph idx="1"/>
          </p:nvPr>
        </p:nvSpPr>
        <p:spPr/>
        <p:txBody>
          <a:bodyPr>
            <a:normAutofit fontScale="92500" lnSpcReduction="20000"/>
          </a:bodyPr>
          <a:lstStyle/>
          <a:p>
            <a:r>
              <a:rPr lang="ru-RU" dirty="0">
                <a:solidFill>
                  <a:srgbClr val="7030A0"/>
                </a:solidFill>
              </a:rPr>
              <a:t>Повышение уровня экологической грамотности детей;</a:t>
            </a:r>
            <a:br>
              <a:rPr lang="ru-RU" dirty="0">
                <a:solidFill>
                  <a:srgbClr val="7030A0"/>
                </a:solidFill>
              </a:rPr>
            </a:br>
            <a:r>
              <a:rPr lang="ru-RU" dirty="0">
                <a:solidFill>
                  <a:srgbClr val="7030A0"/>
                </a:solidFill>
              </a:rPr>
              <a:t>• Формирование осознанной потребности в общении с природой</a:t>
            </a:r>
            <a:r>
              <a:rPr lang="ru-RU" dirty="0" smtClean="0">
                <a:solidFill>
                  <a:srgbClr val="7030A0"/>
                </a:solidFill>
              </a:rPr>
              <a:t>;</a:t>
            </a:r>
            <a:r>
              <a:rPr lang="ru-RU" dirty="0">
                <a:solidFill>
                  <a:srgbClr val="7030A0"/>
                </a:solidFill>
              </a:rPr>
              <a:t/>
            </a:r>
            <a:br>
              <a:rPr lang="ru-RU" dirty="0">
                <a:solidFill>
                  <a:srgbClr val="7030A0"/>
                </a:solidFill>
              </a:rPr>
            </a:br>
            <a:r>
              <a:rPr lang="ru-RU" dirty="0">
                <a:solidFill>
                  <a:srgbClr val="7030A0"/>
                </a:solidFill>
              </a:rPr>
              <a:t>• Создание художественно – эстетической среды;</a:t>
            </a:r>
            <a:br>
              <a:rPr lang="ru-RU" dirty="0">
                <a:solidFill>
                  <a:srgbClr val="7030A0"/>
                </a:solidFill>
              </a:rPr>
            </a:br>
            <a:r>
              <a:rPr lang="ru-RU" dirty="0">
                <a:solidFill>
                  <a:srgbClr val="7030A0"/>
                </a:solidFill>
              </a:rPr>
              <a:t>• Расширение знаний детей о деревьях и кустарниках, их значении в природе и жизни человека</a:t>
            </a:r>
            <a:r>
              <a:rPr lang="ru-RU" dirty="0" smtClean="0">
                <a:solidFill>
                  <a:srgbClr val="7030A0"/>
                </a:solidFill>
              </a:rPr>
              <a:t>;</a:t>
            </a:r>
            <a:r>
              <a:rPr lang="ru-RU" dirty="0">
                <a:solidFill>
                  <a:srgbClr val="7030A0"/>
                </a:solidFill>
              </a:rPr>
              <a:t/>
            </a:r>
            <a:br>
              <a:rPr lang="ru-RU" dirty="0">
                <a:solidFill>
                  <a:srgbClr val="7030A0"/>
                </a:solidFill>
              </a:rPr>
            </a:br>
            <a:r>
              <a:rPr lang="ru-RU" dirty="0">
                <a:solidFill>
                  <a:srgbClr val="7030A0"/>
                </a:solidFill>
              </a:rPr>
              <a:t>• Способствовать более активному участию родителей в жизни детского сада.</a:t>
            </a:r>
            <a:br>
              <a:rPr lang="ru-RU" dirty="0">
                <a:solidFill>
                  <a:srgbClr val="7030A0"/>
                </a:solidFill>
              </a:rPr>
            </a:br>
            <a:endParaRPr lang="ru-RU" dirty="0">
              <a:solidFill>
                <a:srgbClr val="7030A0"/>
              </a:solidFill>
            </a:endParaRPr>
          </a:p>
        </p:txBody>
      </p:sp>
    </p:spTree>
    <p:extLst>
      <p:ext uri="{BB962C8B-B14F-4D97-AF65-F5344CB8AC3E}">
        <p14:creationId xmlns:p14="http://schemas.microsoft.com/office/powerpoint/2010/main" val="35070044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0" nodeType="clickEffect">
                                  <p:stCondLst>
                                    <p:cond delay="0"/>
                                  </p:stCondLst>
                                  <p:iterate type="lt">
                                    <p:tmPct val="10000"/>
                                  </p:iterate>
                                  <p:childTnLst>
                                    <p:animScale>
                                      <p:cBhvr>
                                        <p:cTn id="6" dur="250" autoRev="1" fill="hold">
                                          <p:stCondLst>
                                            <p:cond delay="0"/>
                                          </p:stCondLst>
                                        </p:cTn>
                                        <p:tgtEl>
                                          <p:spTgt spid="2"/>
                                        </p:tgtEl>
                                      </p:cBhvr>
                                      <p:to x="80000" y="100000"/>
                                    </p:animScale>
                                    <p:anim by="(#ppt_w*0.10)" calcmode="lin" valueType="num">
                                      <p:cBhvr>
                                        <p:cTn id="7" dur="250" autoRev="1" fill="hold">
                                          <p:stCondLst>
                                            <p:cond delay="0"/>
                                          </p:stCondLst>
                                        </p:cTn>
                                        <p:tgtEl>
                                          <p:spTgt spid="2"/>
                                        </p:tgtEl>
                                        <p:attrNameLst>
                                          <p:attrName>ppt_x</p:attrName>
                                        </p:attrNameLst>
                                      </p:cBhvr>
                                    </p:anim>
                                    <p:anim by="(-#ppt_w*0.10)" calcmode="lin" valueType="num">
                                      <p:cBhvr>
                                        <p:cTn id="8" dur="250" autoRev="1" fill="hold">
                                          <p:stCondLst>
                                            <p:cond delay="0"/>
                                          </p:stCondLst>
                                        </p:cTn>
                                        <p:tgtEl>
                                          <p:spTgt spid="2"/>
                                        </p:tgtEl>
                                        <p:attrNameLst>
                                          <p:attrName>ppt_y</p:attrName>
                                        </p:attrNameLst>
                                      </p:cBhvr>
                                    </p:anim>
                                    <p:animRot by="-480000">
                                      <p:cBhvr>
                                        <p:cTn id="9" dur="250" autoRev="1" fill="hold">
                                          <p:stCondLst>
                                            <p:cond delay="0"/>
                                          </p:stCondLst>
                                        </p:cTn>
                                        <p:tgtEl>
                                          <p:spTgt spid="2"/>
                                        </p:tgtEl>
                                        <p:attrNameLst>
                                          <p:attrName>r</p:attrName>
                                        </p:attrNameLst>
                                      </p:cBhvr>
                                    </p:animRot>
                                  </p:childTnLst>
                                </p:cTn>
                              </p:par>
                            </p:childTnLst>
                          </p:cTn>
                        </p:par>
                      </p:childTnLst>
                    </p:cTn>
                  </p:par>
                  <p:par>
                    <p:cTn id="10" fill="hold">
                      <p:stCondLst>
                        <p:cond delay="indefinite"/>
                      </p:stCondLst>
                      <p:childTnLst>
                        <p:par>
                          <p:cTn id="11" fill="hold">
                            <p:stCondLst>
                              <p:cond delay="0"/>
                            </p:stCondLst>
                            <p:childTnLst>
                              <p:par>
                                <p:cTn id="12" presetID="36" presetClass="emph" presetSubtype="0" fill="hold" nodeType="clickEffect">
                                  <p:stCondLst>
                                    <p:cond delay="0"/>
                                  </p:stCondLst>
                                  <p:iterate type="lt">
                                    <p:tmPct val="10000"/>
                                  </p:iterate>
                                  <p:childTnLst>
                                    <p:animScale>
                                      <p:cBhvr>
                                        <p:cTn id="13" dur="250" autoRev="1" fill="hold">
                                          <p:stCondLst>
                                            <p:cond delay="0"/>
                                          </p:stCondLst>
                                        </p:cTn>
                                        <p:tgtEl>
                                          <p:spTgt spid="3">
                                            <p:txEl>
                                              <p:pRg st="0" end="0"/>
                                            </p:txEl>
                                          </p:spTgt>
                                        </p:tgtEl>
                                      </p:cBhvr>
                                      <p:to x="80000" y="100000"/>
                                    </p:animScale>
                                    <p:anim by="(#ppt_w*0.10)" calcmode="lin" valueType="num">
                                      <p:cBhvr>
                                        <p:cTn id="14" dur="250" autoRev="1" fill="hold">
                                          <p:stCondLst>
                                            <p:cond delay="0"/>
                                          </p:stCondLst>
                                        </p:cTn>
                                        <p:tgtEl>
                                          <p:spTgt spid="3">
                                            <p:txEl>
                                              <p:pRg st="0" end="0"/>
                                            </p:txEl>
                                          </p:spTgt>
                                        </p:tgtEl>
                                        <p:attrNameLst>
                                          <p:attrName>ppt_x</p:attrName>
                                        </p:attrNameLst>
                                      </p:cBhvr>
                                    </p:anim>
                                    <p:anim by="(-#ppt_w*0.10)" calcmode="lin" valueType="num">
                                      <p:cBhvr>
                                        <p:cTn id="15" dur="250" autoRev="1" fill="hold">
                                          <p:stCondLst>
                                            <p:cond delay="0"/>
                                          </p:stCondLst>
                                        </p:cTn>
                                        <p:tgtEl>
                                          <p:spTgt spid="3">
                                            <p:txEl>
                                              <p:pRg st="0" end="0"/>
                                            </p:txEl>
                                          </p:spTgt>
                                        </p:tgtEl>
                                        <p:attrNameLst>
                                          <p:attrName>ppt_y</p:attrName>
                                        </p:attrNameLst>
                                      </p:cBhvr>
                                    </p:anim>
                                    <p:animRot by="-480000">
                                      <p:cBhvr>
                                        <p:cTn id="16" dur="250" autoRev="1"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7|4.7|2.5"/>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TotalTime>
  <Words>802</Words>
  <Application>Microsoft Office PowerPoint</Application>
  <PresentationFormat>Экран (4:3)</PresentationFormat>
  <Paragraphs>103</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Тема Office</vt:lpstr>
      <vt:lpstr>Экологический проект  «Обними дерево»</vt:lpstr>
      <vt:lpstr>Девиз проекта</vt:lpstr>
      <vt:lpstr>Участники проекта</vt:lpstr>
      <vt:lpstr>Тип проекта</vt:lpstr>
      <vt:lpstr>Цель проекта</vt:lpstr>
      <vt:lpstr>Задачи проекта</vt:lpstr>
      <vt:lpstr>Актуальность</vt:lpstr>
      <vt:lpstr>Гипотеза</vt:lpstr>
      <vt:lpstr>Ожидаемый результат</vt:lpstr>
      <vt:lpstr>Проблема</vt:lpstr>
      <vt:lpstr>Подготовительный этап</vt:lpstr>
      <vt:lpstr>Практическая деятельность</vt:lpstr>
      <vt:lpstr>Заключительный этап</vt:lpstr>
      <vt:lpstr>Дидактическая игра «Сравни» </vt:lpstr>
      <vt:lpstr> Дидактическая игра  «Узнаю деревце» </vt:lpstr>
      <vt:lpstr>Дидактическая игра  «Зеленый мир»  </vt:lpstr>
      <vt:lpstr>Дидактическая игра  «Где что зреет?» </vt:lpstr>
      <vt:lpstr>Дидактическая игра  «Чудесный мешочек» </vt:lpstr>
      <vt:lpstr>Дидактическая игра  «Что лишнее»?</vt:lpstr>
      <vt:lpstr>Подвижные игры на участке: </vt:lpstr>
      <vt:lpstr>Художественно-продуктивная деятельность</vt:lpstr>
      <vt:lpstr>Чтение художественной литературы: </vt:lpstr>
      <vt:lpstr>Организованная деятельность:</vt:lpstr>
      <vt:lpstr>Опытно-экспериментальная деятельность:</vt:lpstr>
      <vt:lpstr>Работа с родителями</vt:lpstr>
      <vt:lpstr>Экологические наблюдения</vt:lpstr>
      <vt:lpstr>Уроки мышления</vt:lpstr>
      <vt:lpstr>Экологические знаки</vt:lpstr>
      <vt:lpstr>Квест «Помоги дереву»</vt:lpstr>
      <vt:lpstr>Подарки для деревьев</vt:lpstr>
      <vt:lpstr>Полученный результат</vt:lpstr>
      <vt:lpstr>Презентация PowerPoint</vt:lpstr>
      <vt:lpstr>Используемая литература: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Экологический проект  «Обними дерево»</dc:title>
  <dc:creator>Анна Крылова</dc:creator>
  <cp:lastModifiedBy>ЛУЧИК</cp:lastModifiedBy>
  <cp:revision>17</cp:revision>
  <dcterms:created xsi:type="dcterms:W3CDTF">2017-06-05T11:00:50Z</dcterms:created>
  <dcterms:modified xsi:type="dcterms:W3CDTF">2020-11-17T06:06:05Z</dcterms:modified>
</cp:coreProperties>
</file>