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presentationml.notesSlide+xml" PartName="/ppt/notesSlides/notesSlide15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slideLayout+xml" PartName="/ppt/slideLayouts/slideLayout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Layout+xml" PartName="/ppt/slideLayouts/slideLayout7.xml"/>
  <Override ContentType="application/vnd.openxmlformats-officedocument.presentationml.notesSlide+xml" PartName="/ppt/notesSlides/notesSlide1.xml"/>
  <Default ContentType="image/png" Extension="png"/>
  <Override ContentType="application/vnd.openxmlformats-officedocument.presentationml.notesSlide+xml" PartName="/ppt/notesSlides/notesSlide3.xml"/>
  <Override ContentType="application/vnd.openxmlformats-officedocument.presentationml.slide+xml" PartName="/ppt/slides/slide3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338E36-237D-40CA-988C-99C1993F034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04540-37CF-497F-84E6-986B671838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Google Shape;51;p:notes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  <p:sp>
        <p:nvSpPr>
          <p:cNvPr id="19459" name="Google Shape;52;p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1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Google Shape;153;ga6f025f991_0_17:notes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  <p:sp>
        <p:nvSpPr>
          <p:cNvPr id="28675" name="Google Shape;154;ga6f025f991_0_17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1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Google Shape;153;ga6f025f991_0_17:notes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  <p:sp>
        <p:nvSpPr>
          <p:cNvPr id="29699" name="Google Shape;154;ga6f025f991_0_17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1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Google Shape;153;ga6f025f991_0_17:notes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  <p:sp>
        <p:nvSpPr>
          <p:cNvPr id="30723" name="Google Shape;154;ga6f025f991_0_17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1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Google Shape;153;ga6f025f991_0_17:notes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  <p:sp>
        <p:nvSpPr>
          <p:cNvPr id="31747" name="Google Shape;154;ga6f025f991_0_17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1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Google Shape;162;ga6579fbb64_0_89:notes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  <p:sp>
        <p:nvSpPr>
          <p:cNvPr id="32771" name="Google Shape;163;ga6579fbb64_0_89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1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Google Shape;180;ga6579fbb64_0_107:notes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  <p:sp>
        <p:nvSpPr>
          <p:cNvPr id="33795" name="Google Shape;181;ga6579fbb64_0_107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1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Google Shape;63;ga6579fbb64_0_6:notes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  <p:sp>
        <p:nvSpPr>
          <p:cNvPr id="20483" name="Google Shape;64;ga6579fbb64_0_6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1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Google Shape;75;ga6579fbb64_0_18:notes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  <p:sp>
        <p:nvSpPr>
          <p:cNvPr id="21507" name="Google Shape;76;ga6579fbb64_0_18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1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Google Shape;87;ga6579fbb64_0_27:notes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  <p:sp>
        <p:nvSpPr>
          <p:cNvPr id="22531" name="Google Shape;88;ga6579fbb64_0_27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1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Google Shape;99;ga6579fbb64_0_46:notes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  <p:sp>
        <p:nvSpPr>
          <p:cNvPr id="23555" name="Google Shape;100;ga6579fbb64_0_46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1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Google Shape;111;ga6f025f991_0_2:notes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  <p:sp>
        <p:nvSpPr>
          <p:cNvPr id="24579" name="Google Shape;112;ga6f025f991_0_2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1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Google Shape;123;ga6579fbb64_0_43:notes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  <p:sp>
        <p:nvSpPr>
          <p:cNvPr id="25603" name="Google Shape;124;ga6579fbb64_0_43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1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Google Shape;132;ga6579fbb64_0_65:notes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  <p:sp>
        <p:nvSpPr>
          <p:cNvPr id="26627" name="Google Shape;133;ga6579fbb64_0_65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1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Google Shape;153;ga6f025f991_0_17:notes"/>
          <p:cNvSpPr>
            <a:spLocks noGrp="1" noRot="1" noChangeAspect="1" noTextEdit="1"/>
          </p:cNvSpPr>
          <p:nvPr>
            <p:ph type="sldImg" idx="2"/>
          </p:nvPr>
        </p:nvSpPr>
        <p:spPr>
          <a:ln>
            <a:miter lim="800000"/>
            <a:headEnd/>
            <a:tailEnd/>
          </a:ln>
        </p:spPr>
      </p:sp>
      <p:sp>
        <p:nvSpPr>
          <p:cNvPr id="27651" name="Google Shape;154;ga6f025f991_0_17:notes"/>
          <p:cNvSpPr txBox="1"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 eaLnBrk="1" hangingPunct="1">
              <a:buSzPts val="1100"/>
            </a:pPr>
            <a:endParaRPr lang="en-US" altLang="en-US" sz="11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B4AA-DA22-4974-92E9-057F6D6BFF5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1228-A453-4903-9373-E3DBA833A00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B4AA-DA22-4974-92E9-057F6D6BFF5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1228-A453-4903-9373-E3DBA833A0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B4AA-DA22-4974-92E9-057F6D6BFF5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1228-A453-4903-9373-E3DBA833A0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B4AA-DA22-4974-92E9-057F6D6BFF5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1228-A453-4903-9373-E3DBA833A0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B4AA-DA22-4974-92E9-057F6D6BFF5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8E91228-A453-4903-9373-E3DBA833A00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B4AA-DA22-4974-92E9-057F6D6BFF5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1228-A453-4903-9373-E3DBA833A0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B4AA-DA22-4974-92E9-057F6D6BFF5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1228-A453-4903-9373-E3DBA833A0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B4AA-DA22-4974-92E9-057F6D6BFF5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1228-A453-4903-9373-E3DBA833A0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B4AA-DA22-4974-92E9-057F6D6BFF5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1228-A453-4903-9373-E3DBA833A0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B4AA-DA22-4974-92E9-057F6D6BFF5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1228-A453-4903-9373-E3DBA833A0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DB4AA-DA22-4974-92E9-057F6D6BFF5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1228-A453-4903-9373-E3DBA833A0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CBDB4AA-DA22-4974-92E9-057F6D6BFF5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8E91228-A453-4903-9373-E3DBA833A00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 ?><Relationships xmlns="http://schemas.openxmlformats.org/package/2006/relationships"><Relationship Id="rId8" Target="../media/image14.jpeg" Type="http://schemas.openxmlformats.org/officeDocument/2006/relationships/image"/><Relationship Id="rId3" Target="../media/image22.jpeg" Type="http://schemas.openxmlformats.org/officeDocument/2006/relationships/image"/><Relationship Id="rId7" Target="../media/image24.jpeg" Type="http://schemas.openxmlformats.org/officeDocument/2006/relationships/image"/><Relationship Id="rId2" Target="../notesSlides/notesSlide14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23.jpeg" Type="http://schemas.openxmlformats.org/officeDocument/2006/relationships/image"/><Relationship Id="rId5" Target="../media/image13.jpeg" Type="http://schemas.openxmlformats.org/officeDocument/2006/relationships/image"/><Relationship Id="rId10" Target="../media/image15.jpeg" Type="http://schemas.openxmlformats.org/officeDocument/2006/relationships/image"/><Relationship Id="rId4" Target="../media/image12.jpeg" Type="http://schemas.openxmlformats.org/officeDocument/2006/relationships/image"/><Relationship Id="rId9" Target="../media/image25.jpe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7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7.xml" Type="http://schemas.openxmlformats.org/officeDocument/2006/relationships/slideLayout"/><Relationship Id="rId4" Target="../media/image6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7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notesSlides/notesSlide5.xml" Type="http://schemas.openxmlformats.org/officeDocument/2006/relationships/notesSlide"/><Relationship Id="rId1" Target="../slideLayouts/slideLayout7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notesSlides/notesSlide6.xml" Type="http://schemas.openxmlformats.org/officeDocument/2006/relationships/notesSlide"/><Relationship Id="rId1" Target="../slideLayouts/slideLayout7.xml" Type="http://schemas.openxmlformats.org/officeDocument/2006/relationships/slideLayout"/><Relationship Id="rId4" Target="../media/image11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notesSlides/notesSlide7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15.jpeg" Type="http://schemas.openxmlformats.org/officeDocument/2006/relationships/image"/><Relationship Id="rId5" Target="../media/image14.jpe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6.png" Type="http://schemas.openxmlformats.org/officeDocument/2006/relationships/image"/><Relationship Id="rId2" Target="../notesSlides/notesSlide8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19.png" Type="http://schemas.openxmlformats.org/officeDocument/2006/relationships/image"/><Relationship Id="rId5" Target="../media/image18.jpeg" Type="http://schemas.openxmlformats.org/officeDocument/2006/relationships/image"/><Relationship Id="rId4" Target="../media/image17.pn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Google Shape;54;p13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61" t="4472" b="17328"/>
          <a:stretch>
            <a:fillRect/>
          </a:stretch>
        </p:blipFill>
        <p:spPr bwMode="auto">
          <a:xfrm>
            <a:off x="5584825" y="1629834"/>
            <a:ext cx="2997200" cy="4650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Google Shape;55;p13"/>
          <p:cNvSpPr txBox="1">
            <a:spLocks noGrp="1"/>
          </p:cNvSpPr>
          <p:nvPr>
            <p:ph type="ctrTitle"/>
          </p:nvPr>
        </p:nvSpPr>
        <p:spPr>
          <a:xfrm>
            <a:off x="311150" y="590552"/>
            <a:ext cx="8521700" cy="1147233"/>
          </a:xfrm>
          <a:effectLst>
            <a:outerShdw blurRad="28575" dist="76200" dir="1980000" algn="bl" rotWithShape="0">
              <a:srgbClr val="000000">
                <a:alpha val="56000"/>
              </a:srgbClr>
            </a:outerShdw>
          </a:effectLst>
        </p:spPr>
        <p:txBody>
          <a:bodyPr tIns="126000" bIns="90000"/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5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Детские</a:t>
            </a:r>
            <a:r>
              <a:rPr lang="en-US" altLang="en-US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5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писател</a:t>
            </a:r>
            <a:r>
              <a:rPr lang="ru-RU" altLang="en-US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-</a:t>
            </a:r>
            <a:endParaRPr lang="en-US" altLang="en-US" sz="5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1"/>
          </p:nvPr>
        </p:nvSpPr>
        <p:spPr>
          <a:xfrm>
            <a:off x="1498600" y="1655234"/>
            <a:ext cx="6146800" cy="2055284"/>
          </a:xfrm>
          <a:effectLst>
            <a:outerShdw blurRad="57150" dist="47625" dir="5400000" algn="bl" rotWithShape="0">
              <a:srgbClr val="000000">
                <a:alpha val="82000"/>
              </a:srgbClr>
            </a:outerShdw>
          </a:effectLst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ct val="0"/>
              </a:spcAft>
              <a:buClr>
                <a:srgbClr val="595959"/>
              </a:buClr>
            </a:pPr>
            <a:r>
              <a:rPr lang="en-US" altLang="en-US" sz="43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военные</a:t>
            </a:r>
            <a:r>
              <a:rPr lang="en-US" altLang="en-US" sz="43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43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корреспонденты</a:t>
            </a:r>
            <a:endParaRPr lang="en-US" altLang="en-US" sz="43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525463" y="4660900"/>
            <a:ext cx="4940300" cy="1253067"/>
          </a:xfrm>
          <a:prstGeom prst="rect">
            <a:avLst/>
          </a:prstGeom>
          <a:noFill/>
          <a:ln>
            <a:noFill/>
          </a:ln>
          <a:effectLst>
            <a:outerShdw blurRad="57150" dist="47625" dir="5400000" algn="bl" rotWithShape="0">
              <a:srgbClr val="000000">
                <a:alpha val="82000"/>
              </a:srgbClr>
            </a:outerShdw>
          </a:effectLst>
        </p:spPr>
        <p:txBody>
          <a:bodyPr lIns="91425" tIns="91425" rIns="91425" bIns="91425"/>
          <a:lstStyle>
            <a:lvl1pPr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 sz="1600" dirty="0" err="1">
                <a:solidFill>
                  <a:schemeClr val="tx1"/>
                </a:solidFill>
              </a:rPr>
              <a:t>Работу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</a:rPr>
              <a:t>выполнил</a:t>
            </a:r>
            <a:r>
              <a:rPr lang="en-US" altLang="en-US" sz="1600" dirty="0">
                <a:solidFill>
                  <a:schemeClr val="tx1"/>
                </a:solidFill>
              </a:rPr>
              <a:t>: 	</a:t>
            </a:r>
            <a:r>
              <a:rPr lang="en-US" altLang="en-US" sz="1600" dirty="0" err="1">
                <a:solidFill>
                  <a:schemeClr val="tx1"/>
                </a:solidFill>
              </a:rPr>
              <a:t>Кулицкий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</a:rPr>
              <a:t>Леонид</a:t>
            </a:r>
            <a:r>
              <a:rPr lang="en-US" altLang="en-US" sz="1600" dirty="0">
                <a:solidFill>
                  <a:schemeClr val="tx1"/>
                </a:solidFill>
              </a:rPr>
              <a:t>, 3«А» </a:t>
            </a:r>
            <a:r>
              <a:rPr lang="en-US" altLang="en-US" sz="1600" dirty="0" err="1">
                <a:solidFill>
                  <a:schemeClr val="tx1"/>
                </a:solidFill>
              </a:rPr>
              <a:t>класс</a:t>
            </a:r>
            <a:r>
              <a:rPr lang="en-US" altLang="en-US" sz="1600" dirty="0">
                <a:solidFill>
                  <a:schemeClr val="tx1"/>
                </a:solidFill>
              </a:rPr>
              <a:t>.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1600" dirty="0" err="1">
                <a:solidFill>
                  <a:schemeClr val="tx1"/>
                </a:solidFill>
              </a:rPr>
              <a:t>Руководитель</a:t>
            </a:r>
            <a:r>
              <a:rPr lang="en-US" altLang="en-US" sz="1600" dirty="0">
                <a:solidFill>
                  <a:schemeClr val="tx1"/>
                </a:solidFill>
              </a:rPr>
              <a:t>: 	</a:t>
            </a:r>
            <a:r>
              <a:rPr lang="en-US" altLang="en-US" sz="1600" dirty="0" err="1">
                <a:solidFill>
                  <a:schemeClr val="tx1"/>
                </a:solidFill>
              </a:rPr>
              <a:t>Яромич</a:t>
            </a:r>
            <a:r>
              <a:rPr lang="en-US" altLang="en-US" sz="1600" dirty="0">
                <a:solidFill>
                  <a:schemeClr val="tx1"/>
                </a:solidFill>
              </a:rPr>
              <a:t> Н.В.</a:t>
            </a:r>
            <a:endParaRPr lang="en-US" altLang="en-US" sz="1700" dirty="0">
              <a:solidFill>
                <a:schemeClr val="tx1"/>
              </a:solidFill>
            </a:endParaRPr>
          </a:p>
        </p:txBody>
      </p:sp>
      <p:cxnSp>
        <p:nvCxnSpPr>
          <p:cNvPr id="3078" name="Google Shape;58;p13"/>
          <p:cNvCxnSpPr>
            <a:cxnSpLocks noChangeShapeType="1"/>
          </p:cNvCxnSpPr>
          <p:nvPr/>
        </p:nvCxnSpPr>
        <p:spPr bwMode="auto">
          <a:xfrm rot="10800000">
            <a:off x="636589" y="931334"/>
            <a:ext cx="22225" cy="3435351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079" name="Google Shape;59;p13"/>
          <p:cNvCxnSpPr>
            <a:cxnSpLocks noChangeShapeType="1"/>
          </p:cNvCxnSpPr>
          <p:nvPr/>
        </p:nvCxnSpPr>
        <p:spPr bwMode="auto">
          <a:xfrm rot="10800000">
            <a:off x="636589" y="914400"/>
            <a:ext cx="727075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080" name="Google Shape;60;p13"/>
          <p:cNvCxnSpPr>
            <a:cxnSpLocks noChangeShapeType="1"/>
          </p:cNvCxnSpPr>
          <p:nvPr/>
        </p:nvCxnSpPr>
        <p:spPr bwMode="auto">
          <a:xfrm>
            <a:off x="5791200" y="6601885"/>
            <a:ext cx="3017838" cy="1270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081" name="Google Shape;61;p13"/>
          <p:cNvCxnSpPr>
            <a:cxnSpLocks noChangeShapeType="1"/>
          </p:cNvCxnSpPr>
          <p:nvPr/>
        </p:nvCxnSpPr>
        <p:spPr bwMode="auto">
          <a:xfrm rot="10800000">
            <a:off x="8820151" y="1608668"/>
            <a:ext cx="11113" cy="500803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90" name="Google Shape;156;p21"/>
          <p:cNvCxnSpPr>
            <a:cxnSpLocks noChangeShapeType="1"/>
          </p:cNvCxnSpPr>
          <p:nvPr/>
        </p:nvCxnSpPr>
        <p:spPr bwMode="auto">
          <a:xfrm>
            <a:off x="347664" y="1786467"/>
            <a:ext cx="14287" cy="469053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2291" name="Google Shape;157;p21"/>
          <p:cNvCxnSpPr>
            <a:cxnSpLocks noChangeShapeType="1"/>
          </p:cNvCxnSpPr>
          <p:nvPr/>
        </p:nvCxnSpPr>
        <p:spPr bwMode="auto">
          <a:xfrm rot="10800000">
            <a:off x="4978400" y="444500"/>
            <a:ext cx="3741738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2292" name="Google Shape;158;p21"/>
          <p:cNvCxnSpPr>
            <a:cxnSpLocks noChangeShapeType="1"/>
          </p:cNvCxnSpPr>
          <p:nvPr/>
        </p:nvCxnSpPr>
        <p:spPr bwMode="auto">
          <a:xfrm>
            <a:off x="358775" y="6474884"/>
            <a:ext cx="3543300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2293" name="Google Shape;159;p21"/>
          <p:cNvCxnSpPr>
            <a:cxnSpLocks noChangeShapeType="1"/>
          </p:cNvCxnSpPr>
          <p:nvPr/>
        </p:nvCxnSpPr>
        <p:spPr bwMode="auto">
          <a:xfrm rot="10800000">
            <a:off x="8729663" y="465668"/>
            <a:ext cx="0" cy="140123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294" name="TextBox 6"/>
          <p:cNvSpPr txBox="1">
            <a:spLocks noChangeArrowheads="1"/>
          </p:cNvSpPr>
          <p:nvPr/>
        </p:nvSpPr>
        <p:spPr bwMode="auto">
          <a:xfrm>
            <a:off x="1524000" y="1176867"/>
            <a:ext cx="7598619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Военный корреспондент- кто он ?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Военный корреспондент- журналист  , сопровождающий армию, авиацию и флот 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во время военных действии и освещающий события войны в прессе.</a:t>
            </a:r>
          </a:p>
          <a:p>
            <a:pPr eaLnBrk="1" hangingPunct="1"/>
            <a:endParaRPr lang="ru-RU" altLang="en-US">
              <a:solidFill>
                <a:schemeClr val="tx1"/>
              </a:solidFill>
            </a:endParaRP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Гайдар Аркадий Петрович (1904-1941)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С самого начала Великой Отечественной войны Гайдар был направлен в действующую 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армию корреспондентом газеты « Комсомольская правда».Писал военные очерки 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« У переправы», « Мост», « У переднего края»…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В сентябре 1941 года с частями Юго- Западного фронта оказался в окружении. Попал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в партизанский отряд, где был пулеметчиком.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26 октября 1941года Аркадий Гайдар погиб.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 </a:t>
            </a:r>
          </a:p>
          <a:p>
            <a:pPr eaLnBrk="1" hangingPunct="1"/>
            <a:endParaRPr lang="ru-RU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314" name="Google Shape;156;p21"/>
          <p:cNvCxnSpPr>
            <a:cxnSpLocks noChangeShapeType="1"/>
          </p:cNvCxnSpPr>
          <p:nvPr/>
        </p:nvCxnSpPr>
        <p:spPr bwMode="auto">
          <a:xfrm>
            <a:off x="347664" y="1786467"/>
            <a:ext cx="14287" cy="469053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3315" name="Google Shape;157;p21"/>
          <p:cNvCxnSpPr>
            <a:cxnSpLocks noChangeShapeType="1"/>
          </p:cNvCxnSpPr>
          <p:nvPr/>
        </p:nvCxnSpPr>
        <p:spPr bwMode="auto">
          <a:xfrm rot="10800000">
            <a:off x="4978400" y="444500"/>
            <a:ext cx="3741738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3316" name="Google Shape;158;p21"/>
          <p:cNvCxnSpPr>
            <a:cxnSpLocks noChangeShapeType="1"/>
          </p:cNvCxnSpPr>
          <p:nvPr/>
        </p:nvCxnSpPr>
        <p:spPr bwMode="auto">
          <a:xfrm>
            <a:off x="358775" y="6474884"/>
            <a:ext cx="3543300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3317" name="Google Shape;159;p21"/>
          <p:cNvCxnSpPr>
            <a:cxnSpLocks noChangeShapeType="1"/>
          </p:cNvCxnSpPr>
          <p:nvPr/>
        </p:nvCxnSpPr>
        <p:spPr bwMode="auto">
          <a:xfrm rot="10800000">
            <a:off x="8729663" y="465668"/>
            <a:ext cx="0" cy="140123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3318" name="TextBox 5"/>
          <p:cNvSpPr txBox="1">
            <a:spLocks noChangeArrowheads="1"/>
          </p:cNvSpPr>
          <p:nvPr/>
        </p:nvSpPr>
        <p:spPr bwMode="auto">
          <a:xfrm>
            <a:off x="373062" y="755723"/>
            <a:ext cx="8734635" cy="418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Васильев Сергей Александрович( 1911-1975)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Советский поэт и журналист. Во время Великой Отечественной войны был бойцом народного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ополчения,затем военным корреспондентом газеты « Красная Звезда». Воевал в Подмосковье, 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на Украине, в Крыму. Вместе с солдатами прошел через Польшу и Германию.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Был он и фронтовым поэтом. На войне своими глазами увидел на какие подвиги и труд способны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Защитники Родины.В своих репортажах он писал о простых людях-героях страны.Васильев встречал 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их везде   и в окопах под Москвой, и на далеком уральском заводе ,и в разрушенной фашистами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деревеньке.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Был награжден Орденом Трудового Красного Знамени, Орденом Красной Звезды, медалью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 « За отвагу».</a:t>
            </a:r>
          </a:p>
          <a:p>
            <a:pPr eaLnBrk="1" hangingPunct="1"/>
            <a:endParaRPr lang="ru-RU" altLang="en-US">
              <a:solidFill>
                <a:schemeClr val="tx1"/>
              </a:solidFill>
            </a:endParaRPr>
          </a:p>
          <a:p>
            <a:pPr eaLnBrk="1" hangingPunct="1"/>
            <a:endParaRPr lang="ru-RU" altLang="en-US">
              <a:solidFill>
                <a:schemeClr val="tx1"/>
              </a:solidFill>
            </a:endParaRP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                                                                     За лесом пушки грохотали,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                                                                      Клубился дым пороховой,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                                                                      Но мы столицу отстояли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                                                                      Спасли березу под Москвой.</a:t>
            </a:r>
          </a:p>
          <a:p>
            <a:pPr eaLnBrk="1" hangingPunct="1"/>
            <a:endParaRPr lang="ru-RU" altLang="en-US">
              <a:solidFill>
                <a:schemeClr val="tx1"/>
              </a:solidFill>
            </a:endParaRPr>
          </a:p>
          <a:p>
            <a:pPr eaLnBrk="1" hangingPunct="1"/>
            <a:endParaRPr lang="ru-RU" altLang="en-US">
              <a:solidFill>
                <a:schemeClr val="tx1"/>
              </a:solidFill>
            </a:endParaRPr>
          </a:p>
          <a:p>
            <a:pPr eaLnBrk="1" hangingPunct="1"/>
            <a:endParaRPr lang="ru-RU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338" name="Google Shape;156;p21"/>
          <p:cNvCxnSpPr>
            <a:cxnSpLocks noChangeShapeType="1"/>
          </p:cNvCxnSpPr>
          <p:nvPr/>
        </p:nvCxnSpPr>
        <p:spPr bwMode="auto">
          <a:xfrm>
            <a:off x="347664" y="1786467"/>
            <a:ext cx="14287" cy="469053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339" name="Google Shape;157;p21"/>
          <p:cNvCxnSpPr>
            <a:cxnSpLocks noChangeShapeType="1"/>
          </p:cNvCxnSpPr>
          <p:nvPr/>
        </p:nvCxnSpPr>
        <p:spPr bwMode="auto">
          <a:xfrm rot="10800000">
            <a:off x="4978400" y="444500"/>
            <a:ext cx="3741738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340" name="Google Shape;158;p21"/>
          <p:cNvCxnSpPr>
            <a:cxnSpLocks noChangeShapeType="1"/>
          </p:cNvCxnSpPr>
          <p:nvPr/>
        </p:nvCxnSpPr>
        <p:spPr bwMode="auto">
          <a:xfrm>
            <a:off x="358775" y="6474884"/>
            <a:ext cx="3543300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4341" name="Google Shape;159;p21"/>
          <p:cNvCxnSpPr>
            <a:cxnSpLocks noChangeShapeType="1"/>
          </p:cNvCxnSpPr>
          <p:nvPr/>
        </p:nvCxnSpPr>
        <p:spPr bwMode="auto">
          <a:xfrm rot="10800000">
            <a:off x="8729663" y="465668"/>
            <a:ext cx="0" cy="140123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4342" name="TextBox 5"/>
          <p:cNvSpPr txBox="1">
            <a:spLocks noChangeArrowheads="1"/>
          </p:cNvSpPr>
          <p:nvPr/>
        </p:nvSpPr>
        <p:spPr bwMode="auto">
          <a:xfrm>
            <a:off x="536631" y="994031"/>
            <a:ext cx="8424679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Барто Агния Львовна (1901-1981)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Во время войны семья Барто была эвакуирована в Свердловск. Там Агния Львовна освоила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 профессию токаря и работала на заводе, выпускающем артиллерийские снаряды.Полученную за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ударную работу денежную премию Барто отдала на строительство танка.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В 1942 году поэтесса была призвана в армию и отправлена корреспондентом газеты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 «Комсомольская   правда» на Западный фронт.Только в 1944 году Барто вернулась в Москву.</a:t>
            </a:r>
          </a:p>
          <a:p>
            <a:pPr eaLnBrk="1" hangingPunct="1"/>
            <a:endParaRPr lang="ru-RU" altLang="en-US">
              <a:solidFill>
                <a:schemeClr val="tx1"/>
              </a:solidFill>
            </a:endParaRPr>
          </a:p>
        </p:txBody>
      </p:sp>
      <p:pic>
        <p:nvPicPr>
          <p:cNvPr id="14343" name="Рисунок 6" descr="https://ds04.infourok.ru/uploads/ex/062a/00148c11-d1a83774/img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30651" y="2899834"/>
            <a:ext cx="3611563" cy="3503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362" name="Google Shape;156;p21"/>
          <p:cNvCxnSpPr>
            <a:cxnSpLocks noChangeShapeType="1"/>
          </p:cNvCxnSpPr>
          <p:nvPr/>
        </p:nvCxnSpPr>
        <p:spPr bwMode="auto">
          <a:xfrm>
            <a:off x="347664" y="1786467"/>
            <a:ext cx="14287" cy="469053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5363" name="Google Shape;157;p21"/>
          <p:cNvCxnSpPr>
            <a:cxnSpLocks noChangeShapeType="1"/>
          </p:cNvCxnSpPr>
          <p:nvPr/>
        </p:nvCxnSpPr>
        <p:spPr bwMode="auto">
          <a:xfrm rot="10800000">
            <a:off x="4978400" y="444500"/>
            <a:ext cx="3741738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5364" name="Google Shape;158;p21"/>
          <p:cNvCxnSpPr>
            <a:cxnSpLocks noChangeShapeType="1"/>
          </p:cNvCxnSpPr>
          <p:nvPr/>
        </p:nvCxnSpPr>
        <p:spPr bwMode="auto">
          <a:xfrm>
            <a:off x="358775" y="6474884"/>
            <a:ext cx="3543300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5365" name="Google Shape;159;p21"/>
          <p:cNvCxnSpPr>
            <a:cxnSpLocks noChangeShapeType="1"/>
          </p:cNvCxnSpPr>
          <p:nvPr/>
        </p:nvCxnSpPr>
        <p:spPr bwMode="auto">
          <a:xfrm rot="10800000">
            <a:off x="8729663" y="465668"/>
            <a:ext cx="0" cy="140123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5366" name="TextBox 5"/>
          <p:cNvSpPr txBox="1">
            <a:spLocks noChangeArrowheads="1"/>
          </p:cNvSpPr>
          <p:nvPr/>
        </p:nvSpPr>
        <p:spPr bwMode="auto">
          <a:xfrm>
            <a:off x="620714" y="980018"/>
            <a:ext cx="33374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.. </a:t>
            </a:r>
          </a:p>
        </p:txBody>
      </p:sp>
      <p:sp>
        <p:nvSpPr>
          <p:cNvPr id="15367" name="Прямоугольник 7"/>
          <p:cNvSpPr>
            <a:spLocks noChangeArrowheads="1"/>
          </p:cNvSpPr>
          <p:nvPr/>
        </p:nvSpPr>
        <p:spPr bwMode="auto">
          <a:xfrm>
            <a:off x="441490" y="910969"/>
            <a:ext cx="8302625" cy="50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Михалков Сергей Владимирович ( 1913-2009)</a:t>
            </a:r>
          </a:p>
          <a:p>
            <a:pPr eaLnBrk="1" hangingPunct="1"/>
            <a:r>
              <a:rPr lang="ru-RU" altLang="en-US" b="1">
                <a:solidFill>
                  <a:schemeClr val="tx1"/>
                </a:solidFill>
              </a:rPr>
              <a:t> </a:t>
            </a:r>
            <a:r>
              <a:rPr lang="ru-RU" altLang="en-US">
                <a:solidFill>
                  <a:schemeClr val="tx1"/>
                </a:solidFill>
              </a:rPr>
              <a:t>В 1939 г. он был призван в ряды Красной Армии и участвовал в освобождении Западной Украины, впервые попробовав свои силы во фронтовой печати. 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Во время Великой Отечественной войны С. Михалков, как командир запаса, был военным корреспондентом газеты "Во славу Родины", работал на Южном фронте. Автор многочисленных очерков, рассказов, сатирических стихов и фельетонов, текстов боевых плакатов и листовок. Им был написан сборник стихов "Быль для детей" (1944).В Одессе, во время налета немецкой авиации, Михалков был контужен, отступал до Сталинграда вместе с действующей армией. За мужество его наградили боевыми наградами и орденами "Красной звезды" и "Красного знамени".Уволился в запас в звании подполковника.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Эпитафия на могиле Неизвестного солдата у Кремлевской стены "Имя твое неизвестно, подвиг твой бессмертен" принадлежит перу Сергея Михалкова.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         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                «После войны меня тысячу раз спрашивали: «Ваши стихотворения про войну - это действительно то, что вы испытали, видели, или это написано по чьим-то рассказам?»</a:t>
            </a:r>
            <a:br>
              <a:rPr lang="ru-RU" altLang="en-US">
                <a:solidFill>
                  <a:schemeClr val="tx1"/>
                </a:solidFill>
              </a:rPr>
            </a:br>
            <a:r>
              <a:rPr lang="ru-RU" altLang="en-US">
                <a:solidFill>
                  <a:schemeClr val="tx1"/>
                </a:solidFill>
              </a:rPr>
              <a:t>     Никаких «или»! С чистой совестью, как о самом святом, могу сказать: все мои фронтовые стихотворения про детей ли, про войну - это я сам, мои переживания, мои радости и боли, то, что прошло через мое сердце..»</a:t>
            </a: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                                                 С. Михалков</a:t>
            </a:r>
          </a:p>
          <a:p>
            <a:pPr eaLnBrk="1" hangingPunct="1"/>
            <a:endParaRPr lang="ru-RU" altLang="en-US">
              <a:solidFill>
                <a:schemeClr val="tx1"/>
              </a:solidFill>
            </a:endParaRPr>
          </a:p>
          <a:p>
            <a:pPr eaLnBrk="1" hangingPunct="1"/>
            <a:r>
              <a:rPr lang="ru-RU" altLang="en-US">
                <a:solidFill>
                  <a:schemeClr val="tx1"/>
                </a:solidFill>
              </a:rPr>
              <a:t>         </a:t>
            </a:r>
            <a:br>
              <a:rPr lang="ru-RU" altLang="en-US">
                <a:solidFill>
                  <a:schemeClr val="tx1"/>
                </a:solidFill>
              </a:rPr>
            </a:br>
            <a:r>
              <a:rPr lang="ru-RU" altLang="en-US">
                <a:solidFill>
                  <a:schemeClr val="tx1"/>
                </a:solidFill>
              </a:rPr>
              <a:t/>
            </a:r>
            <a:br>
              <a:rPr lang="ru-RU" altLang="en-US">
                <a:solidFill>
                  <a:schemeClr val="tx1"/>
                </a:solidFill>
              </a:rPr>
            </a:br>
            <a:endParaRPr lang="ru-RU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2"/>
          <p:cNvPicPr preferRelativeResize="0"/>
          <p:nvPr/>
        </p:nvPicPr>
        <p:blipFill>
          <a:blip r:embed="rId3" cstate="print"/>
          <a:stretch>
            <a:fillRect/>
          </a:stretch>
        </p:blipFill>
        <p:spPr>
          <a:xfrm>
            <a:off x="6505576" y="846668"/>
            <a:ext cx="1128713" cy="2137833"/>
          </a:xfrm>
          <a:prstGeom prst="rect">
            <a:avLst/>
          </a:prstGeom>
          <a:noFill/>
          <a:ln>
            <a:noFill/>
          </a:ln>
          <a:effectLst>
            <a:outerShdw blurRad="57150" dist="171450" dir="2760000" algn="bl" rotWithShape="0">
              <a:srgbClr val="000000">
                <a:alpha val="30000"/>
              </a:srgbClr>
            </a:outerShdw>
          </a:effectLst>
        </p:spPr>
      </p:pic>
      <p:sp>
        <p:nvSpPr>
          <p:cNvPr id="166" name="Google Shape;166;p22"/>
          <p:cNvSpPr txBox="1"/>
          <p:nvPr/>
        </p:nvSpPr>
        <p:spPr>
          <a:xfrm>
            <a:off x="466506" y="375454"/>
            <a:ext cx="1828800" cy="715433"/>
          </a:xfrm>
          <a:prstGeom prst="rect">
            <a:avLst/>
          </a:prstGeom>
          <a:noFill/>
          <a:ln>
            <a:noFill/>
          </a:ln>
          <a:effectLst>
            <a:outerShdw blurRad="57150" dist="47625" dir="4680000" algn="bl" rotWithShape="0">
              <a:srgbClr val="000000">
                <a:alpha val="50000"/>
              </a:srgbClr>
            </a:outerShdw>
          </a:effectLst>
        </p:spPr>
        <p:txBody>
          <a:bodyPr lIns="91425" tIns="91425" rIns="91425" bIns="91425"/>
          <a:lstStyle>
            <a:lvl1pPr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500" b="1">
                <a:solidFill>
                  <a:schemeClr val="tx1"/>
                </a:solidFill>
              </a:rPr>
              <a:t>Вывод.</a:t>
            </a:r>
          </a:p>
        </p:txBody>
      </p:sp>
      <p:sp>
        <p:nvSpPr>
          <p:cNvPr id="167" name="Google Shape;167;p22"/>
          <p:cNvSpPr txBox="1"/>
          <p:nvPr/>
        </p:nvSpPr>
        <p:spPr>
          <a:xfrm>
            <a:off x="876405" y="1501053"/>
            <a:ext cx="5608200" cy="2066400"/>
          </a:xfrm>
          <a:prstGeom prst="rect">
            <a:avLst/>
          </a:prstGeom>
          <a:noFill/>
          <a:ln>
            <a:noFill/>
          </a:ln>
          <a:effectLst>
            <a:outerShdw blurRad="57150" dist="38100" dir="6540000" algn="bl" rotWithShape="0">
              <a:srgbClr val="000000">
                <a:alpha val="50000"/>
              </a:srgbClr>
            </a:outerShdw>
            <a:reflection stA="9000" dist="66675" dir="5400000" fadeDir="5400012" sy="-100000" algn="bl" rotWithShape="0"/>
          </a:effectLst>
        </p:spPr>
        <p:txBody>
          <a:bodyPr spcFirstLastPara="1" lIns="91425" tIns="91425" rIns="91425" bIns="91425"/>
          <a:lstStyle/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800" ker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Я узнал, что детские писатели Агния Барто, Сергей Васильев, Сергей Михалков, Аркадий Гайдар во время Великой Отечественной Войны были военными корреспондентами и героями.</a:t>
            </a:r>
            <a:endParaRPr sz="18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389" name="Google Shape;168;p22"/>
          <p:cNvCxnSpPr>
            <a:cxnSpLocks noChangeShapeType="1"/>
          </p:cNvCxnSpPr>
          <p:nvPr/>
        </p:nvCxnSpPr>
        <p:spPr bwMode="auto">
          <a:xfrm>
            <a:off x="804864" y="1684867"/>
            <a:ext cx="14287" cy="469053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6390" name="Google Shape;169;p22"/>
          <p:cNvCxnSpPr>
            <a:cxnSpLocks noChangeShapeType="1"/>
          </p:cNvCxnSpPr>
          <p:nvPr/>
        </p:nvCxnSpPr>
        <p:spPr bwMode="auto">
          <a:xfrm rot="10800000">
            <a:off x="4978400" y="647700"/>
            <a:ext cx="3741738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6391" name="Google Shape;170;p22"/>
          <p:cNvCxnSpPr>
            <a:cxnSpLocks noChangeShapeType="1"/>
          </p:cNvCxnSpPr>
          <p:nvPr/>
        </p:nvCxnSpPr>
        <p:spPr bwMode="auto">
          <a:xfrm>
            <a:off x="815975" y="6373284"/>
            <a:ext cx="3543300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6392" name="Google Shape;171;p22"/>
          <p:cNvCxnSpPr>
            <a:cxnSpLocks noChangeShapeType="1"/>
          </p:cNvCxnSpPr>
          <p:nvPr/>
        </p:nvCxnSpPr>
        <p:spPr bwMode="auto">
          <a:xfrm rot="10800000">
            <a:off x="8729663" y="668868"/>
            <a:ext cx="0" cy="140123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172" name="Google Shape;172;p2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7524750" y="531285"/>
            <a:ext cx="1187450" cy="2137833"/>
          </a:xfrm>
          <a:prstGeom prst="rect">
            <a:avLst/>
          </a:prstGeom>
          <a:noFill/>
          <a:ln>
            <a:noFill/>
          </a:ln>
          <a:effectLst>
            <a:outerShdw blurRad="57150" dist="171450" dir="2760000" algn="bl" rotWithShape="0">
              <a:srgbClr val="000000">
                <a:alpha val="30000"/>
              </a:srgbClr>
            </a:outerShdw>
          </a:effectLst>
        </p:spPr>
      </p:pic>
      <p:pic>
        <p:nvPicPr>
          <p:cNvPr id="173" name="Google Shape;173;p22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533401" y="3581400"/>
            <a:ext cx="2455863" cy="2609851"/>
          </a:xfrm>
          <a:prstGeom prst="rect">
            <a:avLst/>
          </a:prstGeom>
          <a:noFill/>
          <a:ln>
            <a:noFill/>
          </a:ln>
          <a:effectLst>
            <a:outerShdw blurRad="57150" dist="171450" dir="2760000" algn="bl" rotWithShape="0">
              <a:srgbClr val="000000">
                <a:alpha val="30000"/>
              </a:srgbClr>
            </a:outerShdw>
          </a:effectLst>
        </p:spPr>
      </p:pic>
      <p:pic>
        <p:nvPicPr>
          <p:cNvPr id="174" name="Google Shape;174;p22"/>
          <p:cNvPicPr preferRelativeResize="0"/>
          <p:nvPr/>
        </p:nvPicPr>
        <p:blipFill>
          <a:blip r:embed="rId6" cstate="print"/>
          <a:stretch>
            <a:fillRect/>
          </a:stretch>
        </p:blipFill>
        <p:spPr>
          <a:xfrm>
            <a:off x="2686050" y="3784600"/>
            <a:ext cx="1187450" cy="2497667"/>
          </a:xfrm>
          <a:prstGeom prst="rect">
            <a:avLst/>
          </a:prstGeom>
          <a:noFill/>
          <a:ln>
            <a:noFill/>
          </a:ln>
          <a:effectLst>
            <a:outerShdw blurRad="57150" dist="171450" dir="2760000" algn="bl" rotWithShape="0">
              <a:srgbClr val="000000">
                <a:alpha val="30000"/>
              </a:srgbClr>
            </a:outerShdw>
          </a:effectLst>
        </p:spPr>
      </p:pic>
      <p:pic>
        <p:nvPicPr>
          <p:cNvPr id="175" name="Google Shape;175;p22"/>
          <p:cNvPicPr preferRelativeResize="0"/>
          <p:nvPr/>
        </p:nvPicPr>
        <p:blipFill>
          <a:blip r:embed="rId7" cstate="print"/>
          <a:stretch>
            <a:fillRect/>
          </a:stretch>
        </p:blipFill>
        <p:spPr>
          <a:xfrm>
            <a:off x="6505575" y="3784600"/>
            <a:ext cx="1187450" cy="2243667"/>
          </a:xfrm>
          <a:prstGeom prst="rect">
            <a:avLst/>
          </a:prstGeom>
          <a:noFill/>
          <a:ln>
            <a:noFill/>
          </a:ln>
          <a:effectLst>
            <a:outerShdw blurRad="57150" dist="171450" dir="2760000" algn="bl" rotWithShape="0">
              <a:srgbClr val="000000">
                <a:alpha val="30000"/>
              </a:srgbClr>
            </a:outerShdw>
          </a:effectLst>
        </p:spPr>
      </p:pic>
      <p:pic>
        <p:nvPicPr>
          <p:cNvPr id="176" name="Google Shape;176;p22"/>
          <p:cNvPicPr preferRelativeResize="0"/>
          <p:nvPr/>
        </p:nvPicPr>
        <p:blipFill>
          <a:blip r:embed="rId8"/>
          <a:stretch>
            <a:fillRect/>
          </a:stretch>
        </p:blipFill>
        <p:spPr>
          <a:xfrm>
            <a:off x="7524750" y="3429000"/>
            <a:ext cx="1187450" cy="2159000"/>
          </a:xfrm>
          <a:prstGeom prst="rect">
            <a:avLst/>
          </a:prstGeom>
          <a:noFill/>
          <a:ln>
            <a:noFill/>
          </a:ln>
          <a:effectLst>
            <a:outerShdw blurRad="57150" dist="171450" dir="2760000" algn="bl" rotWithShape="0">
              <a:srgbClr val="000000">
                <a:alpha val="30000"/>
              </a:srgbClr>
            </a:outerShdw>
          </a:effectLst>
        </p:spPr>
      </p:pic>
      <p:pic>
        <p:nvPicPr>
          <p:cNvPr id="177" name="Google Shape;177;p22"/>
          <p:cNvPicPr preferRelativeResize="0"/>
          <p:nvPr/>
        </p:nvPicPr>
        <p:blipFill>
          <a:blip r:embed="rId9" cstate="print"/>
          <a:stretch>
            <a:fillRect/>
          </a:stretch>
        </p:blipFill>
        <p:spPr>
          <a:xfrm>
            <a:off x="4119563" y="3788833"/>
            <a:ext cx="1128712" cy="2423584"/>
          </a:xfrm>
          <a:prstGeom prst="rect">
            <a:avLst/>
          </a:prstGeom>
          <a:noFill/>
          <a:ln>
            <a:noFill/>
          </a:ln>
          <a:effectLst>
            <a:outerShdw blurRad="57150" dist="171450" dir="2760000" algn="bl" rotWithShape="0">
              <a:srgbClr val="000000">
                <a:alpha val="30000"/>
              </a:srgbClr>
            </a:outerShdw>
          </a:effectLst>
        </p:spPr>
      </p:pic>
      <p:pic>
        <p:nvPicPr>
          <p:cNvPr id="178" name="Google Shape;178;p22"/>
          <p:cNvPicPr preferRelativeResize="0"/>
          <p:nvPr/>
        </p:nvPicPr>
        <p:blipFill>
          <a:blip r:embed="rId10"/>
          <a:stretch>
            <a:fillRect/>
          </a:stretch>
        </p:blipFill>
        <p:spPr>
          <a:xfrm>
            <a:off x="5189539" y="3429000"/>
            <a:ext cx="1036637" cy="2159000"/>
          </a:xfrm>
          <a:prstGeom prst="rect">
            <a:avLst/>
          </a:prstGeom>
          <a:noFill/>
          <a:ln>
            <a:noFill/>
          </a:ln>
          <a:effectLst>
            <a:outerShdw blurRad="57150" dist="171450" dir="2760000" algn="bl" rotWithShape="0">
              <a:srgbClr val="000000">
                <a:alpha val="3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3"/>
          <p:cNvSpPr txBox="1"/>
          <p:nvPr/>
        </p:nvSpPr>
        <p:spPr>
          <a:xfrm>
            <a:off x="619125" y="408518"/>
            <a:ext cx="8110538" cy="833967"/>
          </a:xfrm>
          <a:prstGeom prst="rect">
            <a:avLst/>
          </a:prstGeom>
          <a:noFill/>
          <a:ln>
            <a:noFill/>
          </a:ln>
          <a:effectLst>
            <a:outerShdw blurRad="57150" dist="76200" dir="3600000" algn="bl" rotWithShape="0">
              <a:srgbClr val="000000">
                <a:alpha val="50000"/>
              </a:srgbClr>
            </a:outerShdw>
          </a:effectLst>
        </p:spPr>
        <p:txBody>
          <a:bodyPr lIns="91425" tIns="91425" rIns="91425" bIns="91425"/>
          <a:lstStyle>
            <a:lvl1pPr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100" b="1">
                <a:solidFill>
                  <a:schemeClr val="tx1"/>
                </a:solidFill>
              </a:rPr>
              <a:t>В работе над проектом я использовал интернет ресурсы:</a:t>
            </a:r>
          </a:p>
        </p:txBody>
      </p:sp>
      <p:sp>
        <p:nvSpPr>
          <p:cNvPr id="184" name="Google Shape;184;p23"/>
          <p:cNvSpPr txBox="1"/>
          <p:nvPr/>
        </p:nvSpPr>
        <p:spPr>
          <a:xfrm>
            <a:off x="1009650" y="1026584"/>
            <a:ext cx="7373938" cy="2540000"/>
          </a:xfrm>
          <a:prstGeom prst="rect">
            <a:avLst/>
          </a:prstGeom>
          <a:noFill/>
          <a:ln>
            <a:noFill/>
          </a:ln>
          <a:effectLst>
            <a:outerShdw blurRad="57150" dist="76200" dir="3000000" algn="bl" rotWithShape="0">
              <a:srgbClr val="000000">
                <a:alpha val="78000"/>
              </a:srgbClr>
            </a:outerShdw>
          </a:effectLst>
        </p:spPr>
        <p:txBody>
          <a:bodyPr spcFirstLastPara="1" lIns="91425" tIns="91425" rIns="91425" bIns="91425"/>
          <a:lstStyle/>
          <a:p>
            <a:pPr marL="457200" indent="-33655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700"/>
              <a:buFont typeface="Arial"/>
              <a:buAutoNum type="arabicPeriod"/>
              <a:defRPr/>
            </a:pPr>
            <a:r>
              <a:rPr lang="ru" sz="1700" ker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school-ethiopia.ru</a:t>
            </a:r>
            <a:endParaRPr sz="17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indent="-33655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700"/>
              <a:buFont typeface="Arial"/>
              <a:buAutoNum type="arabicPeriod"/>
              <a:defRPr/>
            </a:pPr>
            <a:r>
              <a:rPr lang="ru" sz="1700" ker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www.google.com/amp/s/amp.ural.kp.ru/daily/26676.7/3697730/</a:t>
            </a:r>
            <a:endParaRPr sz="17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indent="-33655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700"/>
              <a:buFont typeface="Arial"/>
              <a:buAutoNum type="arabicPeriod"/>
              <a:defRPr/>
            </a:pPr>
            <a:r>
              <a:rPr lang="ru" sz="1700" ker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dic.academic.ru</a:t>
            </a:r>
            <a:endParaRPr sz="17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indent="-33655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700"/>
              <a:buFont typeface="Arial"/>
              <a:buAutoNum type="arabicPeriod"/>
              <a:defRPr/>
            </a:pPr>
            <a:r>
              <a:rPr lang="ru" sz="1700" ker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ru.m.wikipedia.org</a:t>
            </a:r>
            <a:endParaRPr sz="17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indent="-33655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700"/>
              <a:buFont typeface="Arial"/>
              <a:buAutoNum type="arabicPeriod"/>
              <a:defRPr/>
            </a:pPr>
            <a:r>
              <a:rPr lang="ru" sz="1700" ker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www.culture.ru/literature/poems/author-sergei-mikhalkov/tag-o-voine</a:t>
            </a:r>
            <a:endParaRPr sz="17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indent="-33655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700"/>
              <a:buFont typeface="Arial"/>
              <a:buAutoNum type="arabicPeriod"/>
              <a:defRPr/>
            </a:pPr>
            <a:r>
              <a:rPr lang="ru" sz="1700" ker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stihomaniya.ru/2013/12/stikhi-barto-dlja-detej-doma.html</a:t>
            </a:r>
            <a:endParaRPr sz="17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7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412" name="Google Shape;185;p23"/>
          <p:cNvCxnSpPr>
            <a:cxnSpLocks noChangeShapeType="1"/>
          </p:cNvCxnSpPr>
          <p:nvPr/>
        </p:nvCxnSpPr>
        <p:spPr bwMode="auto">
          <a:xfrm>
            <a:off x="576263" y="1684868"/>
            <a:ext cx="0" cy="4485217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7413" name="Google Shape;186;p23"/>
          <p:cNvCxnSpPr>
            <a:cxnSpLocks noChangeShapeType="1"/>
          </p:cNvCxnSpPr>
          <p:nvPr/>
        </p:nvCxnSpPr>
        <p:spPr bwMode="auto">
          <a:xfrm>
            <a:off x="587375" y="6170084"/>
            <a:ext cx="3543300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7414" name="Google Shape;187;p23"/>
          <p:cNvCxnSpPr>
            <a:cxnSpLocks noChangeShapeType="1"/>
          </p:cNvCxnSpPr>
          <p:nvPr/>
        </p:nvCxnSpPr>
        <p:spPr bwMode="auto">
          <a:xfrm rot="10800000">
            <a:off x="8729663" y="372534"/>
            <a:ext cx="0" cy="140123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7415" name="Google Shape;188;p23"/>
          <p:cNvCxnSpPr>
            <a:cxnSpLocks noChangeShapeType="1"/>
          </p:cNvCxnSpPr>
          <p:nvPr/>
        </p:nvCxnSpPr>
        <p:spPr bwMode="auto">
          <a:xfrm rot="10800000">
            <a:off x="4987925" y="402167"/>
            <a:ext cx="3741738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89" name="Google Shape;189;p23"/>
          <p:cNvSpPr txBox="1"/>
          <p:nvPr/>
        </p:nvSpPr>
        <p:spPr>
          <a:xfrm>
            <a:off x="1250950" y="4252385"/>
            <a:ext cx="7581900" cy="1113367"/>
          </a:xfrm>
          <a:prstGeom prst="rect">
            <a:avLst/>
          </a:prstGeom>
          <a:noFill/>
          <a:ln>
            <a:noFill/>
          </a:ln>
          <a:effectLst>
            <a:outerShdw blurRad="57150" dist="76200" dir="2940000" algn="bl" rotWithShape="0">
              <a:srgbClr val="000000">
                <a:alpha val="50000"/>
              </a:srgbClr>
            </a:outerShdw>
          </a:effectLst>
        </p:spPr>
        <p:txBody>
          <a:bodyPr lIns="91425" tIns="91425" rIns="91425" bIns="91425"/>
          <a:lstStyle>
            <a:lvl1pPr marL="457200" indent="-3365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lnSpc>
                <a:spcPct val="115000"/>
              </a:lnSpc>
              <a:buClr>
                <a:srgbClr val="F3F3F3"/>
              </a:buClr>
              <a:buSzPts val="1700"/>
              <a:buFont typeface="Arial" panose="020B0604020202020204" pitchFamily="34" charset="0"/>
              <a:buAutoNum type="arabicPeriod"/>
            </a:pPr>
            <a:r>
              <a:rPr lang="en-US" altLang="en-US" sz="1700" dirty="0" err="1">
                <a:solidFill>
                  <a:schemeClr val="tx1"/>
                </a:solidFill>
              </a:rPr>
              <a:t>Аркадий</a:t>
            </a:r>
            <a:r>
              <a:rPr lang="en-US" altLang="en-US" sz="1700" dirty="0">
                <a:solidFill>
                  <a:schemeClr val="tx1"/>
                </a:solidFill>
              </a:rPr>
              <a:t> </a:t>
            </a:r>
            <a:r>
              <a:rPr lang="en-US" altLang="en-US" sz="1700" dirty="0" err="1">
                <a:solidFill>
                  <a:schemeClr val="tx1"/>
                </a:solidFill>
              </a:rPr>
              <a:t>Гайдар</a:t>
            </a:r>
            <a:r>
              <a:rPr lang="en-US" altLang="en-US" sz="1700" dirty="0">
                <a:solidFill>
                  <a:schemeClr val="tx1"/>
                </a:solidFill>
              </a:rPr>
              <a:t>. </a:t>
            </a:r>
            <a:r>
              <a:rPr lang="en-US" altLang="en-US" sz="1700" dirty="0" err="1">
                <a:solidFill>
                  <a:schemeClr val="tx1"/>
                </a:solidFill>
              </a:rPr>
              <a:t>Собрание</a:t>
            </a:r>
            <a:r>
              <a:rPr lang="en-US" altLang="en-US" sz="1700" dirty="0">
                <a:solidFill>
                  <a:schemeClr val="tx1"/>
                </a:solidFill>
              </a:rPr>
              <a:t> </a:t>
            </a:r>
            <a:r>
              <a:rPr lang="en-US" altLang="en-US" sz="1700" dirty="0" err="1">
                <a:solidFill>
                  <a:schemeClr val="tx1"/>
                </a:solidFill>
              </a:rPr>
              <a:t>сочинений</a:t>
            </a:r>
            <a:r>
              <a:rPr lang="en-US" altLang="en-US" sz="1700" dirty="0">
                <a:solidFill>
                  <a:schemeClr val="tx1"/>
                </a:solidFill>
              </a:rPr>
              <a:t> в 3-х </a:t>
            </a:r>
            <a:r>
              <a:rPr lang="en-US" altLang="en-US" sz="1700" dirty="0" err="1">
                <a:solidFill>
                  <a:schemeClr val="tx1"/>
                </a:solidFill>
              </a:rPr>
              <a:t>томах</a:t>
            </a:r>
            <a:r>
              <a:rPr lang="en-US" altLang="en-US" sz="1700" dirty="0">
                <a:solidFill>
                  <a:schemeClr val="tx1"/>
                </a:solidFill>
              </a:rPr>
              <a:t>. </a:t>
            </a:r>
            <a:r>
              <a:rPr lang="en-US" altLang="en-US" sz="1700" dirty="0" err="1">
                <a:solidFill>
                  <a:schemeClr val="tx1"/>
                </a:solidFill>
              </a:rPr>
              <a:t>Москва</a:t>
            </a:r>
            <a:r>
              <a:rPr lang="en-US" altLang="en-US" sz="1700" dirty="0">
                <a:solidFill>
                  <a:schemeClr val="tx1"/>
                </a:solidFill>
              </a:rPr>
              <a:t>. 1986.</a:t>
            </a:r>
          </a:p>
          <a:p>
            <a:pPr eaLnBrk="1" hangingPunct="1">
              <a:lnSpc>
                <a:spcPct val="115000"/>
              </a:lnSpc>
              <a:buClr>
                <a:srgbClr val="F3F3F3"/>
              </a:buClr>
              <a:buSzPts val="1700"/>
              <a:buFont typeface="Arial" panose="020B0604020202020204" pitchFamily="34" charset="0"/>
              <a:buAutoNum type="arabicPeriod"/>
            </a:pPr>
            <a:r>
              <a:rPr lang="en-US" altLang="en-US" sz="1700" dirty="0" err="1">
                <a:solidFill>
                  <a:schemeClr val="tx1"/>
                </a:solidFill>
              </a:rPr>
              <a:t>Сергей</a:t>
            </a:r>
            <a:r>
              <a:rPr lang="en-US" altLang="en-US" sz="1700" dirty="0">
                <a:solidFill>
                  <a:schemeClr val="tx1"/>
                </a:solidFill>
              </a:rPr>
              <a:t> </a:t>
            </a:r>
            <a:r>
              <a:rPr lang="en-US" altLang="en-US" sz="1700" dirty="0" err="1">
                <a:solidFill>
                  <a:schemeClr val="tx1"/>
                </a:solidFill>
              </a:rPr>
              <a:t>Васильев.Стихотворения</a:t>
            </a:r>
            <a:r>
              <a:rPr lang="en-US" altLang="en-US" sz="1700" dirty="0">
                <a:solidFill>
                  <a:schemeClr val="tx1"/>
                </a:solidFill>
              </a:rPr>
              <a:t> и поэмы.Москва.1983</a:t>
            </a:r>
          </a:p>
          <a:p>
            <a:pPr eaLnBrk="1" hangingPunct="1">
              <a:lnSpc>
                <a:spcPct val="115000"/>
              </a:lnSpc>
              <a:buSzPts val="1100"/>
            </a:pPr>
            <a:endParaRPr lang="en-US" altLang="en-US" sz="1700" dirty="0">
              <a:solidFill>
                <a:srgbClr val="F3F3F3"/>
              </a:solidFill>
            </a:endParaRPr>
          </a:p>
          <a:p>
            <a:pPr eaLnBrk="1" hangingPunct="1"/>
            <a:endParaRPr lang="en-US" altLang="en-US" dirty="0"/>
          </a:p>
        </p:txBody>
      </p:sp>
      <p:sp>
        <p:nvSpPr>
          <p:cNvPr id="190" name="Google Shape;190;p23"/>
          <p:cNvSpPr txBox="1"/>
          <p:nvPr/>
        </p:nvSpPr>
        <p:spPr>
          <a:xfrm>
            <a:off x="703264" y="3566585"/>
            <a:ext cx="1876425" cy="732367"/>
          </a:xfrm>
          <a:prstGeom prst="rect">
            <a:avLst/>
          </a:prstGeom>
          <a:noFill/>
          <a:ln>
            <a:noFill/>
          </a:ln>
          <a:effectLst>
            <a:outerShdw blurRad="57150" dist="76200" dir="3600000" algn="bl" rotWithShape="0">
              <a:srgbClr val="000000">
                <a:alpha val="50000"/>
              </a:srgbClr>
            </a:outerShdw>
          </a:effectLst>
        </p:spPr>
        <p:txBody>
          <a:bodyPr lIns="91425" tIns="91425" rIns="91425" bIns="91425"/>
          <a:lstStyle>
            <a:lvl1pPr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100" b="1">
                <a:solidFill>
                  <a:schemeClr val="tx1"/>
                </a:solidFill>
              </a:rPr>
              <a:t>Литература: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4"/>
          <p:cNvPicPr preferRelativeResize="0"/>
          <p:nvPr/>
        </p:nvPicPr>
        <p:blipFill>
          <a:blip r:embed="rId3" cstate="print"/>
          <a:stretch>
            <a:fillRect/>
          </a:stretch>
        </p:blipFill>
        <p:spPr>
          <a:xfrm>
            <a:off x="7143768" y="714356"/>
            <a:ext cx="1643042" cy="3259663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4099" name="Google Shape;67;p14"/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4190" y="4500570"/>
            <a:ext cx="1381007" cy="20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Google Shape;68;p14"/>
          <p:cNvSpPr txBox="1"/>
          <p:nvPr/>
        </p:nvSpPr>
        <p:spPr>
          <a:xfrm>
            <a:off x="2643174" y="571480"/>
            <a:ext cx="3074988" cy="715433"/>
          </a:xfrm>
          <a:prstGeom prst="rect">
            <a:avLst/>
          </a:prstGeom>
          <a:noFill/>
          <a:ln>
            <a:noFill/>
          </a:ln>
          <a:effectLst>
            <a:outerShdw blurRad="57150" dist="66675" dir="2940000" algn="bl" rotWithShape="0">
              <a:srgbClr val="000000">
                <a:alpha val="71000"/>
              </a:srgbClr>
            </a:outerShdw>
          </a:effectLst>
        </p:spPr>
        <p:txBody>
          <a:bodyPr lIns="91425" tIns="91425" rIns="91425" bIns="91425"/>
          <a:lstStyle>
            <a:lvl1pPr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500" b="1">
                <a:solidFill>
                  <a:schemeClr val="tx1"/>
                </a:solidFill>
              </a:rPr>
              <a:t>Введение.</a:t>
            </a:r>
          </a:p>
        </p:txBody>
      </p:sp>
      <p:sp>
        <p:nvSpPr>
          <p:cNvPr id="69" name="Google Shape;69;p14"/>
          <p:cNvSpPr txBox="1"/>
          <p:nvPr/>
        </p:nvSpPr>
        <p:spPr>
          <a:xfrm>
            <a:off x="1341425" y="1630067"/>
            <a:ext cx="5757000" cy="3146400"/>
          </a:xfrm>
          <a:prstGeom prst="rect">
            <a:avLst/>
          </a:prstGeom>
          <a:noFill/>
          <a:ln>
            <a:noFill/>
          </a:ln>
          <a:effectLst>
            <a:outerShdw blurRad="57150" dist="57150" dir="5760000" algn="bl" rotWithShape="0">
              <a:srgbClr val="000000">
                <a:alpha val="50000"/>
              </a:srgbClr>
            </a:outerShdw>
            <a:reflection stA="26000" endPos="52000" dist="152400" dir="5400000" fadeDir="5400012" sy="-100000" algn="bl" rotWithShape="0"/>
          </a:effectLst>
        </p:spPr>
        <p:txBody>
          <a:bodyPr spcFirstLastPara="1" lIns="91425" tIns="91425" rIns="91425" bIns="91425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600" kern="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На уроках внеклассного чтения учитель рассказывала о жизни и творчестве Николая Носова. Мне было интересно узнать, что детский писатель был участником Великой Отечественной войны и награждён орденом Красной Звезды. И я захотел прочитать о жизни других детских писателей в годы войны.</a:t>
            </a:r>
            <a:endParaRPr sz="16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r>
              <a:rPr lang="ru" sz="1600" kern="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Стихи Агнии Барто и Сергея Михалкова знакомы мне с детского сада. С творчеством Сергея Васильева и Аркадия Гайдара я познакомился в школе.</a:t>
            </a:r>
            <a:endParaRPr sz="16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6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02" name="Google Shape;70;p14"/>
          <p:cNvCxnSpPr>
            <a:cxnSpLocks noChangeShapeType="1"/>
          </p:cNvCxnSpPr>
          <p:nvPr/>
        </p:nvCxnSpPr>
        <p:spPr bwMode="auto">
          <a:xfrm>
            <a:off x="669925" y="2965452"/>
            <a:ext cx="0" cy="3041649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103" name="Google Shape;71;p14"/>
          <p:cNvCxnSpPr>
            <a:cxnSpLocks noChangeShapeType="1"/>
          </p:cNvCxnSpPr>
          <p:nvPr/>
        </p:nvCxnSpPr>
        <p:spPr bwMode="auto">
          <a:xfrm>
            <a:off x="681038" y="5992284"/>
            <a:ext cx="3700462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104" name="Google Shape;72;p14"/>
          <p:cNvCxnSpPr>
            <a:cxnSpLocks noChangeShapeType="1"/>
          </p:cNvCxnSpPr>
          <p:nvPr/>
        </p:nvCxnSpPr>
        <p:spPr bwMode="auto">
          <a:xfrm rot="10800000">
            <a:off x="8729663" y="656168"/>
            <a:ext cx="0" cy="140123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105" name="Google Shape;73;p14"/>
          <p:cNvCxnSpPr>
            <a:cxnSpLocks noChangeShapeType="1"/>
          </p:cNvCxnSpPr>
          <p:nvPr/>
        </p:nvCxnSpPr>
        <p:spPr bwMode="auto">
          <a:xfrm rot="10800000">
            <a:off x="4987925" y="685800"/>
            <a:ext cx="3741738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/>
        </p:nvSpPr>
        <p:spPr>
          <a:xfrm>
            <a:off x="663576" y="592668"/>
            <a:ext cx="1217613" cy="715433"/>
          </a:xfrm>
          <a:prstGeom prst="rect">
            <a:avLst/>
          </a:prstGeom>
          <a:noFill/>
          <a:ln>
            <a:noFill/>
          </a:ln>
          <a:effectLst>
            <a:outerShdw blurRad="57150" dist="47625" dir="4680000" algn="bl" rotWithShape="0">
              <a:srgbClr val="000000">
                <a:alpha val="50000"/>
              </a:srgbClr>
            </a:outerShdw>
          </a:effectLst>
        </p:spPr>
        <p:txBody>
          <a:bodyPr lIns="91425" tIns="91425" rIns="91425" bIns="91425"/>
          <a:lstStyle>
            <a:lvl1pPr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500" b="1" dirty="0" err="1">
                <a:solidFill>
                  <a:schemeClr val="tx1"/>
                </a:solidFill>
              </a:rPr>
              <a:t>Цель</a:t>
            </a:r>
            <a:r>
              <a:rPr lang="en-US" altLang="en-US" sz="25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79" name="Google Shape;79;p15"/>
          <p:cNvSpPr txBox="1"/>
          <p:nvPr/>
        </p:nvSpPr>
        <p:spPr>
          <a:xfrm>
            <a:off x="897425" y="1515051"/>
            <a:ext cx="5645100" cy="915600"/>
          </a:xfrm>
          <a:prstGeom prst="rect">
            <a:avLst/>
          </a:prstGeom>
          <a:noFill/>
          <a:ln>
            <a:noFill/>
          </a:ln>
          <a:effectLst>
            <a:outerShdw blurRad="57150" dist="38100" dir="6540000" algn="bl" rotWithShape="0">
              <a:srgbClr val="000000">
                <a:alpha val="50000"/>
              </a:srgbClr>
            </a:outerShdw>
            <a:reflection stA="9000" dist="66675" dir="5400000" fadeDir="5400012" sy="-100000" algn="bl" rotWithShape="0"/>
          </a:effectLst>
        </p:spPr>
        <p:txBody>
          <a:bodyPr spcFirstLastPara="1" lIns="91425" tIns="91425" rIns="91425" bIns="91425"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800" ker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Узнать, какой вклад внесли писатели в победу в Великой Отечественной Войне.</a:t>
            </a:r>
            <a:endParaRPr sz="18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660901" y="2654300"/>
            <a:ext cx="3844925" cy="3583517"/>
          </a:xfrm>
          <a:prstGeom prst="rect">
            <a:avLst/>
          </a:prstGeom>
          <a:noFill/>
          <a:ln>
            <a:noFill/>
          </a:ln>
          <a:effectLst>
            <a:outerShdw blurRad="57150" dist="171450" dir="2640000" algn="bl" rotWithShape="0">
              <a:srgbClr val="000000">
                <a:alpha val="32000"/>
              </a:srgbClr>
            </a:outerShdw>
          </a:effectLst>
        </p:spPr>
      </p:pic>
      <p:pic>
        <p:nvPicPr>
          <p:cNvPr id="5125" name="Google Shape;81;p15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247" y="2714620"/>
            <a:ext cx="3560693" cy="350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126" name="Google Shape;82;p15"/>
          <p:cNvCxnSpPr>
            <a:cxnSpLocks noChangeShapeType="1"/>
          </p:cNvCxnSpPr>
          <p:nvPr/>
        </p:nvCxnSpPr>
        <p:spPr bwMode="auto">
          <a:xfrm>
            <a:off x="804863" y="1684868"/>
            <a:ext cx="0" cy="4485217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127" name="Google Shape;83;p15"/>
          <p:cNvCxnSpPr>
            <a:cxnSpLocks noChangeShapeType="1"/>
          </p:cNvCxnSpPr>
          <p:nvPr/>
        </p:nvCxnSpPr>
        <p:spPr bwMode="auto">
          <a:xfrm>
            <a:off x="815975" y="6170084"/>
            <a:ext cx="3543300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128" name="Google Shape;84;p15"/>
          <p:cNvCxnSpPr>
            <a:cxnSpLocks noChangeShapeType="1"/>
          </p:cNvCxnSpPr>
          <p:nvPr/>
        </p:nvCxnSpPr>
        <p:spPr bwMode="auto">
          <a:xfrm rot="10800000">
            <a:off x="8729663" y="656168"/>
            <a:ext cx="0" cy="140123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5129" name="Google Shape;85;p15"/>
          <p:cNvCxnSpPr>
            <a:cxnSpLocks noChangeShapeType="1"/>
          </p:cNvCxnSpPr>
          <p:nvPr/>
        </p:nvCxnSpPr>
        <p:spPr bwMode="auto">
          <a:xfrm rot="10800000">
            <a:off x="4987925" y="685800"/>
            <a:ext cx="3741738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Google Shape;90;p16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102" b="22350"/>
          <a:stretch>
            <a:fillRect/>
          </a:stretch>
        </p:blipFill>
        <p:spPr bwMode="auto">
          <a:xfrm>
            <a:off x="771526" y="2622551"/>
            <a:ext cx="3192463" cy="3395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" name="Google Shape;91;p1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5130800" y="2897718"/>
            <a:ext cx="3455988" cy="3257549"/>
          </a:xfrm>
          <a:prstGeom prst="rect">
            <a:avLst/>
          </a:prstGeom>
          <a:noFill/>
          <a:ln>
            <a:noFill/>
          </a:ln>
          <a:effectLst>
            <a:outerShdw blurRad="57150" dist="200025" dir="2580000" algn="bl" rotWithShape="0">
              <a:srgbClr val="000000">
                <a:alpha val="34000"/>
              </a:srgbClr>
            </a:outerShdw>
          </a:effectLst>
        </p:spPr>
      </p:pic>
      <p:sp>
        <p:nvSpPr>
          <p:cNvPr id="92" name="Google Shape;92;p16"/>
          <p:cNvSpPr txBox="1"/>
          <p:nvPr/>
        </p:nvSpPr>
        <p:spPr>
          <a:xfrm>
            <a:off x="619125" y="690034"/>
            <a:ext cx="1778000" cy="836084"/>
          </a:xfrm>
          <a:prstGeom prst="rect">
            <a:avLst/>
          </a:prstGeom>
          <a:noFill/>
          <a:ln>
            <a:noFill/>
          </a:ln>
          <a:effectLst>
            <a:outerShdw blurRad="57150" dist="76200" dir="3600000" algn="bl" rotWithShape="0">
              <a:srgbClr val="000000">
                <a:alpha val="50000"/>
              </a:srgbClr>
            </a:outerShdw>
          </a:effectLst>
        </p:spPr>
        <p:txBody>
          <a:bodyPr lIns="91425" tIns="91425" rIns="91425" bIns="91425"/>
          <a:lstStyle>
            <a:lvl1pPr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600" b="1">
                <a:solidFill>
                  <a:schemeClr val="tx1"/>
                </a:solidFill>
              </a:rPr>
              <a:t>Задачи.</a:t>
            </a:r>
          </a:p>
        </p:txBody>
      </p:sp>
      <p:sp>
        <p:nvSpPr>
          <p:cNvPr id="93" name="Google Shape;93;p16"/>
          <p:cNvSpPr txBox="1"/>
          <p:nvPr/>
        </p:nvSpPr>
        <p:spPr>
          <a:xfrm>
            <a:off x="1010150" y="1495933"/>
            <a:ext cx="6215400" cy="1338800"/>
          </a:xfrm>
          <a:prstGeom prst="rect">
            <a:avLst/>
          </a:prstGeom>
          <a:noFill/>
          <a:ln>
            <a:noFill/>
          </a:ln>
          <a:effectLst>
            <a:outerShdw blurRad="57150" dist="76200" dir="3000000" algn="bl" rotWithShape="0">
              <a:srgbClr val="000000">
                <a:alpha val="78000"/>
              </a:srgbClr>
            </a:outerShdw>
            <a:reflection stA="16000" endPos="62000" fadeDir="5400012" sy="-100000" algn="bl" rotWithShape="0"/>
          </a:effectLst>
        </p:spPr>
        <p:txBody>
          <a:bodyPr spcFirstLastPara="1" lIns="91425" tIns="91425" rIns="91425" bIns="91425"/>
          <a:lstStyle/>
          <a:p>
            <a:pPr marL="457200" indent="-33655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700"/>
              <a:buFont typeface="Arial"/>
              <a:buAutoNum type="arabicPeriod"/>
              <a:defRPr/>
            </a:pPr>
            <a:r>
              <a:rPr lang="ru" sz="1700" kern="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Подробнее узнать о жизни писателей.</a:t>
            </a:r>
            <a:endParaRPr sz="17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indent="-33655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700"/>
              <a:buFont typeface="Arial"/>
              <a:buAutoNum type="arabicPeriod"/>
              <a:defRPr/>
            </a:pPr>
            <a:r>
              <a:rPr lang="ru" sz="1700" kern="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Узнать, как складывалась их жизнь в военные годы.</a:t>
            </a:r>
            <a:endParaRPr sz="17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indent="-33655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700"/>
              <a:buFont typeface="Arial"/>
              <a:buAutoNum type="arabicPeriod"/>
              <a:defRPr/>
            </a:pPr>
            <a:r>
              <a:rPr lang="ru" sz="1700" kern="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Какое участие они принимали в военных действиях.</a:t>
            </a:r>
            <a:endParaRPr sz="17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7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50" name="Google Shape;94;p16"/>
          <p:cNvCxnSpPr>
            <a:cxnSpLocks noChangeShapeType="1"/>
          </p:cNvCxnSpPr>
          <p:nvPr/>
        </p:nvCxnSpPr>
        <p:spPr bwMode="auto">
          <a:xfrm>
            <a:off x="576263" y="1684868"/>
            <a:ext cx="0" cy="4485217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151" name="Google Shape;95;p16"/>
          <p:cNvCxnSpPr>
            <a:cxnSpLocks noChangeShapeType="1"/>
          </p:cNvCxnSpPr>
          <p:nvPr/>
        </p:nvCxnSpPr>
        <p:spPr bwMode="auto">
          <a:xfrm>
            <a:off x="587375" y="6170084"/>
            <a:ext cx="3543300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152" name="Google Shape;96;p16"/>
          <p:cNvCxnSpPr>
            <a:cxnSpLocks noChangeShapeType="1"/>
          </p:cNvCxnSpPr>
          <p:nvPr/>
        </p:nvCxnSpPr>
        <p:spPr bwMode="auto">
          <a:xfrm rot="10800000">
            <a:off x="8729663" y="656168"/>
            <a:ext cx="0" cy="140123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153" name="Google Shape;97;p16"/>
          <p:cNvCxnSpPr>
            <a:cxnSpLocks noChangeShapeType="1"/>
          </p:cNvCxnSpPr>
          <p:nvPr/>
        </p:nvCxnSpPr>
        <p:spPr bwMode="auto">
          <a:xfrm rot="10800000">
            <a:off x="4987925" y="685800"/>
            <a:ext cx="3741738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186364" y="391584"/>
            <a:ext cx="3197225" cy="6051549"/>
          </a:xfrm>
          <a:prstGeom prst="rect">
            <a:avLst/>
          </a:prstGeom>
          <a:noFill/>
          <a:ln>
            <a:noFill/>
          </a:ln>
          <a:effectLst>
            <a:outerShdw blurRad="57150" dist="171450" dir="2640000" algn="bl" rotWithShape="0">
              <a:srgbClr val="000000">
                <a:alpha val="32000"/>
              </a:srgbClr>
            </a:outerShdw>
          </a:effectLst>
        </p:spPr>
      </p:pic>
      <p:sp>
        <p:nvSpPr>
          <p:cNvPr id="103" name="Google Shape;103;p17"/>
          <p:cNvSpPr txBox="1"/>
          <p:nvPr/>
        </p:nvSpPr>
        <p:spPr>
          <a:xfrm>
            <a:off x="663575" y="592668"/>
            <a:ext cx="1828800" cy="715433"/>
          </a:xfrm>
          <a:prstGeom prst="rect">
            <a:avLst/>
          </a:prstGeom>
          <a:noFill/>
          <a:ln>
            <a:noFill/>
          </a:ln>
          <a:effectLst>
            <a:outerShdw blurRad="57150" dist="47625" dir="4680000" algn="bl" rotWithShape="0">
              <a:srgbClr val="000000">
                <a:alpha val="50000"/>
              </a:srgbClr>
            </a:outerShdw>
          </a:effectLst>
        </p:spPr>
        <p:txBody>
          <a:bodyPr lIns="91425" tIns="91425" rIns="91425" bIns="91425"/>
          <a:lstStyle>
            <a:lvl1pPr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500" b="1">
                <a:solidFill>
                  <a:schemeClr val="tx1"/>
                </a:solidFill>
              </a:rPr>
              <a:t>Гипотеза.</a:t>
            </a:r>
          </a:p>
        </p:txBody>
      </p:sp>
      <p:sp>
        <p:nvSpPr>
          <p:cNvPr id="104" name="Google Shape;104;p17"/>
          <p:cNvSpPr txBox="1"/>
          <p:nvPr/>
        </p:nvSpPr>
        <p:spPr>
          <a:xfrm>
            <a:off x="897425" y="1515067"/>
            <a:ext cx="4566000" cy="2258000"/>
          </a:xfrm>
          <a:prstGeom prst="rect">
            <a:avLst/>
          </a:prstGeom>
          <a:noFill/>
          <a:ln>
            <a:noFill/>
          </a:ln>
          <a:effectLst>
            <a:outerShdw blurRad="57150" dist="38100" dir="6540000" algn="bl" rotWithShape="0">
              <a:srgbClr val="000000">
                <a:alpha val="50000"/>
              </a:srgbClr>
            </a:outerShdw>
            <a:reflection stA="9000" dist="66675" dir="5400000" fadeDir="5400012" sy="-100000" algn="bl" rotWithShape="0"/>
          </a:effectLst>
        </p:spPr>
        <p:txBody>
          <a:bodyPr spcFirstLastPara="1" lIns="91425" tIns="91425" rIns="91425" bIns="91425"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800" ker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Когда я узнаю подробности военной жизни этих людей и расскажу одноклассникам, то надеюсь заинтересовать их изучением истории нашей страны.</a:t>
            </a:r>
            <a:endParaRPr sz="18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73" name="Google Shape;105;p17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88" r="2579" b="11449"/>
          <a:stretch>
            <a:fillRect/>
          </a:stretch>
        </p:blipFill>
        <p:spPr bwMode="auto">
          <a:xfrm>
            <a:off x="1366345" y="3834805"/>
            <a:ext cx="3472355" cy="302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174" name="Google Shape;106;p17"/>
          <p:cNvCxnSpPr>
            <a:cxnSpLocks noChangeShapeType="1"/>
          </p:cNvCxnSpPr>
          <p:nvPr/>
        </p:nvCxnSpPr>
        <p:spPr bwMode="auto">
          <a:xfrm>
            <a:off x="804863" y="1684868"/>
            <a:ext cx="0" cy="4485217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7175" name="Google Shape;107;p17"/>
          <p:cNvCxnSpPr>
            <a:cxnSpLocks noChangeShapeType="1"/>
          </p:cNvCxnSpPr>
          <p:nvPr/>
        </p:nvCxnSpPr>
        <p:spPr bwMode="auto">
          <a:xfrm>
            <a:off x="815975" y="6170084"/>
            <a:ext cx="3543300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7176" name="Google Shape;108;p17"/>
          <p:cNvCxnSpPr>
            <a:cxnSpLocks noChangeShapeType="1"/>
          </p:cNvCxnSpPr>
          <p:nvPr/>
        </p:nvCxnSpPr>
        <p:spPr bwMode="auto">
          <a:xfrm rot="10800000">
            <a:off x="8729663" y="656168"/>
            <a:ext cx="0" cy="140123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7177" name="Google Shape;109;p17"/>
          <p:cNvCxnSpPr>
            <a:cxnSpLocks noChangeShapeType="1"/>
          </p:cNvCxnSpPr>
          <p:nvPr/>
        </p:nvCxnSpPr>
        <p:spPr bwMode="auto">
          <a:xfrm rot="10800000">
            <a:off x="4987925" y="685800"/>
            <a:ext cx="3741738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Google Shape;114;p18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023" b="9023"/>
          <a:stretch>
            <a:fillRect/>
          </a:stretch>
        </p:blipFill>
        <p:spPr bwMode="auto">
          <a:xfrm>
            <a:off x="584200" y="3153834"/>
            <a:ext cx="4254500" cy="370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" name="Google Shape;115;p18"/>
          <p:cNvPicPr preferRelativeResize="0"/>
          <p:nvPr/>
        </p:nvPicPr>
        <p:blipFill rotWithShape="1">
          <a:blip r:embed="rId4"/>
          <a:srcRect t="1955" b="1258"/>
          <a:stretch/>
        </p:blipFill>
        <p:spPr>
          <a:xfrm>
            <a:off x="5767389" y="279400"/>
            <a:ext cx="2962275" cy="6155267"/>
          </a:xfrm>
          <a:prstGeom prst="rect">
            <a:avLst/>
          </a:prstGeom>
          <a:noFill/>
          <a:ln>
            <a:noFill/>
          </a:ln>
          <a:effectLst>
            <a:outerShdw blurRad="57150" dist="171450" dir="2640000" algn="bl" rotWithShape="0">
              <a:srgbClr val="000000">
                <a:alpha val="32000"/>
              </a:srgbClr>
            </a:outerShdw>
          </a:effectLst>
        </p:spPr>
      </p:pic>
      <p:sp>
        <p:nvSpPr>
          <p:cNvPr id="116" name="Google Shape;116;p18"/>
          <p:cNvSpPr txBox="1"/>
          <p:nvPr/>
        </p:nvSpPr>
        <p:spPr>
          <a:xfrm>
            <a:off x="663576" y="592668"/>
            <a:ext cx="3122613" cy="715433"/>
          </a:xfrm>
          <a:prstGeom prst="rect">
            <a:avLst/>
          </a:prstGeom>
          <a:noFill/>
          <a:ln>
            <a:noFill/>
          </a:ln>
          <a:effectLst>
            <a:outerShdw blurRad="57150" dist="47625" dir="4680000" algn="bl" rotWithShape="0">
              <a:srgbClr val="000000">
                <a:alpha val="50000"/>
              </a:srgbClr>
            </a:outerShdw>
          </a:effectLst>
        </p:spPr>
        <p:txBody>
          <a:bodyPr lIns="91425" tIns="91425" rIns="91425" bIns="91425"/>
          <a:lstStyle>
            <a:lvl1pPr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500" b="1">
                <a:solidFill>
                  <a:schemeClr val="tx1"/>
                </a:solidFill>
              </a:rPr>
              <a:t>Методы работы.</a:t>
            </a:r>
          </a:p>
        </p:txBody>
      </p:sp>
      <p:sp>
        <p:nvSpPr>
          <p:cNvPr id="117" name="Google Shape;117;p18"/>
          <p:cNvSpPr txBox="1"/>
          <p:nvPr/>
        </p:nvSpPr>
        <p:spPr>
          <a:xfrm>
            <a:off x="474375" y="1515067"/>
            <a:ext cx="5197500" cy="3478000"/>
          </a:xfrm>
          <a:prstGeom prst="rect">
            <a:avLst/>
          </a:prstGeom>
          <a:noFill/>
          <a:ln>
            <a:noFill/>
          </a:ln>
          <a:effectLst>
            <a:outerShdw blurRad="57150" dist="38100" dir="6540000" algn="bl" rotWithShape="0">
              <a:srgbClr val="000000">
                <a:alpha val="50000"/>
              </a:srgbClr>
            </a:outerShdw>
            <a:reflection stA="9000" dist="66675" dir="5400000" fadeDir="5400012" sy="-100000" algn="bl" rotWithShape="0"/>
          </a:effectLst>
        </p:spPr>
        <p:txBody>
          <a:bodyPr spcFirstLastPara="1" lIns="91425" tIns="91425" rIns="91425" bIns="91425"/>
          <a:lstStyle/>
          <a:p>
            <a:pPr marL="457200" indent="-3429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ts val="1800"/>
              <a:buFont typeface="Arial"/>
              <a:buAutoNum type="arabicPeriod"/>
              <a:defRPr/>
            </a:pPr>
            <a:r>
              <a:rPr lang="ru" sz="1800" ker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Чтение  стихов и рассказов посвященных Великой Отечественной войне.</a:t>
            </a:r>
            <a:endParaRPr sz="18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indent="-3429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ts val="1800"/>
              <a:buFont typeface="Arial"/>
              <a:buAutoNum type="arabicPeriod"/>
              <a:defRPr/>
            </a:pPr>
            <a:r>
              <a:rPr lang="ru" sz="1800" ker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Поиск информации по теме на интернет ресурсах.</a:t>
            </a:r>
            <a:endParaRPr sz="18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indent="-3429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ts val="1800"/>
              <a:buFont typeface="Arial"/>
              <a:buAutoNum type="arabicPeriod"/>
              <a:defRPr/>
            </a:pPr>
            <a:r>
              <a:rPr lang="ru" sz="1800" ker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Чтение и изучение книг о жизни детских писателей.</a:t>
            </a:r>
            <a:endParaRPr sz="18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indent="-3429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ts val="1800"/>
              <a:buFont typeface="Arial"/>
              <a:buAutoNum type="arabicPeriod"/>
              <a:defRPr/>
            </a:pPr>
            <a:r>
              <a:rPr lang="ru" sz="1800" ker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Опрос одноклассников.</a:t>
            </a:r>
            <a:endParaRPr sz="18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indent="-3429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FEFEF"/>
              </a:buClr>
              <a:buSzPts val="1800"/>
              <a:buFont typeface="Arial"/>
              <a:buAutoNum type="arabicPeriod"/>
              <a:defRPr/>
            </a:pPr>
            <a:r>
              <a:rPr lang="ru" sz="1800" ker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Подбор  фотографий по теме.</a:t>
            </a:r>
            <a:endParaRPr sz="18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800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198" name="Google Shape;118;p18"/>
          <p:cNvCxnSpPr>
            <a:cxnSpLocks noChangeShapeType="1"/>
          </p:cNvCxnSpPr>
          <p:nvPr/>
        </p:nvCxnSpPr>
        <p:spPr bwMode="auto">
          <a:xfrm>
            <a:off x="804863" y="1684868"/>
            <a:ext cx="0" cy="4485217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8199" name="Google Shape;119;p18"/>
          <p:cNvCxnSpPr>
            <a:cxnSpLocks noChangeShapeType="1"/>
          </p:cNvCxnSpPr>
          <p:nvPr/>
        </p:nvCxnSpPr>
        <p:spPr bwMode="auto">
          <a:xfrm>
            <a:off x="815975" y="6170084"/>
            <a:ext cx="3543300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8200" name="Google Shape;120;p18"/>
          <p:cNvCxnSpPr>
            <a:cxnSpLocks noChangeShapeType="1"/>
          </p:cNvCxnSpPr>
          <p:nvPr/>
        </p:nvCxnSpPr>
        <p:spPr bwMode="auto">
          <a:xfrm rot="10800000">
            <a:off x="8729663" y="656168"/>
            <a:ext cx="0" cy="140123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8201" name="Google Shape;121;p18"/>
          <p:cNvCxnSpPr>
            <a:cxnSpLocks noChangeShapeType="1"/>
          </p:cNvCxnSpPr>
          <p:nvPr/>
        </p:nvCxnSpPr>
        <p:spPr bwMode="auto">
          <a:xfrm rot="10800000">
            <a:off x="4987925" y="685800"/>
            <a:ext cx="3741738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 txBox="1"/>
          <p:nvPr/>
        </p:nvSpPr>
        <p:spPr>
          <a:xfrm>
            <a:off x="361800" y="464633"/>
            <a:ext cx="3148200" cy="611200"/>
          </a:xfrm>
          <a:prstGeom prst="rect">
            <a:avLst/>
          </a:prstGeom>
          <a:noFill/>
          <a:ln>
            <a:noFill/>
          </a:ln>
          <a:effectLst>
            <a:outerShdw blurRad="57150" dist="76200" dir="3600000" algn="bl" rotWithShape="0">
              <a:srgbClr val="000000">
                <a:alpha val="50000"/>
              </a:srgbClr>
            </a:outerShdw>
            <a:reflection stA="9000" endPos="43000" dist="57150" dir="5400000" fadeDir="5400012" sy="-100000" algn="bl" rotWithShape="0"/>
          </a:effectLst>
        </p:spPr>
        <p:txBody>
          <a:bodyPr spcFirstLastPara="1" lIns="91425" tIns="91425" rIns="91425" bIns="91425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/>
            </a:pPr>
            <a:r>
              <a:rPr lang="ru" sz="2600" b="1" ker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Анкетирование.</a:t>
            </a:r>
            <a:endParaRPr sz="2600" b="1" kern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" name="Google Shape;127;p1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773864" y="1780117"/>
            <a:ext cx="1889125" cy="3401483"/>
          </a:xfrm>
          <a:prstGeom prst="rect">
            <a:avLst/>
          </a:prstGeom>
          <a:noFill/>
          <a:ln>
            <a:noFill/>
          </a:ln>
          <a:effectLst>
            <a:outerShdw blurRad="57150" dist="171450" dir="2760000" algn="bl" rotWithShape="0">
              <a:srgbClr val="000000">
                <a:alpha val="26000"/>
              </a:srgbClr>
            </a:outerShdw>
          </a:effectLst>
        </p:spPr>
      </p:pic>
      <p:pic>
        <p:nvPicPr>
          <p:cNvPr id="128" name="Google Shape;128;p1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4140201" y="3422651"/>
            <a:ext cx="2460625" cy="2614083"/>
          </a:xfrm>
          <a:prstGeom prst="rect">
            <a:avLst/>
          </a:prstGeom>
          <a:noFill/>
          <a:ln>
            <a:noFill/>
          </a:ln>
          <a:effectLst>
            <a:outerShdw blurRad="57150" dist="171450" dir="2760000" algn="bl" rotWithShape="0">
              <a:srgbClr val="000000">
                <a:alpha val="26000"/>
              </a:srgbClr>
            </a:outerShdw>
          </a:effectLst>
        </p:spPr>
      </p:pic>
      <p:pic>
        <p:nvPicPr>
          <p:cNvPr id="129" name="Google Shape;129;p19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2212975" y="2605617"/>
            <a:ext cx="1754188" cy="3189816"/>
          </a:xfrm>
          <a:prstGeom prst="rect">
            <a:avLst/>
          </a:prstGeom>
          <a:noFill/>
          <a:ln>
            <a:noFill/>
          </a:ln>
          <a:effectLst>
            <a:outerShdw blurRad="57150" dist="171450" dir="2760000" algn="bl" rotWithShape="0">
              <a:srgbClr val="000000">
                <a:alpha val="26000"/>
              </a:srgbClr>
            </a:outerShdw>
          </a:effectLst>
        </p:spPr>
      </p:pic>
      <p:pic>
        <p:nvPicPr>
          <p:cNvPr id="130" name="Google Shape;130;p19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438150" y="1778000"/>
            <a:ext cx="1601788" cy="3335867"/>
          </a:xfrm>
          <a:prstGeom prst="rect">
            <a:avLst/>
          </a:prstGeom>
          <a:noFill/>
          <a:ln>
            <a:noFill/>
          </a:ln>
          <a:effectLst>
            <a:outerShdw blurRad="57150" dist="171450" dir="2760000" algn="bl" rotWithShape="0">
              <a:srgbClr val="000000">
                <a:alpha val="26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Google Shape;135;p20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25" b="37212"/>
          <a:stretch>
            <a:fillRect/>
          </a:stretch>
        </p:blipFill>
        <p:spPr bwMode="auto">
          <a:xfrm>
            <a:off x="889000" y="0"/>
            <a:ext cx="7486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Google Shape;136;p20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28" b="37212"/>
          <a:stretch>
            <a:fillRect/>
          </a:stretch>
        </p:blipFill>
        <p:spPr bwMode="auto">
          <a:xfrm>
            <a:off x="889000" y="0"/>
            <a:ext cx="7486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Google Shape;137;p20"/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28" b="37212"/>
          <a:stretch>
            <a:fillRect/>
          </a:stretch>
        </p:blipFill>
        <p:spPr bwMode="auto">
          <a:xfrm>
            <a:off x="889000" y="0"/>
            <a:ext cx="7486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Google Shape;138;p20"/>
          <p:cNvPicPr preferRelativeResize="0"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05" b="37236"/>
          <a:stretch>
            <a:fillRect/>
          </a:stretch>
        </p:blipFill>
        <p:spPr bwMode="auto">
          <a:xfrm>
            <a:off x="889000" y="0"/>
            <a:ext cx="7486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" name="Google Shape;139;p20"/>
          <p:cNvSpPr txBox="1"/>
          <p:nvPr/>
        </p:nvSpPr>
        <p:spPr>
          <a:xfrm>
            <a:off x="455613" y="897467"/>
            <a:ext cx="7486650" cy="611717"/>
          </a:xfrm>
          <a:prstGeom prst="rect">
            <a:avLst/>
          </a:prstGeom>
          <a:noFill/>
          <a:ln>
            <a:noFill/>
          </a:ln>
          <a:effectLst>
            <a:outerShdw blurRad="57150" dist="66675" dir="3540000" algn="bl" rotWithShape="0">
              <a:srgbClr val="000000">
                <a:alpha val="50000"/>
              </a:srgbClr>
            </a:outerShdw>
          </a:effectLst>
        </p:spPr>
        <p:txBody>
          <a:bodyPr lIns="91425" tIns="91425" rIns="91425" bIns="91425"/>
          <a:lstStyle>
            <a:lvl1pPr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200">
                <a:solidFill>
                  <a:schemeClr val="tx1"/>
                </a:solidFill>
              </a:rPr>
              <a:t>Я провел опрос среди своих одноклассников  и друзей.</a:t>
            </a:r>
          </a:p>
          <a:p>
            <a:pPr eaLnBrk="1" hangingPunct="1"/>
            <a:endParaRPr lang="en-US" altLang="en-US" sz="2200">
              <a:solidFill>
                <a:schemeClr val="tx1"/>
              </a:solidFill>
            </a:endParaRPr>
          </a:p>
          <a:p>
            <a:pPr eaLnBrk="1" hangingPunct="1"/>
            <a:endParaRPr lang="en-US" altLang="en-US" sz="2200">
              <a:solidFill>
                <a:schemeClr val="tx1"/>
              </a:solidFill>
            </a:endParaRPr>
          </a:p>
        </p:txBody>
      </p:sp>
      <p:sp>
        <p:nvSpPr>
          <p:cNvPr id="140" name="Google Shape;140;p20"/>
          <p:cNvSpPr txBox="1"/>
          <p:nvPr/>
        </p:nvSpPr>
        <p:spPr>
          <a:xfrm>
            <a:off x="1" y="2162941"/>
            <a:ext cx="3857625" cy="609600"/>
          </a:xfrm>
          <a:prstGeom prst="rect">
            <a:avLst/>
          </a:prstGeom>
          <a:noFill/>
          <a:ln>
            <a:noFill/>
          </a:ln>
          <a:effectLst>
            <a:outerShdw blurRad="57150" dist="66675" dir="3540000" algn="bl" rotWithShape="0">
              <a:srgbClr val="000000">
                <a:alpha val="50000"/>
              </a:srgbClr>
            </a:outerShdw>
          </a:effectLst>
        </p:spPr>
        <p:txBody>
          <a:bodyPr lIns="91425" tIns="91425" rIns="91425" bIns="91425"/>
          <a:lstStyle>
            <a:lvl1pPr marL="457200" indent="-3302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F3F3F3"/>
              </a:buClr>
              <a:buSzPts val="1600"/>
              <a:buFont typeface="Arial" panose="020B0604020202020204" pitchFamily="34" charset="0"/>
              <a:buAutoNum type="arabicPeriod"/>
            </a:pPr>
            <a:r>
              <a:rPr lang="en-US" altLang="en-US" sz="1600" dirty="0" err="1">
                <a:solidFill>
                  <a:schemeClr val="tx1"/>
                </a:solidFill>
              </a:rPr>
              <a:t>Знаете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</a:rPr>
              <a:t>ли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</a:rPr>
              <a:t>вы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</a:rPr>
              <a:t>этих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</a:rPr>
              <a:t>людей</a:t>
            </a:r>
            <a:r>
              <a:rPr lang="en-US" altLang="en-US" sz="1600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41" name="Google Shape;141;p20"/>
          <p:cNvSpPr txBox="1"/>
          <p:nvPr/>
        </p:nvSpPr>
        <p:spPr>
          <a:xfrm>
            <a:off x="74613" y="3261785"/>
            <a:ext cx="7486650" cy="611716"/>
          </a:xfrm>
          <a:prstGeom prst="rect">
            <a:avLst/>
          </a:prstGeom>
          <a:noFill/>
          <a:ln>
            <a:noFill/>
          </a:ln>
          <a:effectLst>
            <a:outerShdw blurRad="57150" dist="66675" dir="3540000" algn="bl" rotWithShape="0">
              <a:srgbClr val="000000">
                <a:alpha val="50000"/>
              </a:srgbClr>
            </a:outerShdw>
          </a:effectLst>
        </p:spPr>
        <p:txBody>
          <a:bodyPr lIns="91425" tIns="91425" rIns="91425" bIns="91425"/>
          <a:lstStyle>
            <a:lvl1pPr marL="457200" indent="-3302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F3F3F3"/>
              </a:buClr>
              <a:buSzPts val="1600"/>
              <a:buFont typeface="Arial" panose="020B0604020202020204" pitchFamily="34" charset="0"/>
              <a:buAutoNum type="arabicPeriod" startAt="2"/>
            </a:pPr>
            <a:r>
              <a:rPr lang="en-US" altLang="en-US" sz="1600" dirty="0" err="1">
                <a:solidFill>
                  <a:schemeClr val="tx1"/>
                </a:solidFill>
              </a:rPr>
              <a:t>Знаете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</a:rPr>
              <a:t>ли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</a:rPr>
              <a:t>вы</a:t>
            </a:r>
            <a:r>
              <a:rPr lang="en-US" altLang="en-US" sz="1600" dirty="0">
                <a:solidFill>
                  <a:schemeClr val="tx1"/>
                </a:solidFill>
              </a:rPr>
              <a:t>, </a:t>
            </a:r>
            <a:r>
              <a:rPr lang="en-US" altLang="en-US" sz="1600" dirty="0" err="1">
                <a:solidFill>
                  <a:schemeClr val="tx1"/>
                </a:solidFill>
              </a:rPr>
              <a:t>что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</a:rPr>
              <a:t>они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</a:rPr>
              <a:t>воевали</a:t>
            </a:r>
            <a:r>
              <a:rPr lang="en-US" altLang="en-US" sz="1600" dirty="0">
                <a:solidFill>
                  <a:schemeClr val="tx1"/>
                </a:solidFill>
              </a:rPr>
              <a:t> и </a:t>
            </a:r>
            <a:r>
              <a:rPr lang="en-US" altLang="en-US" sz="1600" dirty="0" err="1">
                <a:solidFill>
                  <a:schemeClr val="tx1"/>
                </a:solidFill>
              </a:rPr>
              <a:t>были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</a:rPr>
              <a:t>военными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</a:rPr>
              <a:t>корреспондентами</a:t>
            </a:r>
            <a:r>
              <a:rPr lang="en-US" altLang="en-US" sz="1600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42" name="Google Shape;142;p20"/>
          <p:cNvSpPr txBox="1"/>
          <p:nvPr/>
        </p:nvSpPr>
        <p:spPr>
          <a:xfrm>
            <a:off x="79376" y="4453467"/>
            <a:ext cx="9058275" cy="611717"/>
          </a:xfrm>
          <a:prstGeom prst="rect">
            <a:avLst/>
          </a:prstGeom>
          <a:noFill/>
          <a:ln>
            <a:noFill/>
          </a:ln>
          <a:effectLst>
            <a:outerShdw blurRad="57150" dist="66675" dir="3540000" algn="bl" rotWithShape="0">
              <a:srgbClr val="000000">
                <a:alpha val="50000"/>
              </a:srgbClr>
            </a:outerShdw>
          </a:effectLst>
        </p:spPr>
        <p:txBody>
          <a:bodyPr lIns="91425" tIns="91425" rIns="91425" bIns="91425"/>
          <a:lstStyle>
            <a:lvl1pPr marL="457200" indent="-3302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F3F3F3"/>
              </a:buClr>
              <a:buSzPts val="1600"/>
              <a:buFont typeface="Arial" panose="020B0604020202020204" pitchFamily="34" charset="0"/>
              <a:buAutoNum type="arabicPeriod" startAt="3"/>
            </a:pPr>
            <a:r>
              <a:rPr lang="en-US" altLang="en-US" sz="1600" dirty="0" err="1">
                <a:solidFill>
                  <a:schemeClr val="tx1"/>
                </a:solidFill>
              </a:rPr>
              <a:t>Знаете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</a:rPr>
              <a:t>ли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</a:rPr>
              <a:t>вы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</a:rPr>
              <a:t>ещё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</a:rPr>
              <a:t>детских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</a:rPr>
              <a:t>писателей,участвовавших</a:t>
            </a:r>
            <a:r>
              <a:rPr lang="en-US" altLang="en-US" sz="1600" dirty="0">
                <a:solidFill>
                  <a:schemeClr val="tx1"/>
                </a:solidFill>
              </a:rPr>
              <a:t> в </a:t>
            </a:r>
            <a:r>
              <a:rPr lang="en-US" altLang="en-US" sz="1600" dirty="0" err="1">
                <a:solidFill>
                  <a:schemeClr val="tx1"/>
                </a:solidFill>
              </a:rPr>
              <a:t>Великой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</a:rPr>
              <a:t>Отечественной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</a:rPr>
              <a:t>Войне</a:t>
            </a:r>
            <a:r>
              <a:rPr lang="en-US" altLang="en-US" sz="1600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0250" name="Google Shape;143;p20"/>
          <p:cNvSpPr>
            <a:spLocks noChangeArrowheads="1"/>
          </p:cNvSpPr>
          <p:nvPr/>
        </p:nvSpPr>
        <p:spPr bwMode="auto">
          <a:xfrm>
            <a:off x="889000" y="2736851"/>
            <a:ext cx="7486650" cy="535516"/>
          </a:xfrm>
          <a:prstGeom prst="rect">
            <a:avLst/>
          </a:prstGeom>
          <a:noFill/>
          <a:ln w="9525">
            <a:solidFill>
              <a:srgbClr val="EFEFE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>
            <a:lvl1pPr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10251" name="Google Shape;144;p20"/>
          <p:cNvSpPr>
            <a:spLocks noChangeArrowheads="1"/>
          </p:cNvSpPr>
          <p:nvPr/>
        </p:nvSpPr>
        <p:spPr bwMode="auto">
          <a:xfrm>
            <a:off x="889000" y="3884085"/>
            <a:ext cx="7486650" cy="535516"/>
          </a:xfrm>
          <a:prstGeom prst="rect">
            <a:avLst/>
          </a:prstGeom>
          <a:noFill/>
          <a:ln w="9525">
            <a:solidFill>
              <a:srgbClr val="EFEFE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>
            <a:lvl1pPr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10252" name="Google Shape;145;p20"/>
          <p:cNvSpPr>
            <a:spLocks noChangeArrowheads="1"/>
          </p:cNvSpPr>
          <p:nvPr/>
        </p:nvSpPr>
        <p:spPr bwMode="auto">
          <a:xfrm>
            <a:off x="898525" y="5060951"/>
            <a:ext cx="7486650" cy="535516"/>
          </a:xfrm>
          <a:prstGeom prst="rect">
            <a:avLst/>
          </a:prstGeom>
          <a:noFill/>
          <a:ln w="9525">
            <a:solidFill>
              <a:srgbClr val="EFEFE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1425" tIns="91425" rIns="91425" bIns="91425" anchor="ctr"/>
          <a:lstStyle>
            <a:lvl1pPr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eaLnBrk="0" hangingPunct="0"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146" name="Google Shape;146;p20"/>
          <p:cNvSpPr txBox="1"/>
          <p:nvPr/>
        </p:nvSpPr>
        <p:spPr>
          <a:xfrm>
            <a:off x="1174854" y="2689547"/>
            <a:ext cx="1620900" cy="424400"/>
          </a:xfrm>
          <a:prstGeom prst="rect">
            <a:avLst/>
          </a:prstGeom>
          <a:noFill/>
          <a:ln>
            <a:noFill/>
          </a:ln>
          <a:effectLst>
            <a:outerShdw blurRad="42863" dist="47625" dir="3360000" algn="bl" rotWithShape="0">
              <a:srgbClr val="000000">
                <a:alpha val="76000"/>
              </a:srgbClr>
            </a:outerShdw>
          </a:effectLst>
        </p:spPr>
        <p:txBody>
          <a:bodyPr spcFirstLastPara="1" lIns="91425" tIns="91425" rIns="91425" bIns="91425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800" b="1" kern="0" dirty="0">
                <a:solidFill>
                  <a:schemeClr val="bg1"/>
                </a:solidFill>
                <a:highlight>
                  <a:srgbClr val="F3F3F3"/>
                </a:highlight>
                <a:latin typeface="Arial"/>
                <a:ea typeface="Arial"/>
                <a:cs typeface="Arial"/>
                <a:sym typeface="Arial"/>
              </a:rPr>
              <a:t> Да - 19 чел.</a:t>
            </a:r>
            <a:endParaRPr sz="1800" b="1" kern="0">
              <a:solidFill>
                <a:schemeClr val="bg1"/>
              </a:solidFill>
              <a:highlight>
                <a:srgbClr val="F3F3F3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20"/>
          <p:cNvSpPr txBox="1"/>
          <p:nvPr/>
        </p:nvSpPr>
        <p:spPr>
          <a:xfrm>
            <a:off x="1174854" y="3843900"/>
            <a:ext cx="1620900" cy="424400"/>
          </a:xfrm>
          <a:prstGeom prst="rect">
            <a:avLst/>
          </a:prstGeom>
          <a:noFill/>
          <a:ln>
            <a:noFill/>
          </a:ln>
          <a:effectLst>
            <a:outerShdw blurRad="42863" dist="47625" dir="3360000" algn="bl" rotWithShape="0">
              <a:srgbClr val="000000">
                <a:alpha val="76000"/>
              </a:srgbClr>
            </a:outerShdw>
          </a:effectLst>
        </p:spPr>
        <p:txBody>
          <a:bodyPr spcFirstLastPara="1" lIns="91425" tIns="91425" rIns="91425" bIns="91425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800" b="1" kern="0">
                <a:solidFill>
                  <a:schemeClr val="bg1"/>
                </a:solidFill>
                <a:highlight>
                  <a:srgbClr val="F3F3F3"/>
                </a:highlight>
                <a:latin typeface="Arial"/>
                <a:ea typeface="Arial"/>
                <a:cs typeface="Arial"/>
                <a:sym typeface="Arial"/>
              </a:rPr>
              <a:t> Да - 8 чел.</a:t>
            </a:r>
            <a:endParaRPr sz="1800" b="1" kern="0">
              <a:solidFill>
                <a:schemeClr val="bg1"/>
              </a:solidFill>
              <a:highlight>
                <a:srgbClr val="F3F3F3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0"/>
          <p:cNvSpPr txBox="1"/>
          <p:nvPr/>
        </p:nvSpPr>
        <p:spPr>
          <a:xfrm>
            <a:off x="1174854" y="4995748"/>
            <a:ext cx="1620900" cy="424400"/>
          </a:xfrm>
          <a:prstGeom prst="rect">
            <a:avLst/>
          </a:prstGeom>
          <a:noFill/>
          <a:ln>
            <a:noFill/>
          </a:ln>
          <a:effectLst>
            <a:outerShdw blurRad="42863" dist="47625" dir="3360000" algn="bl" rotWithShape="0">
              <a:srgbClr val="000000">
                <a:alpha val="76000"/>
              </a:srgbClr>
            </a:outerShdw>
          </a:effectLst>
        </p:spPr>
        <p:txBody>
          <a:bodyPr spcFirstLastPara="1" lIns="91425" tIns="91425" rIns="91425" bIns="91425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800" b="1" kern="0" dirty="0">
                <a:solidFill>
                  <a:schemeClr val="tx1"/>
                </a:solidFill>
                <a:highlight>
                  <a:srgbClr val="F3F3F3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" sz="1800" b="1" kern="0" dirty="0">
                <a:solidFill>
                  <a:schemeClr val="bg1"/>
                </a:solidFill>
                <a:highlight>
                  <a:srgbClr val="F3F3F3"/>
                </a:highlight>
                <a:latin typeface="Arial"/>
                <a:ea typeface="Arial"/>
                <a:cs typeface="Arial"/>
                <a:sym typeface="Arial"/>
              </a:rPr>
              <a:t>Да - 12 чел.</a:t>
            </a:r>
            <a:endParaRPr sz="1800" b="1" kern="0">
              <a:solidFill>
                <a:schemeClr val="bg1"/>
              </a:solidFill>
              <a:highlight>
                <a:srgbClr val="F3F3F3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20"/>
          <p:cNvSpPr txBox="1"/>
          <p:nvPr/>
        </p:nvSpPr>
        <p:spPr>
          <a:xfrm>
            <a:off x="6393064" y="2701233"/>
            <a:ext cx="1833300" cy="424400"/>
          </a:xfrm>
          <a:prstGeom prst="rect">
            <a:avLst/>
          </a:prstGeom>
          <a:noFill/>
          <a:ln>
            <a:noFill/>
          </a:ln>
          <a:effectLst>
            <a:outerShdw blurRad="42863" dist="47625" dir="3360000" algn="bl" rotWithShape="0">
              <a:srgbClr val="000000">
                <a:alpha val="76000"/>
              </a:srgbClr>
            </a:outerShdw>
          </a:effectLst>
        </p:spPr>
        <p:txBody>
          <a:bodyPr spcFirstLastPara="1" lIns="91425" tIns="91425" rIns="91425" bIns="91425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800" kern="0" dirty="0">
                <a:solidFill>
                  <a:schemeClr val="bg1"/>
                </a:solidFill>
                <a:highlight>
                  <a:srgbClr val="F3F3F3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" sz="1800" b="1" kern="0" dirty="0">
                <a:solidFill>
                  <a:schemeClr val="bg1"/>
                </a:solidFill>
                <a:highlight>
                  <a:srgbClr val="F3F3F3"/>
                </a:highlight>
                <a:latin typeface="Arial"/>
                <a:ea typeface="Arial"/>
                <a:cs typeface="Arial"/>
                <a:sym typeface="Arial"/>
              </a:rPr>
              <a:t>Нет - 11 чел</a:t>
            </a:r>
            <a:r>
              <a:rPr lang="ru" sz="1800" b="1" kern="0" dirty="0">
                <a:solidFill>
                  <a:schemeClr val="tx1"/>
                </a:solidFill>
                <a:highlight>
                  <a:srgbClr val="F3F3F3"/>
                </a:highlight>
                <a:latin typeface="Arial"/>
                <a:ea typeface="Arial"/>
                <a:cs typeface="Arial"/>
                <a:sym typeface="Arial"/>
              </a:rPr>
              <a:t>.</a:t>
            </a:r>
            <a:endParaRPr sz="1800" b="1" kern="0">
              <a:solidFill>
                <a:schemeClr val="tx1"/>
              </a:solidFill>
              <a:highlight>
                <a:srgbClr val="F3F3F3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20"/>
          <p:cNvSpPr txBox="1"/>
          <p:nvPr/>
        </p:nvSpPr>
        <p:spPr>
          <a:xfrm>
            <a:off x="6393064" y="3833737"/>
            <a:ext cx="1833300" cy="424400"/>
          </a:xfrm>
          <a:prstGeom prst="rect">
            <a:avLst/>
          </a:prstGeom>
          <a:noFill/>
          <a:ln>
            <a:noFill/>
          </a:ln>
          <a:effectLst>
            <a:outerShdw blurRad="42863" dist="47625" dir="3360000" algn="bl" rotWithShape="0">
              <a:srgbClr val="000000">
                <a:alpha val="76000"/>
              </a:srgbClr>
            </a:outerShdw>
          </a:effectLst>
        </p:spPr>
        <p:txBody>
          <a:bodyPr spcFirstLastPara="1" lIns="91425" tIns="91425" rIns="91425" bIns="91425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800" b="1" kern="0" dirty="0">
                <a:solidFill>
                  <a:schemeClr val="bg1"/>
                </a:solidFill>
                <a:highlight>
                  <a:srgbClr val="F3F3F3"/>
                </a:highlight>
                <a:latin typeface="Arial"/>
                <a:ea typeface="Arial"/>
                <a:cs typeface="Arial"/>
                <a:sym typeface="Arial"/>
              </a:rPr>
              <a:t> Нет - 22 чел.</a:t>
            </a:r>
            <a:endParaRPr sz="1800" b="1" kern="0">
              <a:solidFill>
                <a:schemeClr val="bg1"/>
              </a:solidFill>
              <a:highlight>
                <a:srgbClr val="F3F3F3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0"/>
          <p:cNvSpPr txBox="1"/>
          <p:nvPr/>
        </p:nvSpPr>
        <p:spPr>
          <a:xfrm>
            <a:off x="6393064" y="5008224"/>
            <a:ext cx="1833300" cy="424400"/>
          </a:xfrm>
          <a:prstGeom prst="rect">
            <a:avLst/>
          </a:prstGeom>
          <a:noFill/>
          <a:ln>
            <a:noFill/>
          </a:ln>
          <a:effectLst>
            <a:outerShdw blurRad="42863" dist="47625" dir="3360000" algn="bl" rotWithShape="0">
              <a:srgbClr val="000000">
                <a:alpha val="76000"/>
              </a:srgbClr>
            </a:outerShdw>
          </a:effectLst>
        </p:spPr>
        <p:txBody>
          <a:bodyPr spcFirstLastPara="1" lIns="91425" tIns="91425" rIns="91425" bIns="91425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800" b="1" kern="0">
                <a:solidFill>
                  <a:schemeClr val="bg1"/>
                </a:solidFill>
                <a:highlight>
                  <a:srgbClr val="F3F3F3"/>
                </a:highlight>
                <a:latin typeface="Arial"/>
                <a:ea typeface="Arial"/>
                <a:cs typeface="Arial"/>
                <a:sym typeface="Arial"/>
              </a:rPr>
              <a:t> Нет - 18 чел.</a:t>
            </a:r>
            <a:endParaRPr sz="1800" b="1" kern="0">
              <a:solidFill>
                <a:schemeClr val="bg1"/>
              </a:solidFill>
              <a:highlight>
                <a:srgbClr val="F3F3F3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66" name="Google Shape;156;p21"/>
          <p:cNvCxnSpPr>
            <a:cxnSpLocks noChangeShapeType="1"/>
          </p:cNvCxnSpPr>
          <p:nvPr/>
        </p:nvCxnSpPr>
        <p:spPr bwMode="auto">
          <a:xfrm>
            <a:off x="347664" y="1786467"/>
            <a:ext cx="14287" cy="469053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1267" name="Google Shape;157;p21"/>
          <p:cNvCxnSpPr>
            <a:cxnSpLocks noChangeShapeType="1"/>
          </p:cNvCxnSpPr>
          <p:nvPr/>
        </p:nvCxnSpPr>
        <p:spPr bwMode="auto">
          <a:xfrm rot="10800000">
            <a:off x="4978400" y="444500"/>
            <a:ext cx="3741738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1268" name="Google Shape;158;p21"/>
          <p:cNvCxnSpPr>
            <a:cxnSpLocks noChangeShapeType="1"/>
          </p:cNvCxnSpPr>
          <p:nvPr/>
        </p:nvCxnSpPr>
        <p:spPr bwMode="auto">
          <a:xfrm>
            <a:off x="358775" y="6474884"/>
            <a:ext cx="3543300" cy="0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1269" name="Google Shape;159;p21"/>
          <p:cNvCxnSpPr>
            <a:cxnSpLocks noChangeShapeType="1"/>
          </p:cNvCxnSpPr>
          <p:nvPr/>
        </p:nvCxnSpPr>
        <p:spPr bwMode="auto">
          <a:xfrm rot="10800000">
            <a:off x="8729663" y="465668"/>
            <a:ext cx="0" cy="1401233"/>
          </a:xfrm>
          <a:prstGeom prst="straightConnector1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160" name="Google Shape;160;p21"/>
          <p:cNvPicPr preferRelativeResize="0"/>
          <p:nvPr/>
        </p:nvPicPr>
        <p:blipFill rotWithShape="1">
          <a:blip r:embed="rId3"/>
          <a:srcRect t="10310" b="6070"/>
          <a:stretch/>
        </p:blipFill>
        <p:spPr>
          <a:xfrm>
            <a:off x="1838326" y="1130301"/>
            <a:ext cx="5535613" cy="4629151"/>
          </a:xfrm>
          <a:prstGeom prst="rect">
            <a:avLst/>
          </a:prstGeom>
          <a:noFill/>
          <a:ln>
            <a:noFill/>
          </a:ln>
          <a:effectLst>
            <a:outerShdw blurRad="57150" dist="190500" dir="2820000" algn="bl" rotWithShape="0">
              <a:srgbClr val="000000">
                <a:alpha val="34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</TotalTime>
  <Words>627</Words>
  <Application>Microsoft Office PowerPoint</Application>
  <PresentationFormat>Экран (4:3)</PresentationFormat>
  <Paragraphs>89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Детские писатели -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Нина</cp:lastModifiedBy>
  <cp:revision>3</cp:revision>
  <dcterms:created xsi:type="dcterms:W3CDTF">2020-11-17T17:33:59Z</dcterms:created>
  <dcterms:modified xsi:type="dcterms:W3CDTF">2020-11-17T18:02:54Z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960704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