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6BDC9-063A-4F64-809C-43E1C74EE019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8336C-89EC-41D0-B6E9-CF59F020B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8336C-89EC-41D0-B6E9-CF59F020BBE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8336C-89EC-41D0-B6E9-CF59F020BBE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8336C-89EC-41D0-B6E9-CF59F020BBE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1531C-66D3-4D4D-8421-3FBD68272708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5D62B-EC9F-426E-B0D2-7F233BC5C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1857364"/>
            <a:ext cx="9358346" cy="4143403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МАДОУ </a:t>
            </a:r>
            <a:r>
              <a:rPr lang="ru-RU" sz="1600" dirty="0" err="1" smtClean="0"/>
              <a:t>Кваркенский</a:t>
            </a:r>
            <a:r>
              <a:rPr lang="ru-RU" sz="1600" dirty="0" smtClean="0"/>
              <a:t> детский сад №1 « Колосок» </a:t>
            </a:r>
            <a:br>
              <a:rPr lang="ru-RU" sz="1600" dirty="0" smtClean="0"/>
            </a:br>
            <a:r>
              <a:rPr lang="ru-RU" sz="1600" dirty="0" smtClean="0"/>
              <a:t>воспитатель </a:t>
            </a:r>
            <a:r>
              <a:rPr lang="ru-RU" sz="1600" dirty="0" err="1" smtClean="0"/>
              <a:t>Козюкова</a:t>
            </a:r>
            <a:r>
              <a:rPr lang="ru-RU" sz="1600" dirty="0" smtClean="0"/>
              <a:t> Т.Н.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dirty="0" smtClean="0"/>
              <a:t>Музейная педагогика как элемент системы </a:t>
            </a:r>
            <a:r>
              <a:rPr lang="ru-RU" dirty="0" err="1" smtClean="0"/>
              <a:t>нравсвенно</a:t>
            </a:r>
            <a:r>
              <a:rPr lang="ru-RU" dirty="0" smtClean="0"/>
              <a:t>- патриотического воспитания дошкольников</a:t>
            </a:r>
            <a:br>
              <a:rPr lang="ru-RU" dirty="0" smtClean="0"/>
            </a:br>
            <a:r>
              <a:rPr lang="ru-RU" sz="7300" dirty="0" smtClean="0"/>
              <a:t/>
            </a:r>
            <a:br>
              <a:rPr lang="ru-RU" sz="73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13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74638"/>
            <a:ext cx="6000792" cy="13684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Неподдельный интерес к ручному сепаратору и к ручной швейной машине.</a:t>
            </a:r>
            <a:endParaRPr lang="ru-RU" sz="2400" dirty="0"/>
          </a:p>
        </p:txBody>
      </p:sp>
      <p:pic>
        <p:nvPicPr>
          <p:cNvPr id="5" name="Рисунок 4" descr="image-2020-11-09 16_59_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428868"/>
            <a:ext cx="2928958" cy="4000504"/>
          </a:xfrm>
          <a:prstGeom prst="rect">
            <a:avLst/>
          </a:prstGeom>
        </p:spPr>
      </p:pic>
      <p:pic>
        <p:nvPicPr>
          <p:cNvPr id="6" name="Рисунок 5" descr="image-2020-11-09 16_59_3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2428868"/>
            <a:ext cx="2857520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274638"/>
            <a:ext cx="4329114" cy="5654692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r>
              <a:rPr lang="ru-RU" sz="2000" b="1" dirty="0" smtClean="0"/>
              <a:t>Колыбель</a:t>
            </a:r>
            <a:r>
              <a:rPr lang="ru-RU" sz="2000" dirty="0" smtClean="0"/>
              <a:t> — чудо из глубины веков, созданное с любовью для самых сладких снов младенца. И сто лет, и много веков назад сидела мать у </a:t>
            </a:r>
            <a:r>
              <a:rPr lang="ru-RU" sz="2000" b="1" dirty="0" smtClean="0"/>
              <a:t>детской</a:t>
            </a:r>
            <a:r>
              <a:rPr lang="ru-RU" sz="2000" dirty="0" smtClean="0"/>
              <a:t> кроватки и пела песню-оберег своему ненаглядному крохе. В </a:t>
            </a:r>
            <a:r>
              <a:rPr lang="ru-RU" sz="2000" dirty="0" smtClean="0"/>
              <a:t>многовековой истории</a:t>
            </a:r>
            <a:r>
              <a:rPr lang="ru-RU" sz="2000" dirty="0" smtClean="0"/>
              <a:t> </a:t>
            </a:r>
            <a:r>
              <a:rPr lang="ru-RU" sz="2000" b="1" dirty="0" smtClean="0"/>
              <a:t>детских</a:t>
            </a:r>
            <a:r>
              <a:rPr lang="ru-RU" sz="2000" dirty="0" smtClean="0"/>
              <a:t> </a:t>
            </a:r>
            <a:r>
              <a:rPr lang="ru-RU" sz="2000" b="1" dirty="0" smtClean="0"/>
              <a:t>колыбелей</a:t>
            </a:r>
            <a:br>
              <a:rPr lang="ru-RU" sz="2000" b="1" dirty="0" smtClean="0"/>
            </a:br>
            <a:r>
              <a:rPr lang="ru-RU" sz="2000" dirty="0" smtClean="0"/>
              <a:t> заключен колоссальный пласт народной культуры и верований. Можно без преувеличения сказать, что из </a:t>
            </a:r>
            <a:r>
              <a:rPr lang="ru-RU" sz="2000" b="1" dirty="0" smtClean="0"/>
              <a:t>люлек</a:t>
            </a:r>
            <a:r>
              <a:rPr lang="ru-RU" sz="2000" dirty="0" smtClean="0"/>
              <a:t>, зыбок, </a:t>
            </a:r>
            <a:r>
              <a:rPr lang="ru-RU" sz="2000" dirty="0" err="1" smtClean="0"/>
              <a:t>колысок</a:t>
            </a:r>
            <a:r>
              <a:rPr lang="ru-RU" sz="2000" dirty="0" smtClean="0"/>
              <a:t>, качалок, </a:t>
            </a:r>
            <a:r>
              <a:rPr lang="ru-RU" sz="2000" dirty="0" err="1" smtClean="0"/>
              <a:t>баюколок</a:t>
            </a:r>
            <a:r>
              <a:rPr lang="ru-RU" sz="2000" dirty="0" smtClean="0"/>
              <a:t>, плетенных или выдолбленных, </a:t>
            </a:r>
            <a:r>
              <a:rPr lang="ru-RU" sz="2000" b="1" dirty="0" smtClean="0"/>
              <a:t>подвесных</a:t>
            </a:r>
            <a:r>
              <a:rPr lang="ru-RU" sz="2000" dirty="0" smtClean="0"/>
              <a:t> или «</a:t>
            </a:r>
            <a:r>
              <a:rPr lang="ru-RU" sz="2000" dirty="0" err="1" smtClean="0"/>
              <a:t>ванек-встанек</a:t>
            </a:r>
            <a:r>
              <a:rPr lang="ru-RU" sz="2000" dirty="0" smtClean="0"/>
              <a:t>» вышла вся Россия. Все они такие разные по исполнению и виду имели общее назначение — пестование подрастающего человечка. </a:t>
            </a:r>
            <a:endParaRPr lang="ru-RU" sz="2000" dirty="0"/>
          </a:p>
        </p:txBody>
      </p:sp>
      <p:pic>
        <p:nvPicPr>
          <p:cNvPr id="5" name="Рисунок 4" descr="image-2020-11-09 17_02_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785926"/>
            <a:ext cx="3786214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85728"/>
            <a:ext cx="9501157" cy="70009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Знакомство с Оренбургским пуховым платком.</a:t>
            </a:r>
            <a:endParaRPr lang="ru-RU" sz="2400" dirty="0"/>
          </a:p>
        </p:txBody>
      </p:sp>
      <p:pic>
        <p:nvPicPr>
          <p:cNvPr id="5" name="Рисунок 4" descr="image-2020-11-09 17_00_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786058"/>
            <a:ext cx="2643206" cy="3857652"/>
          </a:xfrm>
          <a:prstGeom prst="rect">
            <a:avLst/>
          </a:prstGeom>
        </p:spPr>
      </p:pic>
      <p:pic>
        <p:nvPicPr>
          <p:cNvPr id="6" name="Рисунок 5" descr="image-2020-11-09 17_01_4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857364"/>
            <a:ext cx="2786082" cy="3500462"/>
          </a:xfrm>
          <a:prstGeom prst="rect">
            <a:avLst/>
          </a:prstGeom>
        </p:spPr>
      </p:pic>
      <p:pic>
        <p:nvPicPr>
          <p:cNvPr id="7" name="Рисунок 6" descr="image-2020-11-09 17_03_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3286124"/>
            <a:ext cx="2857520" cy="378621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6543692" cy="10112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народные костюмы</a:t>
            </a:r>
            <a:endParaRPr lang="ru-RU" sz="2800" dirty="0"/>
          </a:p>
        </p:txBody>
      </p:sp>
      <p:pic>
        <p:nvPicPr>
          <p:cNvPr id="6" name="Рисунок 5" descr="image-2020-11-09 17_06_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500174"/>
            <a:ext cx="3482585" cy="4643446"/>
          </a:xfrm>
          <a:prstGeom prst="rect">
            <a:avLst/>
          </a:prstGeom>
        </p:spPr>
      </p:pic>
      <p:pic>
        <p:nvPicPr>
          <p:cNvPr id="7" name="Рисунок 6" descr="image-2020-11-09 17_06_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7" y="1571612"/>
            <a:ext cx="3393552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Работа с родителями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Работа </a:t>
            </a:r>
            <a:r>
              <a:rPr lang="ru-RU" sz="2800" dirty="0" smtClean="0"/>
              <a:t>с </a:t>
            </a:r>
            <a:r>
              <a:rPr lang="ru-RU" sz="2800" dirty="0" smtClean="0"/>
              <a:t>родителями </a:t>
            </a:r>
            <a:r>
              <a:rPr lang="ru-RU" sz="2800" dirty="0" smtClean="0"/>
              <a:t>включает: Посещение открытых мероприятий и активное участие в них. Изготовление совместно с детьми пособий и выполнение творческих заданий. Посещение музея с детьми. Проведение консультаций, использование как практических, так и теоретических материалов, накопленных в нашем музее. Оформление папки – передвижки «Наш музей» с фотографиями детей и родителей. Пополнение музея предметами народно- прикладного искусства.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642918"/>
            <a:ext cx="9143999" cy="70809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r>
              <a:rPr lang="ru-RU" sz="3100" dirty="0" smtClean="0"/>
              <a:t>«</a:t>
            </a:r>
            <a:r>
              <a:rPr lang="ru-RU" sz="2800" dirty="0" smtClean="0"/>
              <a:t>ВРЕМЕНА ТЕПЕРЬ ДРУГИЕ, КАК И ИГРЫ, И ДЕЛА. ДАЛЕКО УШЛА РОССИЯ ОТ СТРАНЫ, КАКОЙ БЫЛА, НО ПРЕДАНЬЯ СТАРИНЫ ЗАБЫВАТЬ МЫ НЕ ДОЛЖНЫ. СЛАВА РУССКОЙ СТАРИНЕ! СЛАВА НАШЕЙ СТОРОНЕ!»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30003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Музейная  педагогика является инновационной технологией личностного воспитания детей, создающая условия погружения личности в специально организованную предметно- развивающую пространственную среду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2908" y="0"/>
            <a:ext cx="9429816" cy="69294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643470"/>
          </a:xfrm>
        </p:spPr>
        <p:txBody>
          <a:bodyPr>
            <a:noAutofit/>
          </a:bodyPr>
          <a:lstStyle/>
          <a:p>
            <a:pPr marL="514350" indent="-514350"/>
            <a:r>
              <a:rPr lang="ru-RU" sz="2800" dirty="0" smtClean="0"/>
              <a:t>Музейная педагогика даёт возможность:</a:t>
            </a:r>
            <a:br>
              <a:rPr lang="ru-RU" sz="2800" dirty="0" smtClean="0"/>
            </a:br>
            <a:r>
              <a:rPr lang="ru-RU" sz="2800" dirty="0" smtClean="0"/>
              <a:t>осуществлять нетрадиционный подход к образованию, основанный на интересе детей к исследовательской, поисковой деятельности;</a:t>
            </a:r>
            <a:br>
              <a:rPr lang="ru-RU" sz="2800" dirty="0" smtClean="0"/>
            </a:br>
            <a:r>
              <a:rPr lang="ru-RU" sz="2800" dirty="0" smtClean="0"/>
              <a:t>сочетать эмоциональные и интеллектуальные способы воздействия на детей;</a:t>
            </a:r>
            <a:br>
              <a:rPr lang="ru-RU" sz="2800" dirty="0" smtClean="0"/>
            </a:br>
            <a:r>
              <a:rPr lang="ru-RU" sz="2800" dirty="0" smtClean="0"/>
              <a:t>раскрывать значимость и практический смысл изучаемого материала;</a:t>
            </a:r>
            <a:br>
              <a:rPr lang="ru-RU" sz="2800" dirty="0" smtClean="0"/>
            </a:br>
            <a:r>
              <a:rPr lang="ru-RU" sz="2800" dirty="0" err="1" smtClean="0"/>
              <a:t>самореализоваться</a:t>
            </a:r>
            <a:r>
              <a:rPr lang="ru-RU" sz="2800" dirty="0" smtClean="0"/>
              <a:t> каждому ребёнку в соответствии со своими склонностями и интересами, вызвать свою неповторимую индивидуальность; </a:t>
            </a:r>
            <a:br>
              <a:rPr lang="ru-RU" sz="2800" dirty="0" smtClean="0"/>
            </a:br>
            <a:r>
              <a:rPr lang="ru-RU" sz="2800" dirty="0" smtClean="0"/>
              <a:t>формировать самопознание, становление активной жизненной позиции, умение успешно адаптироваться в окружающем мире.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142900"/>
            <a:ext cx="957269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901146" cy="407196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Актуальность</a:t>
            </a:r>
            <a:br>
              <a:rPr lang="ru-RU" sz="3600" dirty="0" smtClean="0"/>
            </a:br>
            <a:r>
              <a:rPr lang="ru-RU" sz="3600" dirty="0" smtClean="0"/>
              <a:t>Проблема патриотического воспитание детей сегодня чрезвычайно актуальна. Будущее страны зависит от духовного потенциала подрастающего поколения: его ответственности, честности, доброты, готовности служить Отечеству. Музейная педагогика помогает  развить у детей интерес к истории и культуре своего народа, учит уважать  его традиции, культуру, быт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0115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4500594"/>
          </a:xfrm>
        </p:spPr>
        <p:txBody>
          <a:bodyPr>
            <a:noAutofit/>
          </a:bodyPr>
          <a:lstStyle/>
          <a:p>
            <a:pPr marL="742950" indent="-742950" algn="l"/>
            <a:r>
              <a:rPr lang="ru-RU" sz="2800" dirty="0" smtClean="0"/>
              <a:t>            Принципы музейной педагогики</a:t>
            </a:r>
            <a:br>
              <a:rPr lang="ru-RU" sz="2800" dirty="0" smtClean="0"/>
            </a:br>
            <a:r>
              <a:rPr lang="ru-RU" sz="2800" dirty="0" smtClean="0"/>
              <a:t>1.Наглядность.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2</a:t>
            </a:r>
            <a:r>
              <a:rPr lang="ru-RU" sz="2800" dirty="0" smtClean="0"/>
              <a:t>. Доступность.</a:t>
            </a:r>
            <a:br>
              <a:rPr lang="ru-RU" sz="2800" dirty="0" smtClean="0"/>
            </a:br>
            <a:r>
              <a:rPr lang="ru-RU" sz="2800" dirty="0" smtClean="0"/>
              <a:t>3. Динамичность.</a:t>
            </a:r>
            <a:br>
              <a:rPr lang="ru-RU" sz="2800" dirty="0" smtClean="0"/>
            </a:br>
            <a:r>
              <a:rPr lang="ru-RU" sz="2800" dirty="0" smtClean="0"/>
              <a:t>4. Содержательность</a:t>
            </a:r>
            <a:br>
              <a:rPr lang="ru-RU" sz="2800" dirty="0" smtClean="0"/>
            </a:br>
            <a:r>
              <a:rPr lang="ru-RU" sz="2800" dirty="0" smtClean="0"/>
              <a:t>5.Последовательность.</a:t>
            </a:r>
            <a:br>
              <a:rPr lang="ru-RU" sz="2800" dirty="0" smtClean="0"/>
            </a:br>
            <a:r>
              <a:rPr lang="ru-RU" sz="2800" dirty="0" smtClean="0"/>
              <a:t>6.Гуманизм</a:t>
            </a:r>
            <a:br>
              <a:rPr lang="ru-RU" sz="2800" dirty="0" smtClean="0"/>
            </a:br>
            <a:r>
              <a:rPr lang="ru-RU" sz="2800" dirty="0" smtClean="0"/>
              <a:t>7. Поощрение детских вопросов и фантазий при восприятии.</a:t>
            </a:r>
            <a:br>
              <a:rPr lang="ru-RU" sz="2800" dirty="0" smtClean="0"/>
            </a:br>
            <a:r>
              <a:rPr lang="ru-RU" sz="2800" dirty="0" smtClean="0"/>
              <a:t>8.Активность детей в усвоении музейного наследия.</a:t>
            </a:r>
            <a:br>
              <a:rPr lang="ru-RU" sz="2800" dirty="0" smtClean="0"/>
            </a:br>
            <a:r>
              <a:rPr lang="ru-RU" sz="2800" dirty="0" smtClean="0"/>
              <a:t>9. Подвижность структуры занятий – экскурсий.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2908" y="0"/>
            <a:ext cx="950125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457203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Цель: воспитание духовно-нравственных ценностей у детей через изучение истории родного края.</a:t>
            </a:r>
            <a:br>
              <a:rPr lang="ru-RU" sz="2800" dirty="0" smtClean="0"/>
            </a:br>
            <a:r>
              <a:rPr lang="ru-RU" sz="2800" dirty="0" smtClean="0"/>
              <a:t>Задачи:</a:t>
            </a:r>
            <a:br>
              <a:rPr lang="ru-RU" sz="2800" dirty="0" smtClean="0"/>
            </a:br>
            <a:r>
              <a:rPr lang="ru-RU" sz="2800" dirty="0" smtClean="0"/>
              <a:t>1.Приобщить детей к их историческим корням. К живому опыту народной культуры через погружение в определенную историко-культурную среду.</a:t>
            </a:r>
            <a:br>
              <a:rPr lang="ru-RU" sz="2800" dirty="0" smtClean="0"/>
            </a:br>
            <a:r>
              <a:rPr lang="ru-RU" sz="2800" dirty="0" smtClean="0"/>
              <a:t>2.Привлечь детей к поисковой деятельности.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500042"/>
            <a:ext cx="9143999" cy="72152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Красный угол русской избы</a:t>
            </a:r>
            <a:endParaRPr lang="ru-RU" dirty="0"/>
          </a:p>
        </p:txBody>
      </p:sp>
      <p:pic>
        <p:nvPicPr>
          <p:cNvPr id="7" name="Рисунок 6" descr="image-2020-11-09 17_02_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143116"/>
            <a:ext cx="3714776" cy="421484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929322" y="1857364"/>
            <a:ext cx="321467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Кра́сный</a:t>
            </a:r>
            <a:r>
              <a:rPr lang="ru-RU" dirty="0" smtClean="0"/>
              <a:t> </a:t>
            </a:r>
            <a:r>
              <a:rPr lang="ru-RU" b="1" dirty="0" err="1" smtClean="0"/>
              <a:t>у́гол</a:t>
            </a:r>
            <a:r>
              <a:rPr lang="ru-RU" dirty="0" smtClean="0"/>
              <a:t> (от </a:t>
            </a:r>
            <a:r>
              <a:rPr lang="ru-RU" dirty="0" err="1" smtClean="0"/>
              <a:t>ст.-слав</a:t>
            </a:r>
            <a:r>
              <a:rPr lang="ru-RU" dirty="0" smtClean="0"/>
              <a:t>. </a:t>
            </a:r>
            <a:r>
              <a:rPr lang="ru-RU" dirty="0" err="1" smtClean="0"/>
              <a:t>красьнъ</a:t>
            </a:r>
            <a:r>
              <a:rPr lang="ru-RU" dirty="0" smtClean="0"/>
              <a:t> — «красивый, прекрасный»;) святой </a:t>
            </a:r>
            <a:r>
              <a:rPr lang="ru-RU" b="1" dirty="0" smtClean="0"/>
              <a:t>угол</a:t>
            </a:r>
            <a:r>
              <a:rPr lang="ru-RU" dirty="0" smtClean="0"/>
              <a:t>, передний </a:t>
            </a:r>
            <a:r>
              <a:rPr lang="ru-RU" b="1" dirty="0" smtClean="0"/>
              <a:t>угол</a:t>
            </a:r>
            <a:r>
              <a:rPr lang="ru-RU" dirty="0" smtClean="0"/>
              <a:t>, </a:t>
            </a:r>
            <a:r>
              <a:rPr lang="ru-RU" dirty="0" err="1" smtClean="0"/>
              <a:t>кутный</a:t>
            </a:r>
            <a:r>
              <a:rPr lang="ru-RU" dirty="0" smtClean="0"/>
              <a:t> </a:t>
            </a:r>
            <a:r>
              <a:rPr lang="ru-RU" b="1" dirty="0" smtClean="0"/>
              <a:t>угол</a:t>
            </a:r>
            <a:r>
              <a:rPr lang="ru-RU" dirty="0" smtClean="0"/>
              <a:t> (кут), большой, почётный, верхний </a:t>
            </a:r>
            <a:r>
              <a:rPr lang="ru-RU" b="1" dirty="0" smtClean="0"/>
              <a:t>угол</a:t>
            </a:r>
            <a:r>
              <a:rPr lang="ru-RU" dirty="0" smtClean="0"/>
              <a:t>, </a:t>
            </a:r>
            <a:r>
              <a:rPr lang="ru-RU" dirty="0" err="1" smtClean="0"/>
              <a:t>кутник</a:t>
            </a:r>
            <a:r>
              <a:rPr lang="ru-RU" dirty="0" smtClean="0"/>
              <a:t> — </a:t>
            </a:r>
            <a:r>
              <a:rPr lang="ru-RU" dirty="0" smtClean="0"/>
              <a:t>наиболее </a:t>
            </a:r>
            <a:r>
              <a:rPr lang="ru-RU" dirty="0" smtClean="0"/>
              <a:t>почётное место в </a:t>
            </a:r>
            <a:r>
              <a:rPr lang="ru-RU" b="1" dirty="0" smtClean="0"/>
              <a:t>избе</a:t>
            </a:r>
            <a:r>
              <a:rPr lang="ru-RU" dirty="0" smtClean="0"/>
              <a:t>, в котором находились иконы и стоял стол, обычно был обращён на юго-восток.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74638"/>
            <a:ext cx="2757478" cy="52975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Русская печь — </a:t>
            </a:r>
            <a:r>
              <a:rPr lang="ru-RU" sz="2700" dirty="0" smtClean="0"/>
              <a:t>кирпичная или глинобитная печь </a:t>
            </a:r>
            <a:br>
              <a:rPr lang="ru-RU" sz="2700" dirty="0" smtClean="0"/>
            </a:br>
            <a:r>
              <a:rPr lang="ru-RU" sz="2700" dirty="0" smtClean="0"/>
              <a:t>для выпечки хлебобулочных </a:t>
            </a:r>
            <a:r>
              <a:rPr lang="ru-RU" sz="2700" dirty="0" smtClean="0"/>
              <a:t>изделий, приготовления пищи, отопления жилых помещений и различных других </a:t>
            </a:r>
            <a:r>
              <a:rPr lang="ru-RU" sz="2700" dirty="0" smtClean="0"/>
              <a:t>задач.</a:t>
            </a:r>
            <a:endParaRPr lang="ru-RU" sz="2700" dirty="0"/>
          </a:p>
        </p:txBody>
      </p:sp>
      <p:pic>
        <p:nvPicPr>
          <p:cNvPr id="5" name="Рисунок 4" descr="image-2020-11-09 17_02_3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428604"/>
            <a:ext cx="4286280" cy="600079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3999" cy="71437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0"/>
            <a:ext cx="5715040" cy="24288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Дети с интересом рассматривают старинную утварь, орудия труда.</a:t>
            </a:r>
            <a:endParaRPr lang="ru-RU" sz="2400" dirty="0"/>
          </a:p>
        </p:txBody>
      </p:sp>
      <p:pic>
        <p:nvPicPr>
          <p:cNvPr id="5" name="Рисунок 4" descr="image-2020-11-09 17_00_2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2596568"/>
            <a:ext cx="3143272" cy="3689951"/>
          </a:xfrm>
          <a:prstGeom prst="rect">
            <a:avLst/>
          </a:prstGeom>
        </p:spPr>
      </p:pic>
      <p:pic>
        <p:nvPicPr>
          <p:cNvPr id="6" name="Рисунок 5" descr="image-2020-11-09 17_00_1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2571744"/>
            <a:ext cx="3161706" cy="38576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131</Words>
  <Application>Microsoft Office PowerPoint</Application>
  <PresentationFormat>Экран (4:3)</PresentationFormat>
  <Paragraphs>19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МАДОУ Кваркенский детский сад №1 « Колосок»  воспитатель Козюкова Т.Н.      Музейная педагогика как элемент системы нравсвенно- патриотического воспитания дошкольников      </vt:lpstr>
      <vt:lpstr>Музейная  педагогика является инновационной технологией личностного воспитания детей, создающая условия погружения личности в специально организованную предметно- развивающую пространственную среду</vt:lpstr>
      <vt:lpstr>Музейная педагогика даёт возможность: осуществлять нетрадиционный подход к образованию, основанный на интересе детей к исследовательской, поисковой деятельности; сочетать эмоциональные и интеллектуальные способы воздействия на детей; раскрывать значимость и практический смысл изучаемого материала; самореализоваться каждому ребёнку в соответствии со своими склонностями и интересами, вызвать свою неповторимую индивидуальность;  формировать самопознание, становление активной жизненной позиции, умение успешно адаптироваться в окружающем мире.</vt:lpstr>
      <vt:lpstr>Актуальность Проблема патриотического воспитание детей сегодня чрезвычайно актуальна. Будущее страны зависит от духовного потенциала подрастающего поколения: его ответственности, честности, доброты, готовности служить Отечеству. Музейная педагогика помогает  развить у детей интерес к истории и культуре своего народа, учит уважать  его традиции, культуру, быт.</vt:lpstr>
      <vt:lpstr>            Принципы музейной педагогики 1.Наглядность. 2. Доступность. 3. Динамичность. 4. Содержательность 5.Последовательность. 6.Гуманизм 7. Поощрение детских вопросов и фантазий при восприятии. 8.Активность детей в усвоении музейного наследия. 9. Подвижность структуры занятий – экскурсий.</vt:lpstr>
      <vt:lpstr>Цель: воспитание духовно-нравственных ценностей у детей через изучение истории родного края. Задачи: 1.Приобщить детей к их историческим корням. К живому опыту народной культуры через погружение в определенную историко-культурную среду. 2.Привлечь детей к поисковой деятельности. </vt:lpstr>
      <vt:lpstr>Красный угол русской избы</vt:lpstr>
      <vt:lpstr>Русская печь — кирпичная или глинобитная печь  для выпечки хлебобулочных изделий, приготовления пищи, отопления жилых помещений и различных других задач.</vt:lpstr>
      <vt:lpstr>Дети с интересом рассматривают старинную утварь, орудия труда.</vt:lpstr>
      <vt:lpstr>Неподдельный интерес к ручному сепаратору и к ручной швейной машине.</vt:lpstr>
      <vt:lpstr>  Колыбель — чудо из глубины веков, созданное с любовью для самых сладких снов младенца. И сто лет, и много веков назад сидела мать у детской кроватки и пела песню-оберег своему ненаглядному крохе. В многовековой истории детских колыбелей  заключен колоссальный пласт народной культуры и верований. Можно без преувеличения сказать, что из люлек, зыбок, колысок, качалок, баюколок, плетенных или выдолбленных, подвесных или «ванек-встанек» вышла вся Россия. Все они такие разные по исполнению и виду имели общее назначение — пестование подрастающего человечка. </vt:lpstr>
      <vt:lpstr>Знакомство с Оренбургским пуховым платком.</vt:lpstr>
      <vt:lpstr>народные костюмы</vt:lpstr>
      <vt:lpstr>Работа с родителями Работа с родителями включает: Посещение открытых мероприятий и активное участие в них. Изготовление совместно с детьми пособий и выполнение творческих заданий. Посещение музея с детьми. Проведение консультаций, использование как практических, так и теоретических материалов, накопленных в нашем музее. Оформление папки – передвижки «Наш музей» с фотографиями детей и родителей. Пополнение музея предметами народно- прикладного искусства.  </vt:lpstr>
      <vt:lpstr>«ВРЕМЕНА ТЕПЕРЬ ДРУГИЕ, КАК И ИГРЫ, И ДЕЛА. ДАЛЕКО УШЛА РОССИЯ ОТ СТРАНЫ, КАКОЙ БЫЛА, НО ПРЕДАНЬЯ СТАРИНЫ ЗАБЫВАТЬ МЫ НЕ ДОЛЖНЫ. СЛАВА РУССКОЙ СТАРИНЕ! СЛАВА НАШЕЙ СТОРОНЕ!»    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Музейная педагогика – средство патриотического воспитания.    ММАДОУ Кваркенский детский сад №1 « Колосок»  воспитатель Козюкова Т.Н.</dc:title>
  <dc:creator>User</dc:creator>
  <cp:lastModifiedBy>User</cp:lastModifiedBy>
  <cp:revision>23</cp:revision>
  <dcterms:created xsi:type="dcterms:W3CDTF">2020-11-08T11:44:17Z</dcterms:created>
  <dcterms:modified xsi:type="dcterms:W3CDTF">2020-11-09T15:13:45Z</dcterms:modified>
</cp:coreProperties>
</file>