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20"/>
  </p:notesMasterIdLst>
  <p:sldIdLst>
    <p:sldId id="257" r:id="rId2"/>
    <p:sldId id="282" r:id="rId3"/>
    <p:sldId id="258" r:id="rId4"/>
    <p:sldId id="260" r:id="rId5"/>
    <p:sldId id="261" r:id="rId6"/>
    <p:sldId id="262" r:id="rId7"/>
    <p:sldId id="263" r:id="rId8"/>
    <p:sldId id="264" r:id="rId9"/>
    <p:sldId id="277" r:id="rId10"/>
    <p:sldId id="278" r:id="rId11"/>
    <p:sldId id="279" r:id="rId12"/>
    <p:sldId id="287" r:id="rId13"/>
    <p:sldId id="288" r:id="rId14"/>
    <p:sldId id="267" r:id="rId15"/>
    <p:sldId id="284" r:id="rId16"/>
    <p:sldId id="285" r:id="rId17"/>
    <p:sldId id="286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DDA00D4-11AD-4C97-99F1-F52DEAB749CA}">
          <p14:sldIdLst>
            <p14:sldId id="257"/>
            <p14:sldId id="282"/>
            <p14:sldId id="258"/>
            <p14:sldId id="260"/>
            <p14:sldId id="261"/>
            <p14:sldId id="262"/>
            <p14:sldId id="263"/>
            <p14:sldId id="264"/>
            <p14:sldId id="277"/>
            <p14:sldId id="278"/>
            <p14:sldId id="279"/>
            <p14:sldId id="287"/>
            <p14:sldId id="288"/>
            <p14:sldId id="267"/>
            <p14:sldId id="284"/>
            <p14:sldId id="285"/>
            <p14:sldId id="286"/>
            <p14:sldId id="28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39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>
        <p:scale>
          <a:sx n="76" d="100"/>
          <a:sy n="76" d="100"/>
        </p:scale>
        <p:origin x="-1194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3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E3E74C-B534-4FB8-9A91-D5943444E0B0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E1EC2-5B89-4C5D-9F8C-29815D074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102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B415A-E5FB-4038-A649-1C4DB08333A9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FED56F2-8E74-4087-8D21-71F2D72D26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B415A-E5FB-4038-A649-1C4DB08333A9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56F2-8E74-4087-8D21-71F2D72D26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B415A-E5FB-4038-A649-1C4DB08333A9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56F2-8E74-4087-8D21-71F2D72D26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B415A-E5FB-4038-A649-1C4DB08333A9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FED56F2-8E74-4087-8D21-71F2D72D26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B415A-E5FB-4038-A649-1C4DB08333A9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56F2-8E74-4087-8D21-71F2D72D267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B415A-E5FB-4038-A649-1C4DB08333A9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56F2-8E74-4087-8D21-71F2D72D26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B415A-E5FB-4038-A649-1C4DB08333A9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FED56F2-8E74-4087-8D21-71F2D72D267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B415A-E5FB-4038-A649-1C4DB08333A9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56F2-8E74-4087-8D21-71F2D72D26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B415A-E5FB-4038-A649-1C4DB08333A9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56F2-8E74-4087-8D21-71F2D72D26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B415A-E5FB-4038-A649-1C4DB08333A9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56F2-8E74-4087-8D21-71F2D72D26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B415A-E5FB-4038-A649-1C4DB08333A9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56F2-8E74-4087-8D21-71F2D72D267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2FB415A-E5FB-4038-A649-1C4DB08333A9}" type="datetimeFigureOut">
              <a:rPr lang="ru-RU" smtClean="0"/>
              <a:t>01.12.2018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FED56F2-8E74-4087-8D21-71F2D72D267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&#1088;&#1103;&#1073;&#1080;&#1085;&#1082;&#1072;96.&#1088;&#1092;/%D0%BC%D0%B5%D1%82%D0%BE%D0%B4%D0%B8%D1%87%D0%B5%D1%81%D0%BA%D0%B8%D0%B9-%D0%B2%D0%B5%D1%81%D1%82%D0%BD%D0%B8%D0%BA/%D0%BC%D0%B5%D1%82%D0%BE%D0%B4%D0%B8%D1%87%D0%B5%D1%81%D0%BA%D0%B0%D1%8F-%D1%80%D0%B0%D0%B1%D0%BE%D1%82%D0%B0/414-%D0%B8%D0%B3%D1%80%D0%BE%D0%B2%D0%B0%D1%8F-%D1%82%D0%B5%D1%85%D0%BD%D0%BE%D0%BB%D0%BE%D0%B3%D0%B8%D1%8F-%E2%80%9C%D0%BF%D0%B0%D0%BB%D0%BE%D1%87%D0%BA%D0%B8-%D0%BA%D1%8E%D0%B8%D0%B7%D0%B5%D0%BD%D0%B5%D1%80%D0%B0%E2%80%9D.html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2625" y="764704"/>
            <a:ext cx="8280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u="sng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Игровая технология “Палочки </a:t>
            </a:r>
            <a:r>
              <a:rPr lang="ru-RU" sz="5400" u="sng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Кюизенера</a:t>
            </a:r>
            <a:r>
              <a:rPr lang="ru-RU" sz="5400" u="sng" dirty="0" smtClean="0">
                <a:solidFill>
                  <a:srgbClr val="002060"/>
                </a:solidFill>
                <a:hlinkClick r:id="rId2"/>
              </a:rPr>
              <a:t>”</a:t>
            </a:r>
            <a:endParaRPr lang="ru-RU" sz="5400" dirty="0" smtClean="0">
              <a:solidFill>
                <a:srgbClr val="002060"/>
              </a:solidFill>
            </a:endParaRPr>
          </a:p>
          <a:p>
            <a:r>
              <a:rPr lang="ru-RU" sz="5400" b="1" i="1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004" y="3100059"/>
            <a:ext cx="3744416" cy="3240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188640"/>
            <a:ext cx="7740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  <a:latin typeface="Calibri"/>
                <a:ea typeface="Calibri"/>
                <a:cs typeface="Times New Roman"/>
              </a:rPr>
              <a:t>                        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34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800" y="79900"/>
            <a:ext cx="8928992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alibri" panose="020F0502020204030204" pitchFamily="34" charset="0"/>
              </a:rPr>
              <a:t>Игры </a:t>
            </a:r>
            <a:r>
              <a:rPr lang="ru-RU" b="1" dirty="0">
                <a:latin typeface="Calibri" panose="020F0502020204030204" pitchFamily="34" charset="0"/>
              </a:rPr>
              <a:t>на закрепление длины. </a:t>
            </a:r>
            <a:r>
              <a:rPr lang="ru-RU" b="1" i="1" dirty="0">
                <a:latin typeface="Calibri" panose="020F0502020204030204" pitchFamily="34" charset="0"/>
              </a:rPr>
              <a:t>(младшие и средние группы)</a:t>
            </a:r>
            <a:endParaRPr lang="ru-RU" b="1" dirty="0">
              <a:latin typeface="Calibri" panose="020F0502020204030204" pitchFamily="34" charset="0"/>
            </a:endParaRPr>
          </a:p>
          <a:p>
            <a:r>
              <a:rPr lang="ru-RU" dirty="0">
                <a:latin typeface="Calibri" panose="020F0502020204030204" pitchFamily="34" charset="0"/>
              </a:rPr>
              <a:t>1. Возьми одну </a:t>
            </a:r>
            <a:r>
              <a:rPr lang="ru-RU" b="1" dirty="0">
                <a:latin typeface="Calibri" panose="020F0502020204030204" pitchFamily="34" charset="0"/>
              </a:rPr>
              <a:t>палочку в правую руку</a:t>
            </a:r>
            <a:r>
              <a:rPr lang="ru-RU" dirty="0">
                <a:latin typeface="Calibri" panose="020F0502020204030204" pitchFamily="34" charset="0"/>
              </a:rPr>
              <a:t>, а другую в левую. Какие они по длине? Приложи </a:t>
            </a:r>
            <a:r>
              <a:rPr lang="ru-RU" b="1" dirty="0">
                <a:latin typeface="Calibri" panose="020F0502020204030204" pitchFamily="34" charset="0"/>
              </a:rPr>
              <a:t>палочки друг к другу </a:t>
            </a:r>
            <a:r>
              <a:rPr lang="ru-RU" i="1" dirty="0">
                <a:latin typeface="Calibri" panose="020F0502020204030204" pitchFamily="34" charset="0"/>
              </a:rPr>
              <a:t>(наложи их друг на друга)</a:t>
            </a:r>
            <a:r>
              <a:rPr lang="ru-RU" dirty="0">
                <a:latin typeface="Calibri" panose="020F0502020204030204" pitchFamily="34" charset="0"/>
              </a:rPr>
              <a:t>. Подровняй их с одной стороны. Какого цвета длинная </a:t>
            </a:r>
            <a:r>
              <a:rPr lang="ru-RU" i="1" dirty="0">
                <a:latin typeface="Calibri" panose="020F0502020204030204" pitchFamily="34" charset="0"/>
              </a:rPr>
              <a:t>(короткая)</a:t>
            </a:r>
            <a:r>
              <a:rPr lang="ru-RU" dirty="0">
                <a:latin typeface="Calibri" panose="020F0502020204030204" pitchFamily="34" charset="0"/>
              </a:rPr>
              <a:t> </a:t>
            </a:r>
            <a:r>
              <a:rPr lang="ru-RU" b="1" dirty="0">
                <a:latin typeface="Calibri" panose="020F0502020204030204" pitchFamily="34" charset="0"/>
              </a:rPr>
              <a:t>палочка</a:t>
            </a:r>
            <a:r>
              <a:rPr lang="ru-RU" dirty="0">
                <a:latin typeface="Calibri" panose="020F0502020204030204" pitchFamily="34" charset="0"/>
              </a:rPr>
              <a:t>? Или </a:t>
            </a:r>
            <a:r>
              <a:rPr lang="ru-RU" b="1" dirty="0">
                <a:latin typeface="Calibri" panose="020F0502020204030204" pitchFamily="34" charset="0"/>
              </a:rPr>
              <a:t>палочки одинаковы по длине</a:t>
            </a:r>
            <a:r>
              <a:rPr lang="ru-RU" dirty="0">
                <a:latin typeface="Calibri" panose="020F0502020204030204" pitchFamily="34" charset="0"/>
              </a:rPr>
              <a:t>?</a:t>
            </a:r>
          </a:p>
          <a:p>
            <a:r>
              <a:rPr lang="ru-RU" dirty="0">
                <a:latin typeface="Calibri" panose="020F0502020204030204" pitchFamily="34" charset="0"/>
              </a:rPr>
              <a:t>2. Найди в наборе длинную и короткую </a:t>
            </a:r>
            <a:r>
              <a:rPr lang="ru-RU" b="1" dirty="0">
                <a:latin typeface="Calibri" panose="020F0502020204030204" pitchFamily="34" charset="0"/>
              </a:rPr>
              <a:t>палочки</a:t>
            </a:r>
            <a:r>
              <a:rPr lang="ru-RU" dirty="0">
                <a:latin typeface="Calibri" panose="020F0502020204030204" pitchFamily="34" charset="0"/>
              </a:rPr>
              <a:t>. Назови их цвета. Положи их друг на друга. Поставь рядом друг с другом. Проверь, правильно ли ответил на вопрос.</a:t>
            </a:r>
          </a:p>
          <a:p>
            <a:r>
              <a:rPr lang="ru-RU" dirty="0">
                <a:latin typeface="Calibri" panose="020F0502020204030204" pitchFamily="34" charset="0"/>
              </a:rPr>
              <a:t>3. Найди 2 </a:t>
            </a:r>
            <a:r>
              <a:rPr lang="ru-RU" b="1" dirty="0">
                <a:latin typeface="Calibri" panose="020F0502020204030204" pitchFamily="34" charset="0"/>
              </a:rPr>
              <a:t>палочки одинаковой длины </a:t>
            </a:r>
            <a:r>
              <a:rPr lang="ru-RU" i="1" dirty="0">
                <a:latin typeface="Calibri" panose="020F0502020204030204" pitchFamily="34" charset="0"/>
              </a:rPr>
              <a:t>(разной)</a:t>
            </a:r>
            <a:r>
              <a:rPr lang="ru-RU" dirty="0">
                <a:latin typeface="Calibri" panose="020F0502020204030204" pitchFamily="34" charset="0"/>
              </a:rPr>
              <a:t>.</a:t>
            </a:r>
          </a:p>
          <a:p>
            <a:r>
              <a:rPr lang="ru-RU" dirty="0">
                <a:latin typeface="Calibri" panose="020F0502020204030204" pitchFamily="34" charset="0"/>
              </a:rPr>
              <a:t>4. Выбери 2 </a:t>
            </a:r>
            <a:r>
              <a:rPr lang="ru-RU" b="1" dirty="0">
                <a:latin typeface="Calibri" panose="020F0502020204030204" pitchFamily="34" charset="0"/>
              </a:rPr>
              <a:t>палочки одной длины</a:t>
            </a:r>
            <a:r>
              <a:rPr lang="ru-RU" dirty="0">
                <a:latin typeface="Calibri" panose="020F0502020204030204" pitchFamily="34" charset="0"/>
              </a:rPr>
              <a:t>. Какого они цвета?</a:t>
            </a:r>
          </a:p>
          <a:p>
            <a:r>
              <a:rPr lang="ru-RU" dirty="0">
                <a:latin typeface="Calibri" panose="020F0502020204030204" pitchFamily="34" charset="0"/>
              </a:rPr>
              <a:t>5. Возьми желтую и синюю положи, чтобы наверху оказалась короткая, а сверху длинная</a:t>
            </a:r>
            <a:r>
              <a:rPr lang="ru-RU" dirty="0" smtClean="0">
                <a:latin typeface="Calibri" panose="020F0502020204030204" pitchFamily="34" charset="0"/>
              </a:rPr>
              <a:t>.</a:t>
            </a:r>
          </a:p>
          <a:p>
            <a:endParaRPr lang="ru-RU" b="1" i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r>
              <a:rPr lang="ru-RU" b="1" dirty="0" smtClean="0">
                <a:latin typeface="Calibri" panose="020F0502020204030204" pitchFamily="34" charset="0"/>
              </a:rPr>
              <a:t>На </a:t>
            </a:r>
            <a:r>
              <a:rPr lang="ru-RU" b="1" dirty="0">
                <a:latin typeface="Calibri" panose="020F0502020204030204" pitchFamily="34" charset="0"/>
              </a:rPr>
              <a:t>ориентировку в пространстве. </a:t>
            </a:r>
            <a:r>
              <a:rPr lang="ru-RU" b="1" i="1" dirty="0">
                <a:latin typeface="Calibri" panose="020F0502020204030204" pitchFamily="34" charset="0"/>
              </a:rPr>
              <a:t>(старшие группы)</a:t>
            </a:r>
            <a:endParaRPr lang="ru-RU" b="1" dirty="0">
              <a:latin typeface="Calibri" panose="020F0502020204030204" pitchFamily="34" charset="0"/>
            </a:endParaRPr>
          </a:p>
          <a:p>
            <a:r>
              <a:rPr lang="ru-RU" dirty="0">
                <a:latin typeface="Calibri" panose="020F0502020204030204" pitchFamily="34" charset="0"/>
              </a:rPr>
              <a:t>1. Составь лесенку из белой, голубой и желтой </a:t>
            </a:r>
            <a:r>
              <a:rPr lang="ru-RU" b="1" dirty="0">
                <a:latin typeface="Calibri" panose="020F0502020204030204" pitchFamily="34" charset="0"/>
              </a:rPr>
              <a:t>палочки</a:t>
            </a:r>
            <a:r>
              <a:rPr lang="ru-RU" dirty="0">
                <a:latin typeface="Calibri" panose="020F0502020204030204" pitchFamily="34" charset="0"/>
              </a:rPr>
              <a:t>. Какого цвета </a:t>
            </a:r>
            <a:r>
              <a:rPr lang="ru-RU" b="1" dirty="0">
                <a:latin typeface="Calibri" panose="020F0502020204030204" pitchFamily="34" charset="0"/>
              </a:rPr>
              <a:t>палочка вверху</a:t>
            </a:r>
            <a:r>
              <a:rPr lang="ru-RU" dirty="0">
                <a:latin typeface="Calibri" panose="020F0502020204030204" pitchFamily="34" charset="0"/>
              </a:rPr>
              <a:t>, внизу, посередине?</a:t>
            </a:r>
          </a:p>
          <a:p>
            <a:r>
              <a:rPr lang="ru-RU" dirty="0">
                <a:latin typeface="Calibri" panose="020F0502020204030204" pitchFamily="34" charset="0"/>
              </a:rPr>
              <a:t>2. Составь поезд из коричневого, оранжевого и красного так, чтобы оранжевый был левее коричневого, а коричневый левее красного</a:t>
            </a:r>
            <a:r>
              <a:rPr lang="ru-RU" dirty="0" smtClean="0">
                <a:latin typeface="Calibri" panose="020F0502020204030204" pitchFamily="34" charset="0"/>
              </a:rPr>
              <a:t>.</a:t>
            </a:r>
          </a:p>
          <a:p>
            <a:endParaRPr lang="ru-RU" dirty="0">
              <a:latin typeface="Calibri" panose="020F0502020204030204" pitchFamily="34" charset="0"/>
            </a:endParaRPr>
          </a:p>
          <a:p>
            <a:r>
              <a:rPr lang="ru-RU" b="1" dirty="0">
                <a:latin typeface="Calibri" panose="020F0502020204030204" pitchFamily="34" charset="0"/>
              </a:rPr>
              <a:t>Знакомство с числом. </a:t>
            </a:r>
            <a:r>
              <a:rPr lang="ru-RU" b="1" i="1" dirty="0">
                <a:latin typeface="Calibri" panose="020F0502020204030204" pitchFamily="34" charset="0"/>
              </a:rPr>
              <a:t>(старшие, подготовительные группы)</a:t>
            </a:r>
            <a:endParaRPr lang="ru-RU" b="1" dirty="0">
              <a:latin typeface="Calibri" panose="020F0502020204030204" pitchFamily="34" charset="0"/>
            </a:endParaRPr>
          </a:p>
          <a:p>
            <a:r>
              <a:rPr lang="ru-RU" dirty="0">
                <a:latin typeface="Calibri" panose="020F0502020204030204" pitchFamily="34" charset="0"/>
              </a:rPr>
              <a:t>1. Возьми белую </a:t>
            </a:r>
            <a:r>
              <a:rPr lang="ru-RU" b="1" dirty="0">
                <a:latin typeface="Calibri" panose="020F0502020204030204" pitchFamily="34" charset="0"/>
              </a:rPr>
              <a:t>палочку</a:t>
            </a:r>
            <a:r>
              <a:rPr lang="ru-RU" dirty="0">
                <a:latin typeface="Calibri" panose="020F0502020204030204" pitchFamily="34" charset="0"/>
              </a:rPr>
              <a:t>. Она самая короткая. Это единица. Число 1.</a:t>
            </a:r>
          </a:p>
          <a:p>
            <a:r>
              <a:rPr lang="ru-RU" dirty="0">
                <a:latin typeface="Calibri" panose="020F0502020204030204" pitchFamily="34" charset="0"/>
              </a:rPr>
              <a:t>2. Найди </a:t>
            </a:r>
            <a:r>
              <a:rPr lang="ru-RU" b="1" dirty="0">
                <a:latin typeface="Calibri" panose="020F0502020204030204" pitchFamily="34" charset="0"/>
              </a:rPr>
              <a:t>палочку</a:t>
            </a:r>
            <a:r>
              <a:rPr lang="ru-RU" dirty="0">
                <a:latin typeface="Calibri" panose="020F0502020204030204" pitchFamily="34" charset="0"/>
              </a:rPr>
              <a:t>, где белая </a:t>
            </a:r>
            <a:r>
              <a:rPr lang="ru-RU" b="1" dirty="0">
                <a:latin typeface="Calibri" panose="020F0502020204030204" pitchFamily="34" charset="0"/>
              </a:rPr>
              <a:t>палочка укладывается 2 раза</a:t>
            </a:r>
            <a:r>
              <a:rPr lang="ru-RU" dirty="0">
                <a:latin typeface="Calibri" panose="020F0502020204030204" pitchFamily="34" charset="0"/>
              </a:rPr>
              <a:t>. Найди такую же </a:t>
            </a:r>
            <a:r>
              <a:rPr lang="ru-RU" b="1" dirty="0">
                <a:latin typeface="Calibri" panose="020F0502020204030204" pitchFamily="34" charset="0"/>
              </a:rPr>
              <a:t>палочку</a:t>
            </a:r>
            <a:r>
              <a:rPr lang="ru-RU" dirty="0">
                <a:latin typeface="Calibri" panose="020F0502020204030204" pitchFamily="34" charset="0"/>
              </a:rPr>
              <a:t>, сколько их? </a:t>
            </a:r>
            <a:r>
              <a:rPr lang="ru-RU" i="1" dirty="0">
                <a:latin typeface="Calibri" panose="020F0502020204030204" pitchFamily="34" charset="0"/>
              </a:rPr>
              <a:t>(2)</a:t>
            </a:r>
            <a:r>
              <a:rPr lang="ru-RU" dirty="0">
                <a:latin typeface="Calibri" panose="020F0502020204030204" pitchFamily="34" charset="0"/>
              </a:rPr>
              <a:t> Розовая </a:t>
            </a:r>
            <a:r>
              <a:rPr lang="ru-RU" b="1" dirty="0">
                <a:latin typeface="Calibri" panose="020F0502020204030204" pitchFamily="34" charset="0"/>
              </a:rPr>
              <a:t>палочка - это число 2</a:t>
            </a:r>
            <a:r>
              <a:rPr lang="ru-RU" dirty="0">
                <a:latin typeface="Calibri" panose="020F0502020204030204" pitchFamily="34" charset="0"/>
              </a:rPr>
              <a:t>. </a:t>
            </a:r>
            <a:r>
              <a:rPr lang="ru-RU" i="1" dirty="0">
                <a:latin typeface="Calibri" panose="020F0502020204030204" pitchFamily="34" charset="0"/>
              </a:rPr>
              <a:t>(И так до 10)</a:t>
            </a:r>
            <a:r>
              <a:rPr lang="ru-RU" dirty="0">
                <a:latin typeface="Calibri" panose="020F0502020204030204" pitchFamily="34" charset="0"/>
              </a:rPr>
              <a:t>.</a:t>
            </a:r>
          </a:p>
          <a:p>
            <a:r>
              <a:rPr lang="ru-RU" dirty="0">
                <a:latin typeface="Calibri" panose="020F0502020204030204" pitchFamily="34" charset="0"/>
              </a:rPr>
              <a:t>Задачи </a:t>
            </a:r>
            <a:r>
              <a:rPr lang="ru-RU" i="1" dirty="0">
                <a:latin typeface="Calibri" panose="020F0502020204030204" pitchFamily="34" charset="0"/>
              </a:rPr>
              <a:t>(подготовительные группы)</a:t>
            </a:r>
            <a:endParaRPr lang="ru-RU" dirty="0">
              <a:latin typeface="Calibri" panose="020F0502020204030204" pitchFamily="34" charset="0"/>
            </a:endParaRPr>
          </a:p>
          <a:p>
            <a:r>
              <a:rPr lang="ru-RU" dirty="0" smtClean="0">
                <a:latin typeface="Calibri" panose="020F0502020204030204" pitchFamily="34" charset="0"/>
              </a:rPr>
              <a:t>Составь </a:t>
            </a:r>
            <a:r>
              <a:rPr lang="ru-RU" dirty="0">
                <a:latin typeface="Calibri" panose="020F0502020204030204" pitchFamily="34" charset="0"/>
              </a:rPr>
              <a:t>зеленую </a:t>
            </a:r>
            <a:r>
              <a:rPr lang="ru-RU" b="1" dirty="0">
                <a:latin typeface="Calibri" panose="020F0502020204030204" pitchFamily="34" charset="0"/>
              </a:rPr>
              <a:t>палочку</a:t>
            </a:r>
            <a:r>
              <a:rPr lang="ru-RU" dirty="0">
                <a:latin typeface="Calibri" panose="020F0502020204030204" pitchFamily="34" charset="0"/>
              </a:rPr>
              <a:t>, из одинаковых </a:t>
            </a:r>
            <a:r>
              <a:rPr lang="ru-RU" b="1" dirty="0">
                <a:latin typeface="Calibri" panose="020F0502020204030204" pitchFamily="34" charset="0"/>
              </a:rPr>
              <a:t>палочек разными способами</a:t>
            </a:r>
            <a:r>
              <a:rPr lang="ru-RU" dirty="0">
                <a:latin typeface="Calibri" panose="020F0502020204030204" pitchFamily="34" charset="0"/>
              </a:rPr>
              <a:t>.</a:t>
            </a:r>
          </a:p>
          <a:p>
            <a:endParaRPr lang="ru-RU" sz="20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649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8497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Calibri" panose="020F0502020204030204" pitchFamily="34" charset="0"/>
              </a:rPr>
              <a:t>(Состав числа)</a:t>
            </a:r>
          </a:p>
          <a:p>
            <a:r>
              <a:rPr lang="ru-RU" sz="2000" b="1" dirty="0">
                <a:latin typeface="Calibri" panose="020F0502020204030204" pitchFamily="34" charset="0"/>
              </a:rPr>
              <a:t>Игра: </a:t>
            </a:r>
            <a:r>
              <a:rPr lang="ru-RU" sz="2000" b="1" i="1" dirty="0">
                <a:latin typeface="Calibri" panose="020F0502020204030204" pitchFamily="34" charset="0"/>
              </a:rPr>
              <a:t>«Цветные коврики»</a:t>
            </a:r>
            <a:endParaRPr lang="ru-RU" sz="2000" b="1" dirty="0">
              <a:latin typeface="Calibri" panose="020F0502020204030204" pitchFamily="34" charset="0"/>
            </a:endParaRPr>
          </a:p>
          <a:p>
            <a:r>
              <a:rPr lang="ru-RU" sz="1600" dirty="0">
                <a:latin typeface="Calibri" panose="020F0502020204030204" pitchFamily="34" charset="0"/>
              </a:rPr>
              <a:t>Возьмите одну какую-либо </a:t>
            </a:r>
            <a:r>
              <a:rPr lang="ru-RU" sz="1600" b="1" dirty="0">
                <a:latin typeface="Calibri" panose="020F0502020204030204" pitchFamily="34" charset="0"/>
              </a:rPr>
              <a:t>палочку </a:t>
            </a:r>
            <a:r>
              <a:rPr lang="ru-RU" sz="1600" i="1" dirty="0">
                <a:latin typeface="Calibri" panose="020F0502020204030204" pitchFamily="34" charset="0"/>
              </a:rPr>
              <a:t>(например, желтую)</a:t>
            </a:r>
            <a:r>
              <a:rPr lang="ru-RU" sz="1600" dirty="0">
                <a:latin typeface="Calibri" panose="020F0502020204030204" pitchFamily="34" charset="0"/>
              </a:rPr>
              <a:t> и составьте ее из нескольких других, в сумме равных длине первой. Каждый </a:t>
            </a:r>
            <a:r>
              <a:rPr lang="ru-RU" sz="1600" i="1" dirty="0">
                <a:latin typeface="Calibri" panose="020F0502020204030204" pitchFamily="34" charset="0"/>
              </a:rPr>
              <a:t>«коврик»</a:t>
            </a:r>
            <a:r>
              <a:rPr lang="ru-RU" sz="1600" dirty="0">
                <a:latin typeface="Calibri" panose="020F0502020204030204" pitchFamily="34" charset="0"/>
              </a:rPr>
              <a:t> заканчивается </a:t>
            </a:r>
            <a:r>
              <a:rPr lang="ru-RU" sz="1600" b="1" dirty="0">
                <a:latin typeface="Calibri" panose="020F0502020204030204" pitchFamily="34" charset="0"/>
              </a:rPr>
              <a:t>палочкой</a:t>
            </a:r>
            <a:r>
              <a:rPr lang="ru-RU" sz="1600" dirty="0">
                <a:latin typeface="Calibri" panose="020F0502020204030204" pitchFamily="34" charset="0"/>
              </a:rPr>
              <a:t>, состоящей из белых </a:t>
            </a:r>
            <a:r>
              <a:rPr lang="ru-RU" sz="1600" b="1" dirty="0">
                <a:latin typeface="Calibri" panose="020F0502020204030204" pitchFamily="34" charset="0"/>
              </a:rPr>
              <a:t>палочек</a:t>
            </a:r>
            <a:r>
              <a:rPr lang="ru-RU" sz="1600" dirty="0">
                <a:latin typeface="Calibri" panose="020F0502020204030204" pitchFamily="34" charset="0"/>
              </a:rPr>
              <a:t>, которая носит название </a:t>
            </a:r>
            <a:r>
              <a:rPr lang="ru-RU" sz="1600" i="1" dirty="0">
                <a:latin typeface="Calibri" panose="020F0502020204030204" pitchFamily="34" charset="0"/>
              </a:rPr>
              <a:t>«бахрома»</a:t>
            </a:r>
            <a:r>
              <a:rPr lang="ru-RU" sz="1600" dirty="0">
                <a:latin typeface="Calibri" panose="020F0502020204030204" pitchFamily="34" charset="0"/>
              </a:rPr>
              <a:t>. Опишите </a:t>
            </a:r>
            <a:r>
              <a:rPr lang="ru-RU" sz="1600" u="sng" dirty="0">
                <a:latin typeface="Calibri" panose="020F0502020204030204" pitchFamily="34" charset="0"/>
              </a:rPr>
              <a:t>коврик</a:t>
            </a:r>
            <a:r>
              <a:rPr lang="ru-RU" sz="1600" dirty="0">
                <a:latin typeface="Calibri" panose="020F0502020204030204" pitchFamily="34" charset="0"/>
              </a:rPr>
              <a:t>:</a:t>
            </a:r>
          </a:p>
          <a:p>
            <a:r>
              <a:rPr lang="ru-RU" sz="1600" u="sng" dirty="0">
                <a:latin typeface="Calibri" panose="020F0502020204030204" pitchFamily="34" charset="0"/>
              </a:rPr>
              <a:t>- Цветом</a:t>
            </a:r>
            <a:r>
              <a:rPr lang="ru-RU" sz="1600" dirty="0">
                <a:latin typeface="Calibri" panose="020F0502020204030204" pitchFamily="34" charset="0"/>
              </a:rPr>
              <a:t>: «Желтый - это белый и красный, красный и белый, розовый и голубой, голубой и розовый, и белый, белый, белый, белый, белый».</a:t>
            </a:r>
          </a:p>
          <a:p>
            <a:r>
              <a:rPr lang="ru-RU" sz="1600" u="sng" dirty="0" smtClean="0">
                <a:latin typeface="Calibri" panose="020F0502020204030204" pitchFamily="34" charset="0"/>
              </a:rPr>
              <a:t>-Числами</a:t>
            </a:r>
            <a:r>
              <a:rPr lang="ru-RU" sz="1600" dirty="0">
                <a:latin typeface="Calibri" panose="020F0502020204030204" pitchFamily="34" charset="0"/>
              </a:rPr>
              <a:t>: «Пять - это один и четыре, четыре и один, два и три, три и два, и один, один, один, один, один». </a:t>
            </a:r>
            <a:endParaRPr lang="ru-RU" sz="1600" dirty="0" smtClean="0">
              <a:latin typeface="Calibri" panose="020F0502020204030204" pitchFamily="34" charset="0"/>
            </a:endParaRPr>
          </a:p>
          <a:p>
            <a:r>
              <a:rPr lang="ru-RU" sz="1600" u="sng" dirty="0" smtClean="0">
                <a:latin typeface="Calibri" panose="020F0502020204030204" pitchFamily="34" charset="0"/>
              </a:rPr>
              <a:t>-Цифрами</a:t>
            </a:r>
            <a:r>
              <a:rPr lang="ru-RU" sz="1600" dirty="0">
                <a:latin typeface="Calibri" panose="020F0502020204030204" pitchFamily="34" charset="0"/>
              </a:rPr>
              <a:t> </a:t>
            </a:r>
            <a:r>
              <a:rPr lang="ru-RU" sz="1600" i="1" dirty="0" smtClean="0">
                <a:latin typeface="Calibri" panose="020F0502020204030204" pitchFamily="34" charset="0"/>
              </a:rPr>
              <a:t>(выкладываются </a:t>
            </a:r>
            <a:r>
              <a:rPr lang="ru-RU" sz="1600" i="1" dirty="0">
                <a:latin typeface="Calibri" panose="020F0502020204030204" pitchFamily="34" charset="0"/>
              </a:rPr>
              <a:t>карточки с цифрами)</a:t>
            </a:r>
            <a:r>
              <a:rPr lang="ru-RU" sz="1600" dirty="0">
                <a:latin typeface="Calibri" panose="020F0502020204030204" pitchFamily="34" charset="0"/>
              </a:rPr>
              <a:t>: 1 и 4,4 и 1,2 и 3,3 и 2, и 1, 1, 1, 1, 1. </a:t>
            </a:r>
            <a:r>
              <a:rPr lang="ru-RU" sz="1600" dirty="0"/>
              <a:t>. </a:t>
            </a:r>
            <a:r>
              <a:rPr lang="ru-RU" sz="1600" dirty="0">
                <a:latin typeface="Calibri" panose="020F0502020204030204" pitchFamily="34" charset="0"/>
              </a:rPr>
              <a:t>Можно использовать знаки +, -, </a:t>
            </a:r>
            <a:r>
              <a:rPr lang="ru-RU" sz="1600" dirty="0" smtClean="0">
                <a:latin typeface="Calibri" panose="020F0502020204030204" pitchFamily="34" charset="0"/>
              </a:rPr>
              <a:t>=.</a:t>
            </a:r>
          </a:p>
          <a:p>
            <a:endParaRPr lang="ru-RU" sz="1600" dirty="0">
              <a:latin typeface="Calibri" panose="020F0502020204030204" pitchFamily="34" charset="0"/>
            </a:endParaRPr>
          </a:p>
          <a:p>
            <a:r>
              <a:rPr lang="ru-RU" sz="2000" b="1" dirty="0" smtClean="0">
                <a:latin typeface="Calibri" panose="020F0502020204030204" pitchFamily="34" charset="0"/>
              </a:rPr>
              <a:t>Игра</a:t>
            </a:r>
            <a:r>
              <a:rPr lang="ru-RU" sz="2000" b="1" dirty="0">
                <a:latin typeface="Calibri" panose="020F0502020204030204" pitchFamily="34" charset="0"/>
              </a:rPr>
              <a:t> </a:t>
            </a:r>
            <a:r>
              <a:rPr lang="ru-RU" sz="2000" b="1" i="1" dirty="0">
                <a:latin typeface="Calibri" panose="020F0502020204030204" pitchFamily="34" charset="0"/>
              </a:rPr>
              <a:t>«Назови число - найди палочку»</a:t>
            </a:r>
            <a:r>
              <a:rPr lang="ru-RU" sz="2000" b="1" dirty="0">
                <a:latin typeface="Calibri" panose="020F0502020204030204" pitchFamily="34" charset="0"/>
              </a:rPr>
              <a:t>.</a:t>
            </a:r>
          </a:p>
          <a:p>
            <a:r>
              <a:rPr lang="ru-RU" sz="1600" u="sng" dirty="0">
                <a:latin typeface="Calibri" panose="020F0502020204030204" pitchFamily="34" charset="0"/>
              </a:rPr>
              <a:t>Ход</a:t>
            </a:r>
            <a:r>
              <a:rPr lang="ru-RU" sz="1600" dirty="0">
                <a:latin typeface="Calibri" panose="020F0502020204030204" pitchFamily="34" charset="0"/>
              </a:rPr>
              <a:t>: </a:t>
            </a:r>
            <a:r>
              <a:rPr lang="ru-RU" sz="1600" u="sng" dirty="0">
                <a:latin typeface="Calibri" panose="020F0502020204030204" pitchFamily="34" charset="0"/>
              </a:rPr>
              <a:t>игры</a:t>
            </a:r>
            <a:r>
              <a:rPr lang="ru-RU" sz="1600" dirty="0">
                <a:latin typeface="Calibri" panose="020F0502020204030204" pitchFamily="34" charset="0"/>
              </a:rPr>
              <a:t>:</a:t>
            </a:r>
          </a:p>
          <a:p>
            <a:r>
              <a:rPr lang="ru-RU" sz="1600" dirty="0">
                <a:latin typeface="Calibri" panose="020F0502020204030204" pitchFamily="34" charset="0"/>
              </a:rPr>
              <a:t>Ведущий называет число, играющие находят соответствующую </a:t>
            </a:r>
            <a:r>
              <a:rPr lang="ru-RU" sz="1600" b="1" dirty="0">
                <a:latin typeface="Calibri" panose="020F0502020204030204" pitchFamily="34" charset="0"/>
              </a:rPr>
              <a:t>палочку</a:t>
            </a:r>
            <a:r>
              <a:rPr lang="ru-RU" sz="1600" dirty="0">
                <a:latin typeface="Calibri" panose="020F0502020204030204" pitchFamily="34" charset="0"/>
              </a:rPr>
              <a:t>. Затем ведущий показывает </a:t>
            </a:r>
            <a:r>
              <a:rPr lang="ru-RU" sz="1600" b="1" dirty="0">
                <a:latin typeface="Calibri" panose="020F0502020204030204" pitchFamily="34" charset="0"/>
              </a:rPr>
              <a:t>палочку</a:t>
            </a:r>
            <a:r>
              <a:rPr lang="ru-RU" sz="1600" dirty="0">
                <a:latin typeface="Calibri" panose="020F0502020204030204" pitchFamily="34" charset="0"/>
              </a:rPr>
              <a:t>, а дети называют число, которое она обозначает (</a:t>
            </a:r>
            <a:r>
              <a:rPr lang="ru-RU" sz="1600" u="sng" dirty="0">
                <a:latin typeface="Calibri" panose="020F0502020204030204" pitchFamily="34" charset="0"/>
              </a:rPr>
              <a:t>например</a:t>
            </a:r>
            <a:r>
              <a:rPr lang="ru-RU" sz="1600" dirty="0">
                <a:latin typeface="Calibri" panose="020F0502020204030204" pitchFamily="34" charset="0"/>
              </a:rPr>
              <a:t>: белая - один, розовая - два, голубая - три, красная - четыре и так далее). Вначале числа называются и </a:t>
            </a:r>
            <a:r>
              <a:rPr lang="ru-RU" sz="1600" b="1" dirty="0">
                <a:latin typeface="Calibri" panose="020F0502020204030204" pitchFamily="34" charset="0"/>
              </a:rPr>
              <a:t>палочки</a:t>
            </a:r>
            <a:r>
              <a:rPr lang="ru-RU" sz="1600" dirty="0">
                <a:latin typeface="Calibri" panose="020F0502020204030204" pitchFamily="34" charset="0"/>
              </a:rPr>
              <a:t> показываются по порядку, а затем в разбивку</a:t>
            </a:r>
            <a:r>
              <a:rPr lang="ru-RU" sz="1600" dirty="0" smtClean="0">
                <a:latin typeface="Calibri" panose="020F0502020204030204" pitchFamily="34" charset="0"/>
              </a:rPr>
              <a:t>.</a:t>
            </a:r>
          </a:p>
          <a:p>
            <a:endParaRPr lang="ru-RU" sz="1600" dirty="0">
              <a:latin typeface="Calibri" panose="020F0502020204030204" pitchFamily="34" charset="0"/>
            </a:endParaRPr>
          </a:p>
          <a:p>
            <a:r>
              <a:rPr lang="ru-RU" sz="2000" b="1" dirty="0">
                <a:latin typeface="Calibri" panose="020F0502020204030204" pitchFamily="34" charset="0"/>
              </a:rPr>
              <a:t>Игра </a:t>
            </a:r>
            <a:r>
              <a:rPr lang="ru-RU" sz="2000" b="1" i="1" dirty="0">
                <a:latin typeface="Calibri" panose="020F0502020204030204" pitchFamily="34" charset="0"/>
              </a:rPr>
              <a:t>«Найди пару»</a:t>
            </a:r>
            <a:endParaRPr lang="ru-RU" sz="2000" b="1" dirty="0">
              <a:latin typeface="Calibri" panose="020F0502020204030204" pitchFamily="34" charset="0"/>
            </a:endParaRPr>
          </a:p>
          <a:p>
            <a:r>
              <a:rPr lang="ru-RU" sz="1600" u="sng" dirty="0">
                <a:latin typeface="Calibri" panose="020F0502020204030204" pitchFamily="34" charset="0"/>
              </a:rPr>
              <a:t>Варианты</a:t>
            </a:r>
            <a:r>
              <a:rPr lang="ru-RU" sz="1600" dirty="0">
                <a:latin typeface="Calibri" panose="020F0502020204030204" pitchFamily="34" charset="0"/>
              </a:rPr>
              <a:t>:</a:t>
            </a:r>
          </a:p>
          <a:p>
            <a:r>
              <a:rPr lang="ru-RU" sz="1600" dirty="0">
                <a:latin typeface="Calibri" panose="020F0502020204030204" pitchFamily="34" charset="0"/>
              </a:rPr>
              <a:t>- К цветной цифре подбирается соответствующая ей обычная цифра, изображенная на карточке.</a:t>
            </a:r>
          </a:p>
          <a:p>
            <a:r>
              <a:rPr lang="ru-RU" sz="1600" dirty="0">
                <a:latin typeface="Calibri" panose="020F0502020204030204" pitchFamily="34" charset="0"/>
              </a:rPr>
              <a:t>- К цветной цифре подбирается соответствующее количество предметов </a:t>
            </a:r>
            <a:r>
              <a:rPr lang="ru-RU" sz="1600" i="1" dirty="0">
                <a:latin typeface="Calibri" panose="020F0502020204030204" pitchFamily="34" charset="0"/>
              </a:rPr>
              <a:t>(или их изображений на карточке)</a:t>
            </a:r>
            <a:r>
              <a:rPr lang="ru-RU" sz="1600" dirty="0">
                <a:latin typeface="Calibri" panose="020F0502020204030204" pitchFamily="34" charset="0"/>
              </a:rPr>
              <a:t>.</a:t>
            </a:r>
          </a:p>
          <a:p>
            <a:r>
              <a:rPr lang="ru-RU" sz="1600" dirty="0">
                <a:latin typeface="Calibri" panose="020F0502020204030204" pitchFamily="34" charset="0"/>
              </a:rPr>
              <a:t>Подбор пар выполняется сначала по порядку, а потом вразбивку.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34621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3040" y="1124744"/>
            <a:ext cx="8640960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/>
              <a:t>А сейчас я предлагаю вам перейти к практической части нашего </a:t>
            </a:r>
            <a:r>
              <a:rPr lang="ru-RU" sz="2400" b="1" dirty="0"/>
              <a:t>мастер</a:t>
            </a:r>
            <a:r>
              <a:rPr lang="ru-RU" sz="2400" dirty="0"/>
              <a:t>-класса и попробовать выполнить несколько упражнений</a:t>
            </a:r>
            <a:r>
              <a:rPr lang="ru-RU" dirty="0"/>
              <a:t>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212976"/>
            <a:ext cx="5544616" cy="3433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010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56895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</a:rPr>
              <a:t>Постройте поезд из вагонов разной длины, начиная от самого короткого и заканчивая самым длинным.  </a:t>
            </a:r>
            <a:endParaRPr lang="ru-RU" sz="6000" b="1" i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9234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548680"/>
            <a:ext cx="705678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600" b="1" i="1" dirty="0" smtClean="0">
                <a:solidFill>
                  <a:srgbClr val="4E5B6F">
                    <a:lumMod val="50000"/>
                  </a:srgbClr>
                </a:solidFill>
              </a:rPr>
              <a:t>       </a:t>
            </a:r>
          </a:p>
          <a:p>
            <a:pPr lvl="0"/>
            <a:endParaRPr lang="ru-RU" sz="3600" b="1" i="1" dirty="0">
              <a:solidFill>
                <a:srgbClr val="4E5B6F">
                  <a:lumMod val="50000"/>
                </a:srgbClr>
              </a:solidFill>
            </a:endParaRPr>
          </a:p>
          <a:p>
            <a:pPr lvl="0"/>
            <a:r>
              <a:rPr lang="ru-RU" sz="3200" b="1" i="1" dirty="0" smtClean="0">
                <a:solidFill>
                  <a:srgbClr val="4E5B6F">
                    <a:lumMod val="50000"/>
                  </a:srgbClr>
                </a:solidFill>
              </a:rPr>
              <a:t>        « Назовите число»</a:t>
            </a:r>
          </a:p>
          <a:p>
            <a:pPr lvl="0"/>
            <a:endParaRPr lang="ru-RU" sz="3200" b="1" i="1" dirty="0">
              <a:solidFill>
                <a:srgbClr val="4E5B6F">
                  <a:lumMod val="50000"/>
                </a:srgb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915230"/>
            <a:ext cx="6264696" cy="3034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892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24744"/>
            <a:ext cx="89644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Постройте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две лесенки с пятью ступеньками, разница между ступеньками должна быть равна двум или соответствовать розовой палочке. </a:t>
            </a:r>
          </a:p>
        </p:txBody>
      </p:sp>
    </p:spTree>
    <p:extLst>
      <p:ext uri="{BB962C8B-B14F-4D97-AF65-F5344CB8AC3E}">
        <p14:creationId xmlns:p14="http://schemas.microsoft.com/office/powerpoint/2010/main" val="42901054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797" y="764704"/>
            <a:ext cx="5822950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3787272" y="3939527"/>
            <a:ext cx="4896544" cy="2299015"/>
            <a:chOff x="3995936" y="4393596"/>
            <a:chExt cx="4896544" cy="2299015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3995936" y="5724655"/>
              <a:ext cx="3744416" cy="489149"/>
            </a:xfrm>
            <a:prstGeom prst="rect">
              <a:avLst/>
            </a:prstGeom>
            <a:solidFill>
              <a:srgbClr val="0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rgbClr val="FFFFFF"/>
                  </a:solidFill>
                </a:rPr>
                <a:t>7</a:t>
              </a:r>
              <a:endParaRPr lang="ru-RU" b="1" dirty="0">
                <a:solidFill>
                  <a:srgbClr val="FFFFFF"/>
                </a:solidFill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035606" y="4393596"/>
              <a:ext cx="504056" cy="432048"/>
            </a:xfrm>
            <a:prstGeom prst="rect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" rtlCol="0" anchor="ctr"/>
            <a:lstStyle/>
            <a:p>
              <a:pPr algn="ctr"/>
              <a:r>
                <a:rPr lang="ru-RU" b="1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035606" y="4825644"/>
              <a:ext cx="1512168" cy="409854"/>
            </a:xfrm>
            <a:prstGeom prst="rect">
              <a:avLst/>
            </a:prstGeom>
            <a:solidFill>
              <a:srgbClr val="99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" rtlCol="0" anchor="ctr"/>
            <a:lstStyle/>
            <a:p>
              <a:pPr algn="ctr"/>
              <a:r>
                <a:rPr lang="ru-RU" b="1" dirty="0" smtClean="0">
                  <a:solidFill>
                    <a:srgbClr val="000000"/>
                  </a:solidFill>
                </a:rPr>
                <a:t>3</a:t>
              </a:r>
              <a:endParaRPr lang="ru-RU" b="1" dirty="0">
                <a:solidFill>
                  <a:srgbClr val="000000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014120" y="5243096"/>
              <a:ext cx="2674490" cy="486977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" rtlCol="0" anchor="ctr"/>
            <a:lstStyle/>
            <a:p>
              <a:pPr algn="ctr"/>
              <a:r>
                <a:rPr lang="ru-RU" b="1" dirty="0" smtClean="0">
                  <a:solidFill>
                    <a:srgbClr val="000000"/>
                  </a:solidFill>
                </a:rPr>
                <a:t>5</a:t>
              </a:r>
              <a:endParaRPr lang="ru-RU" b="1" dirty="0">
                <a:solidFill>
                  <a:srgbClr val="000000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995936" y="6203953"/>
              <a:ext cx="4896544" cy="488658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" rtlCol="0" anchor="ctr"/>
            <a:lstStyle/>
            <a:p>
              <a:pPr algn="ctr"/>
              <a:r>
                <a:rPr lang="ru-RU" b="1" dirty="0" smtClean="0">
                  <a:solidFill>
                    <a:srgbClr val="FFFFFF"/>
                  </a:solidFill>
                </a:rPr>
                <a:t>9</a:t>
              </a:r>
              <a:endParaRPr lang="ru-RU" b="1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47409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76672"/>
            <a:ext cx="9036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Состав числа из двух меньших</a:t>
            </a:r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При помощи палочек разложить число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6,7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по составу из двух меньших</a:t>
            </a:r>
            <a:endParaRPr lang="ru-RU" sz="2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3528392" cy="4018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025879"/>
            <a:ext cx="3784037" cy="394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41880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19672" y="1772816"/>
            <a:ext cx="5867400" cy="522288"/>
          </a:xfrm>
        </p:spPr>
        <p:txBody>
          <a:bodyPr>
            <a:noAutofit/>
          </a:bodyPr>
          <a:lstStyle/>
          <a:p>
            <a:r>
              <a:rPr lang="ru-RU" sz="6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600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16216" y="4221088"/>
            <a:ext cx="322784" cy="144016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36" b="13636"/>
          <a:stretch>
            <a:fillRect/>
          </a:stretch>
        </p:blipFill>
        <p:spPr>
          <a:xfrm>
            <a:off x="3635896" y="2996952"/>
            <a:ext cx="5029200" cy="3657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95701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технологии: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Эффективное развитие интеллектуальных способностей   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 - одна из актуальных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 современности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Дошкольники с развитым интеллектом быстрее запоминают материал, более уверены в  своих силах,  легче адаптируются  в новой обстановке, лучше подготовлены к школе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Интеллектуальное развитие дошкольника можно осуществить на основе игровой деятельности, в процессе которой у ребенка формируются психические процессы, математические представления, приобретается опыт общения со сверстниками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0742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 flipV="1">
            <a:off x="865457" y="836712"/>
            <a:ext cx="821089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43175" algn="l"/>
              </a:tabLst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Рисунок 1" descr="http://www.ikirov.ru/files/1109/palochk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0" y="4797152"/>
            <a:ext cx="2381250" cy="193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45930" y="931191"/>
            <a:ext cx="7272809" cy="5799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543175" algn="l"/>
              </a:tabLst>
            </a:pPr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Игра — одна из самых эффективных методик обучения </a:t>
            </a: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детей.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543175" algn="l"/>
              </a:tabLst>
            </a:pP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Существует огромное количество методик и педагогических разработок для развития логического мышления и интеллекта ребенка 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.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Часто в основе таких методик лежит игра. Именно во время игры ребенок сам включается  в процесс познания и с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легкостью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543175" algn="l"/>
              </a:tabLst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усваивает новое.</a:t>
            </a:r>
            <a:b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sz="2800" i="1" dirty="0">
              <a:solidFill>
                <a:schemeClr val="accent2">
                  <a:lumMod val="50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8259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928991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4825">
              <a:lnSpc>
                <a:spcPct val="150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21390D"/>
                </a:solidFill>
                <a:latin typeface="Calibri" panose="020F0502020204030204" pitchFamily="34" charset="0"/>
                <a:ea typeface="Calibri"/>
                <a:cs typeface="Times New Roman"/>
              </a:rPr>
              <a:t>Для развития у детей математических способностей бельгийский учитель начальной школы Джордж </a:t>
            </a:r>
            <a:r>
              <a:rPr lang="ru-RU" sz="2000" b="1" i="1" dirty="0" err="1">
                <a:solidFill>
                  <a:srgbClr val="21390D"/>
                </a:solidFill>
                <a:latin typeface="Calibri" panose="020F0502020204030204" pitchFamily="34" charset="0"/>
                <a:ea typeface="Calibri"/>
                <a:cs typeface="Times New Roman"/>
              </a:rPr>
              <a:t>Кюизенер</a:t>
            </a:r>
            <a:r>
              <a:rPr lang="ru-RU" sz="2000" b="1" i="1" dirty="0">
                <a:solidFill>
                  <a:srgbClr val="21390D"/>
                </a:solidFill>
                <a:latin typeface="Calibri" panose="020F0502020204030204" pitchFamily="34" charset="0"/>
                <a:ea typeface="Calibri"/>
                <a:cs typeface="Times New Roman"/>
              </a:rPr>
              <a:t> (1891-1976) разработал универсальный дидактический материал «Цветные числа».</a:t>
            </a:r>
          </a:p>
          <a:p>
            <a:pPr marL="504825">
              <a:lnSpc>
                <a:spcPct val="150000"/>
              </a:lnSpc>
              <a:spcAft>
                <a:spcPts val="1000"/>
              </a:spcAft>
            </a:pPr>
            <a:r>
              <a:rPr lang="ru-RU" sz="2000" b="1" i="1" dirty="0">
                <a:solidFill>
                  <a:srgbClr val="21390D"/>
                </a:solidFill>
                <a:latin typeface="Calibri" panose="020F0502020204030204" pitchFamily="34" charset="0"/>
                <a:ea typeface="Calibri"/>
                <a:cs typeface="Times New Roman"/>
              </a:rPr>
              <a:t>Палочки </a:t>
            </a:r>
            <a:r>
              <a:rPr lang="ru-RU" sz="2000" b="1" i="1" dirty="0" err="1">
                <a:solidFill>
                  <a:srgbClr val="21390D"/>
                </a:solidFill>
                <a:latin typeface="Calibri" panose="020F0502020204030204" pitchFamily="34" charset="0"/>
                <a:ea typeface="Calibri"/>
                <a:cs typeface="Times New Roman"/>
              </a:rPr>
              <a:t>Кюизенера</a:t>
            </a:r>
            <a:r>
              <a:rPr lang="ru-RU" sz="2000" b="1" i="1" dirty="0">
                <a:solidFill>
                  <a:srgbClr val="21390D"/>
                </a:solidFill>
                <a:latin typeface="Calibri" panose="020F0502020204030204" pitchFamily="34" charset="0"/>
                <a:ea typeface="Calibri"/>
                <a:cs typeface="Times New Roman"/>
              </a:rPr>
              <a:t> – это счетные палочки, которые еще называют «числа в цвете», цветными палочками, цветными числами, цветными линеечками. </a:t>
            </a:r>
            <a:r>
              <a:rPr lang="ru-RU" sz="2000" b="1" i="1" dirty="0">
                <a:solidFill>
                  <a:srgbClr val="21390D"/>
                </a:solidFill>
                <a:latin typeface="Calibri" panose="020F0502020204030204" pitchFamily="34" charset="0"/>
              </a:rPr>
              <a:t>Палочки можно предлагать детям </a:t>
            </a:r>
            <a:r>
              <a:rPr lang="ru-RU" sz="2000" b="1" i="1" dirty="0" smtClean="0">
                <a:solidFill>
                  <a:srgbClr val="21390D"/>
                </a:solidFill>
                <a:latin typeface="Calibri" panose="020F0502020204030204" pitchFamily="34" charset="0"/>
              </a:rPr>
              <a:t>с двух лет </a:t>
            </a:r>
            <a:r>
              <a:rPr lang="ru-RU" sz="2000" b="1" i="1" dirty="0">
                <a:solidFill>
                  <a:srgbClr val="21390D"/>
                </a:solidFill>
                <a:latin typeface="Calibri" panose="020F0502020204030204" pitchFamily="34" charset="0"/>
              </a:rPr>
              <a:t>для выполнения наиболее простых упражнений. Они могут </a:t>
            </a:r>
            <a:r>
              <a:rPr lang="ru-RU" sz="2000" b="1" i="1" dirty="0" smtClean="0">
                <a:solidFill>
                  <a:srgbClr val="21390D"/>
                </a:solidFill>
                <a:latin typeface="Calibri" panose="020F0502020204030204" pitchFamily="34" charset="0"/>
              </a:rPr>
              <a:t>использоваться во всех </a:t>
            </a:r>
            <a:r>
              <a:rPr lang="ru-RU" sz="2000" b="1" i="1" dirty="0" smtClean="0">
                <a:solidFill>
                  <a:srgbClr val="21390D"/>
                </a:solidFill>
                <a:latin typeface="Calibri" panose="020F0502020204030204" pitchFamily="34" charset="0"/>
              </a:rPr>
              <a:t>группах </a:t>
            </a:r>
            <a:r>
              <a:rPr lang="ru-RU" sz="2000" b="1" i="1" dirty="0" smtClean="0">
                <a:solidFill>
                  <a:srgbClr val="21390D"/>
                </a:solidFill>
                <a:latin typeface="Calibri" panose="020F0502020204030204" pitchFamily="34" charset="0"/>
              </a:rPr>
              <a:t>детского </a:t>
            </a:r>
            <a:r>
              <a:rPr lang="ru-RU" sz="2000" b="1" i="1" dirty="0">
                <a:solidFill>
                  <a:srgbClr val="21390D"/>
                </a:solidFill>
                <a:latin typeface="Calibri" panose="020F0502020204030204" pitchFamily="34" charset="0"/>
              </a:rPr>
              <a:t>сада. Упражняться с палочками дети могут индивидуально или по нескольку человек, небольшими подгруппами. Возможна и фронтальная работа со всеми детьми. </a:t>
            </a:r>
            <a:r>
              <a:rPr lang="ru-RU" sz="2000" b="1" i="1" dirty="0" smtClean="0">
                <a:solidFill>
                  <a:srgbClr val="21390D"/>
                </a:solidFill>
                <a:latin typeface="Calibri" panose="020F0502020204030204" pitchFamily="34" charset="0"/>
              </a:rPr>
              <a:t>Занятия </a:t>
            </a:r>
            <a:r>
              <a:rPr lang="ru-RU" sz="2000" b="1" i="1" dirty="0">
                <a:solidFill>
                  <a:srgbClr val="21390D"/>
                </a:solidFill>
                <a:latin typeface="Calibri" panose="020F0502020204030204" pitchFamily="34" charset="0"/>
              </a:rPr>
              <a:t>с палочками рекомендуется </a:t>
            </a:r>
            <a:r>
              <a:rPr lang="ru-RU" sz="2000" b="1" i="1" dirty="0" smtClean="0">
                <a:solidFill>
                  <a:srgbClr val="21390D"/>
                </a:solidFill>
                <a:latin typeface="Calibri" panose="020F0502020204030204" pitchFamily="34" charset="0"/>
              </a:rPr>
              <a:t>проводить систематически</a:t>
            </a:r>
            <a:r>
              <a:rPr lang="ru-RU" sz="2000" b="1" i="1" dirty="0">
                <a:solidFill>
                  <a:srgbClr val="21390D"/>
                </a:solidFill>
                <a:latin typeface="Calibri" panose="020F0502020204030204" pitchFamily="34" charset="0"/>
              </a:rPr>
              <a:t>, индивидуальные упражнения чередовать с </a:t>
            </a:r>
            <a:r>
              <a:rPr lang="ru-RU" sz="2000" b="1" i="1" dirty="0" smtClean="0">
                <a:solidFill>
                  <a:srgbClr val="21390D"/>
                </a:solidFill>
                <a:latin typeface="Calibri" panose="020F0502020204030204" pitchFamily="34" charset="0"/>
              </a:rPr>
              <a:t>коллективными.</a:t>
            </a:r>
            <a:endParaRPr lang="ru-RU" sz="2000" b="1" i="1" dirty="0">
              <a:solidFill>
                <a:srgbClr val="21390D"/>
              </a:solidFill>
              <a:effectLst/>
              <a:latin typeface="Calibri" panose="020F0502020204030204" pitchFamily="34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5315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308427"/>
            <a:ext cx="878497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504825" algn="just">
              <a:lnSpc>
                <a:spcPct val="115000"/>
              </a:lnSpc>
              <a:spcAft>
                <a:spcPts val="0"/>
              </a:spcAft>
              <a:defRPr sz="2800" b="1" i="1">
                <a:solidFill>
                  <a:srgbClr val="21390D"/>
                </a:solidFill>
                <a:latin typeface="Calibri"/>
                <a:ea typeface="Calibri"/>
                <a:cs typeface="Times New Roman"/>
              </a:defRPr>
            </a:lvl1pPr>
          </a:lstStyle>
          <a:p>
            <a:pPr marL="0" algn="l">
              <a:lnSpc>
                <a:spcPct val="100000"/>
              </a:lnSpc>
            </a:pPr>
            <a:r>
              <a:rPr lang="ru-RU" sz="2000" dirty="0" smtClean="0"/>
              <a:t>Комплект </a:t>
            </a:r>
            <a:r>
              <a:rPr lang="ru-RU" sz="2000" dirty="0"/>
              <a:t>состоит из пластмассовых призм 10 различных цветов и форм. Наименьшая призма имеет длину 10мм, является кубиком. Выбор цвета преследует цель облегчить использование комплекта. </a:t>
            </a:r>
            <a:endParaRPr lang="ru-RU" sz="2000" dirty="0" smtClean="0"/>
          </a:p>
          <a:p>
            <a:pPr marL="0" algn="l">
              <a:lnSpc>
                <a:spcPct val="100000"/>
              </a:lnSpc>
            </a:pPr>
            <a:endParaRPr lang="ru-RU" sz="2000" dirty="0"/>
          </a:p>
          <a:p>
            <a:pPr marL="0" algn="l">
              <a:lnSpc>
                <a:spcPct val="100000"/>
              </a:lnSpc>
            </a:pPr>
            <a:endParaRPr lang="ru-RU" sz="2000" dirty="0" smtClean="0"/>
          </a:p>
          <a:p>
            <a:pPr marL="0" algn="l">
              <a:lnSpc>
                <a:spcPct val="100000"/>
              </a:lnSpc>
            </a:pPr>
            <a:endParaRPr lang="ru-RU" sz="2000" dirty="0"/>
          </a:p>
          <a:p>
            <a:pPr marL="0" algn="l">
              <a:lnSpc>
                <a:spcPct val="100000"/>
              </a:lnSpc>
            </a:pPr>
            <a:endParaRPr lang="ru-RU" sz="2000" dirty="0" smtClean="0"/>
          </a:p>
          <a:p>
            <a:pPr marL="0" algn="l">
              <a:lnSpc>
                <a:spcPct val="100000"/>
              </a:lnSpc>
            </a:pPr>
            <a:endParaRPr lang="ru-RU" sz="2000" dirty="0" smtClean="0"/>
          </a:p>
          <a:p>
            <a:pPr marL="0" algn="l">
              <a:lnSpc>
                <a:spcPct val="100000"/>
              </a:lnSpc>
            </a:pPr>
            <a:r>
              <a:rPr lang="ru-RU" sz="2000" dirty="0" smtClean="0"/>
              <a:t>Палочки </a:t>
            </a:r>
            <a:r>
              <a:rPr lang="ru-RU" sz="2000" dirty="0"/>
              <a:t>2, 4, 8 образуют "красную семью"; </a:t>
            </a:r>
            <a:endParaRPr lang="ru-RU" sz="2000" dirty="0" smtClean="0"/>
          </a:p>
          <a:p>
            <a:pPr marL="0" algn="l">
              <a:lnSpc>
                <a:spcPct val="100000"/>
              </a:lnSpc>
            </a:pPr>
            <a:r>
              <a:rPr lang="ru-RU" sz="2000" dirty="0" smtClean="0"/>
              <a:t>3,6,9 </a:t>
            </a:r>
            <a:r>
              <a:rPr lang="ru-RU" sz="2000" dirty="0"/>
              <a:t>"синюю семью". </a:t>
            </a:r>
            <a:endParaRPr lang="ru-RU" sz="2000" dirty="0" smtClean="0"/>
          </a:p>
          <a:p>
            <a:pPr marL="0" algn="l">
              <a:lnSpc>
                <a:spcPct val="100000"/>
              </a:lnSpc>
            </a:pPr>
            <a:r>
              <a:rPr lang="ru-RU" sz="2000" dirty="0" smtClean="0"/>
              <a:t>"</a:t>
            </a:r>
            <a:r>
              <a:rPr lang="ru-RU" sz="2000" dirty="0"/>
              <a:t>Семейство желтых" составляют 5 и 10. </a:t>
            </a:r>
            <a:endParaRPr lang="ru-RU" sz="2000" dirty="0" smtClean="0"/>
          </a:p>
          <a:p>
            <a:pPr marL="0" algn="l">
              <a:lnSpc>
                <a:spcPct val="100000"/>
              </a:lnSpc>
            </a:pPr>
            <a:endParaRPr lang="ru-RU" sz="2000" dirty="0" smtClean="0"/>
          </a:p>
          <a:p>
            <a:pPr marL="0" algn="l">
              <a:lnSpc>
                <a:spcPct val="100000"/>
              </a:lnSpc>
            </a:pPr>
            <a:r>
              <a:rPr lang="ru-RU" sz="2000" dirty="0" smtClean="0"/>
              <a:t>Кубик </a:t>
            </a:r>
            <a:r>
              <a:rPr lang="ru-RU" sz="2000" dirty="0"/>
              <a:t>белого цвета («семейство белых») целое число раз выкладывается по длине любой палочки, а число 7 обозначено черным цветом, образуя отдельное «семейство</a:t>
            </a:r>
            <a:r>
              <a:rPr lang="ru-RU" sz="2000" dirty="0" smtClean="0"/>
              <a:t>».</a:t>
            </a:r>
          </a:p>
          <a:p>
            <a:pPr marL="0" algn="l">
              <a:lnSpc>
                <a:spcPct val="100000"/>
              </a:lnSpc>
            </a:pPr>
            <a:endParaRPr lang="ru-RU" sz="2000" dirty="0" smtClean="0"/>
          </a:p>
          <a:p>
            <a:pPr marL="0" algn="l">
              <a:lnSpc>
                <a:spcPct val="100000"/>
              </a:lnSpc>
            </a:pPr>
            <a:r>
              <a:rPr lang="ru-RU" sz="2000" dirty="0" smtClean="0"/>
              <a:t>Каждая</a:t>
            </a:r>
            <a:r>
              <a:rPr lang="ru-RU" sz="2000" dirty="0"/>
              <a:t> палочка - это число, выраженное цветом и величиной</a:t>
            </a:r>
            <a:r>
              <a:rPr lang="ru-RU" sz="2000" dirty="0" smtClean="0"/>
              <a:t>.</a:t>
            </a:r>
            <a:r>
              <a:rPr lang="ru-RU" sz="2000" dirty="0"/>
              <a:t> </a:t>
            </a:r>
            <a:br>
              <a:rPr lang="ru-RU" sz="2000" dirty="0"/>
            </a:br>
            <a:r>
              <a:rPr lang="ru-RU" sz="2000" dirty="0"/>
              <a:t>Цветные палочки являются многофункциональным пособием, которое позволяет "через руки" ребенка формировать математические понятия</a:t>
            </a:r>
          </a:p>
          <a:p>
            <a:pPr>
              <a:lnSpc>
                <a:spcPct val="100000"/>
              </a:lnSpc>
            </a:pPr>
            <a:endParaRPr lang="ru-RU" dirty="0"/>
          </a:p>
        </p:txBody>
      </p:sp>
      <p:pic>
        <p:nvPicPr>
          <p:cNvPr id="4" name="Рисунок 3" descr="hello_html_m17b0281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84717"/>
            <a:ext cx="3493770" cy="13373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ello_html_m55981a8f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412776"/>
            <a:ext cx="2664296" cy="20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ello_html_23a392a6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610565"/>
            <a:ext cx="2304256" cy="562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236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20688"/>
            <a:ext cx="7776864" cy="589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4825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Цветные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палочки позволяют решать следующие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задачи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: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Познакомить с понятием цвета (различать цвета, классифицировать по цвету);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Познакомить с понятием величины, длины, высоты, ширины (упражнять в сравнении предметов);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Познакомить с последовательностью чисел натурального ряда;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Освоение прямого и обратного счета;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Познакомить с составом числа (из единиц и двух меньших);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Усвоить отношения между числами ( больше- меньше на..)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Познакомить со свойствами геометрических фигур;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Развивать пространственные представления (слева, справа, выше, ниже и т.д.);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Развивать логическое мышление, память, внимание мелкую моторику</a:t>
            </a:r>
            <a:r>
              <a:rPr lang="ru-RU" i="1" dirty="0">
                <a:latin typeface="Calibri"/>
                <a:ea typeface="Calibri"/>
                <a:cs typeface="Times New Roman"/>
              </a:rPr>
              <a:t>.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0303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7423" y="548680"/>
            <a:ext cx="7488832" cy="6125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4825"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>
                <a:solidFill>
                  <a:schemeClr val="accent5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На начальном этапе </a:t>
            </a:r>
            <a:r>
              <a:rPr lang="ru-RU" sz="2800" b="1" i="1" dirty="0">
                <a:latin typeface="Calibri"/>
                <a:ea typeface="Calibri"/>
                <a:cs typeface="Times New Roman"/>
              </a:rPr>
              <a:t>занятий  палочки </a:t>
            </a:r>
            <a:r>
              <a:rPr lang="ru-RU" sz="2800" b="1" i="1" dirty="0" err="1">
                <a:latin typeface="Calibri"/>
                <a:ea typeface="Calibri"/>
                <a:cs typeface="Times New Roman"/>
              </a:rPr>
              <a:t>Кюизенера</a:t>
            </a:r>
            <a:r>
              <a:rPr lang="ru-RU" sz="2800" b="1" i="1" dirty="0">
                <a:latin typeface="Calibri"/>
                <a:ea typeface="Calibri"/>
                <a:cs typeface="Times New Roman"/>
              </a:rPr>
              <a:t> используются как игровой  материал. Дети играют с ними, как с обычными кубиками, </a:t>
            </a:r>
            <a:r>
              <a:rPr lang="ru-RU" sz="2800" b="1" i="1" dirty="0" smtClean="0">
                <a:latin typeface="Calibri"/>
                <a:ea typeface="Calibri"/>
                <a:cs typeface="Times New Roman"/>
              </a:rPr>
              <a:t>палочками, конструктором.</a:t>
            </a:r>
          </a:p>
          <a:p>
            <a:pPr marL="504825"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На </a:t>
            </a:r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втором этапе</a:t>
            </a:r>
            <a:r>
              <a:rPr lang="ru-RU" sz="2800" b="1" i="1" dirty="0">
                <a:latin typeface="Calibri"/>
                <a:ea typeface="Calibri"/>
                <a:cs typeface="Times New Roman"/>
              </a:rPr>
              <a:t>  палочки уже </a:t>
            </a:r>
            <a:r>
              <a:rPr lang="ru-RU" sz="2800" b="1" i="1" dirty="0" smtClean="0">
                <a:latin typeface="Calibri"/>
                <a:ea typeface="Calibri"/>
                <a:cs typeface="Times New Roman"/>
              </a:rPr>
              <a:t>        выступают </a:t>
            </a:r>
            <a:r>
              <a:rPr lang="ru-RU" sz="2800" b="1" i="1" dirty="0">
                <a:latin typeface="Calibri"/>
                <a:ea typeface="Calibri"/>
                <a:cs typeface="Times New Roman"/>
              </a:rPr>
              <a:t>как пособие для маленьких математиков. И тут дети учатся постигать законы загадочного мира чисел и других математических понятий.  </a:t>
            </a:r>
            <a:br>
              <a:rPr lang="ru-RU" sz="2800" b="1" i="1" dirty="0">
                <a:latin typeface="Calibri"/>
                <a:ea typeface="Calibri"/>
                <a:cs typeface="Times New Roman"/>
              </a:rPr>
            </a:b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181012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14" y="188640"/>
            <a:ext cx="7704856" cy="548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Примеры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использования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377" y="789798"/>
            <a:ext cx="878397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Моделирование из палочек по замыслу даёт детям возможность путём проб, сравнений, обследовательских действий самостоятельно подбирать нужный материал. Дети учатся выдвигать предположения и самостоятельно их проверять, осуществляя практические и мыслительные действия.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56490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-Выложи из любых палочек мебель для куколки. </a:t>
            </a:r>
          </a:p>
          <a:p>
            <a:r>
              <a:rPr lang="ru-RU" dirty="0"/>
              <a:t> -Выложи разные машины, самостоятельно подбирая палочки. </a:t>
            </a:r>
          </a:p>
          <a:p>
            <a:r>
              <a:rPr lang="ru-RU" dirty="0"/>
              <a:t> -Выложи коврик для собачки из любых палочек. </a:t>
            </a:r>
          </a:p>
          <a:p>
            <a:r>
              <a:rPr lang="ru-RU" dirty="0"/>
              <a:t>-Выложи из палочек любых животных.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54" y="5013176"/>
            <a:ext cx="2450686" cy="17412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968" y="5013176"/>
            <a:ext cx="2519348" cy="1682327"/>
          </a:xfrm>
          <a:prstGeom prst="rect">
            <a:avLst/>
          </a:prstGeom>
        </p:spPr>
      </p:pic>
      <p:pic>
        <p:nvPicPr>
          <p:cNvPr id="8" name="Picture 4" descr="http://shkola7gnomov.ru/upload/image/stu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198" y="2176602"/>
            <a:ext cx="3344594" cy="4665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147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76672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Игры на закрепление цвета. </a:t>
            </a:r>
            <a:r>
              <a:rPr lang="ru-RU" i="1" dirty="0" smtClean="0"/>
              <a:t>(для </a:t>
            </a:r>
            <a:r>
              <a:rPr lang="ru-RU" b="1" i="1" dirty="0" smtClean="0"/>
              <a:t>младших </a:t>
            </a:r>
            <a:r>
              <a:rPr lang="ru-RU" b="1" i="1" dirty="0"/>
              <a:t>групп</a:t>
            </a:r>
            <a:r>
              <a:rPr lang="ru-RU" i="1" dirty="0"/>
              <a:t>)</a:t>
            </a:r>
            <a:endParaRPr lang="ru-RU" dirty="0"/>
          </a:p>
          <a:p>
            <a:r>
              <a:rPr lang="ru-RU" dirty="0"/>
              <a:t>1. Выложи </a:t>
            </a:r>
            <a:r>
              <a:rPr lang="ru-RU" b="1" dirty="0"/>
              <a:t>палочки на столе</a:t>
            </a:r>
            <a:r>
              <a:rPr lang="ru-RU" dirty="0"/>
              <a:t>, перемешай их. Покажи по очереди красную, синюю, зеленую, желтую, коричневую, белую, черную, оранжевую, голубую, розовую </a:t>
            </a:r>
            <a:r>
              <a:rPr lang="ru-RU" b="1" dirty="0"/>
              <a:t>палочки</a:t>
            </a:r>
            <a:r>
              <a:rPr lang="ru-RU" dirty="0"/>
              <a:t>.</a:t>
            </a:r>
          </a:p>
          <a:p>
            <a:r>
              <a:rPr lang="ru-RU" dirty="0"/>
              <a:t>2. Возьми в правую руку столько </a:t>
            </a:r>
            <a:r>
              <a:rPr lang="ru-RU" b="1" dirty="0"/>
              <a:t>палочек</a:t>
            </a:r>
            <a:r>
              <a:rPr lang="ru-RU" dirty="0"/>
              <a:t>, сколько сможешь удержать, назови цвет каждой </a:t>
            </a:r>
            <a:r>
              <a:rPr lang="ru-RU" b="1" dirty="0"/>
              <a:t>палочки</a:t>
            </a:r>
            <a:r>
              <a:rPr lang="ru-RU" dirty="0"/>
              <a:t>.</a:t>
            </a:r>
          </a:p>
          <a:p>
            <a:r>
              <a:rPr lang="ru-RU" dirty="0"/>
              <a:t>3. Возьми в левую руку столько </a:t>
            </a:r>
            <a:r>
              <a:rPr lang="ru-RU" b="1" dirty="0"/>
              <a:t>палочек</a:t>
            </a:r>
            <a:r>
              <a:rPr lang="ru-RU" dirty="0"/>
              <a:t>, сколько сможешь удержать. Найди </a:t>
            </a:r>
            <a:r>
              <a:rPr lang="ru-RU" b="1" dirty="0"/>
              <a:t>среди взятых палочек палочки одинакового цвета</a:t>
            </a:r>
            <a:r>
              <a:rPr lang="ru-RU" dirty="0"/>
              <a:t>.</a:t>
            </a:r>
          </a:p>
          <a:p>
            <a:r>
              <a:rPr lang="ru-RU" dirty="0"/>
              <a:t>4. Возьми с закрытыми глазами из набора любую </a:t>
            </a:r>
            <a:r>
              <a:rPr lang="ru-RU" b="1" dirty="0"/>
              <a:t>палочку</a:t>
            </a:r>
            <a:r>
              <a:rPr lang="ru-RU" dirty="0"/>
              <a:t>, посмотри на нее и скажи, какого она цвета.</a:t>
            </a:r>
          </a:p>
          <a:p>
            <a:r>
              <a:rPr lang="ru-RU" dirty="0"/>
              <a:t>5. Перечисли цвета всех </a:t>
            </a:r>
            <a:r>
              <a:rPr lang="ru-RU" b="1" dirty="0"/>
              <a:t>палочек на столе</a:t>
            </a:r>
            <a:r>
              <a:rPr lang="ru-RU" dirty="0"/>
              <a:t>.</a:t>
            </a:r>
          </a:p>
          <a:p>
            <a:r>
              <a:rPr lang="ru-RU" dirty="0"/>
              <a:t>6. Покажи не красную </a:t>
            </a:r>
            <a:r>
              <a:rPr lang="ru-RU" b="1" dirty="0"/>
              <a:t>палочку</a:t>
            </a:r>
            <a:r>
              <a:rPr lang="ru-RU" dirty="0"/>
              <a:t>, не желтую и т. д.</a:t>
            </a:r>
          </a:p>
          <a:p>
            <a:r>
              <a:rPr lang="ru-RU" dirty="0"/>
              <a:t>7. Отбери </a:t>
            </a:r>
            <a:r>
              <a:rPr lang="ru-RU" b="1" dirty="0"/>
              <a:t>палочки</a:t>
            </a:r>
            <a:r>
              <a:rPr lang="ru-RU" dirty="0"/>
              <a:t> одинакового цвета и построй из них забор, дом для куклы, гараж и т. д.</a:t>
            </a:r>
          </a:p>
          <a:p>
            <a:r>
              <a:rPr lang="ru-RU" dirty="0"/>
              <a:t>8. Возьми синюю и красную </a:t>
            </a:r>
            <a:r>
              <a:rPr lang="ru-RU" b="1" dirty="0"/>
              <a:t>палочки</a:t>
            </a:r>
            <a:r>
              <a:rPr lang="ru-RU" dirty="0"/>
              <a:t> и сложи их концами друг к другу. Получился поезд. Составь поезд </a:t>
            </a:r>
            <a:r>
              <a:rPr lang="ru-RU" u="sng" dirty="0"/>
              <a:t>из</a:t>
            </a:r>
            <a:r>
              <a:rPr lang="ru-RU" dirty="0"/>
              <a:t>: - белой и синей </a:t>
            </a:r>
            <a:r>
              <a:rPr lang="ru-RU" b="1" dirty="0"/>
              <a:t>палочек</a:t>
            </a:r>
            <a:r>
              <a:rPr lang="ru-RU" dirty="0"/>
              <a:t>; - красной, зеленой и синей; - голубой, оранжевой и черной; - коричневой, зеленой, белой и желтой </a:t>
            </a:r>
            <a:r>
              <a:rPr lang="ru-RU" b="1" dirty="0"/>
              <a:t>палочек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30760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792</TotalTime>
  <Words>395</Words>
  <Application>Microsoft Office PowerPoint</Application>
  <PresentationFormat>Экран (4:3)</PresentationFormat>
  <Paragraphs>100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Презентация PowerPoint</vt:lpstr>
      <vt:lpstr>Актуальность технологии: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1</cp:lastModifiedBy>
  <cp:revision>58</cp:revision>
  <dcterms:created xsi:type="dcterms:W3CDTF">2015-01-16T17:18:17Z</dcterms:created>
  <dcterms:modified xsi:type="dcterms:W3CDTF">2018-12-01T21:20:10Z</dcterms:modified>
</cp:coreProperties>
</file>