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6" r:id="rId7"/>
    <p:sldId id="263" r:id="rId8"/>
    <p:sldId id="262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11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1B5D6-BD5A-4DF4-A0B2-D8392EBB0F72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3FAD9-A5CD-4845-9EC1-68752018A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35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neturok.ru/lesson/physics/7-klass/rabota-moshnost-energija/mehanicheskaya-rabota-moschnost-zotov-a-e#mediaplay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interneturok.ru/lesson/physics/7-klass/rabota-moshnost-energija/mehanicheskaya-rabota-moschnost-zotov-a-e#mediaplaye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interneturok.ru/lesson/physics/7-klass/rabota-moshnost-energija/mehanicheskaya-rabota-moschnost-zotov-a-e#mediaplay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Механическая работа. Мощность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86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u="sng" dirty="0">
                <a:hlinkClick r:id="rId2" tooltip="Смотреть в видеоуроке"/>
              </a:rPr>
              <a:t>Работа – физическая величина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В нашем повседневном опыте слово «работа» встречается очень часто. Но следует различать работу физиологическую и работу с точки зрения науки физики.</a:t>
            </a:r>
          </a:p>
        </p:txBody>
      </p:sp>
    </p:spTree>
    <p:extLst>
      <p:ext uri="{BB962C8B-B14F-4D97-AF65-F5344CB8AC3E}">
        <p14:creationId xmlns:p14="http://schemas.microsoft.com/office/powerpoint/2010/main" val="98469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</a:t>
            </a:r>
            <a:r>
              <a:rPr lang="ru-RU" dirty="0"/>
              <a:t>вы приходите с уроков, вы говорите: «Ой, как я устал!». Это работа физиологическая. Или, к примеру, работа коллектива в народной сказке «Репка».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Работа в повседневном смысле слов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94" y="3010236"/>
            <a:ext cx="7517500" cy="3787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4501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933" y="253403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/>
              <a:t>Работой силы называется физическая величина, равная произведению величины силы на расстояние, пройденное телом в направлении действия силы</a:t>
            </a:r>
            <a:r>
              <a:rPr lang="ru-RU" sz="3600" b="1" i="1" dirty="0" smtClean="0"/>
              <a:t>.</a:t>
            </a:r>
          </a:p>
          <a:p>
            <a:pPr marL="0" indent="0">
              <a:buNone/>
            </a:pPr>
            <a:endParaRPr lang="ru-RU" sz="3600" b="1" i="1" dirty="0"/>
          </a:p>
          <a:p>
            <a:pPr marL="0" indent="0">
              <a:buNone/>
            </a:pPr>
            <a:endParaRPr lang="ru-RU" sz="3600" b="1" i="1" dirty="0" smtClean="0"/>
          </a:p>
          <a:p>
            <a:pPr marL="0" indent="0">
              <a:buNone/>
            </a:pPr>
            <a:endParaRPr lang="ru-RU" sz="3600" dirty="0"/>
          </a:p>
          <a:p>
            <a:endParaRPr lang="ru-RU" dirty="0"/>
          </a:p>
        </p:txBody>
      </p:sp>
      <p:pic>
        <p:nvPicPr>
          <p:cNvPr id="4" name="Рисунок 3" descr="Работа – это физическая величин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" y="3994597"/>
            <a:ext cx="4077950" cy="260498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503932" y="3994597"/>
            <a:ext cx="622343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Формула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en-US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A=F</a:t>
            </a:r>
            <a:r>
              <a:rPr kumimoji="0" lang="en-US" alt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kumimoji="0" lang="en-US" alt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справедлива, когда </a:t>
            </a:r>
            <a:endParaRPr lang="en-US" sz="2800" dirty="0" smtClean="0">
              <a:solidFill>
                <a:schemeClr val="bg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</a:rPr>
              <a:t>на </a:t>
            </a:r>
            <a:r>
              <a:rPr lang="ru-RU" sz="2800" dirty="0">
                <a:solidFill>
                  <a:schemeClr val="bg1"/>
                </a:solidFill>
              </a:rPr>
              <a:t>тело действует постоянная </a:t>
            </a:r>
            <a:r>
              <a:rPr lang="ru-RU" sz="2800" dirty="0" smtClean="0">
                <a:solidFill>
                  <a:schemeClr val="bg1"/>
                </a:solidFill>
              </a:rPr>
              <a:t>сила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409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международной системе единиц СИ работа измеряется в джоулях</a:t>
            </a:r>
            <a:r>
              <a:rPr lang="ru-RU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382" y="2249487"/>
            <a:ext cx="11854830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Это означает, что если под действием силы в 1 ньютон тело переместилось на 1 метр, то данной силой совершена работа 1 джоуль.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</a:t>
            </a:r>
            <a:r>
              <a:rPr lang="ru-RU" dirty="0" smtClean="0"/>
              <a:t>Единица </a:t>
            </a:r>
            <a:r>
              <a:rPr lang="ru-RU" dirty="0"/>
              <a:t>работы названа в честь английского ученого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</a:t>
            </a:r>
            <a:r>
              <a:rPr lang="ru-RU" dirty="0" smtClean="0"/>
              <a:t>Джеймса </a:t>
            </a:r>
            <a:r>
              <a:rPr lang="ru-RU" dirty="0"/>
              <a:t>Прескотта Джоуля.</a:t>
            </a:r>
          </a:p>
          <a:p>
            <a:endParaRPr lang="ru-RU" dirty="0"/>
          </a:p>
        </p:txBody>
      </p:sp>
      <p:pic>
        <p:nvPicPr>
          <p:cNvPr id="4" name="Рисунок 3" descr="https://static-interneturok.cdnvideo.ru/content/konspekt_image/275371/f0c20770_7003_0133_046c_12313c0dade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846" y="1456567"/>
            <a:ext cx="3463391" cy="79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Джеймс Прескотт Джоуль (1818 – 1889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2" y="3275002"/>
            <a:ext cx="3172077" cy="33119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035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80326"/>
            <a:ext cx="9905998" cy="1157161"/>
          </a:xfrm>
        </p:spPr>
        <p:txBody>
          <a:bodyPr>
            <a:normAutofit/>
          </a:bodyPr>
          <a:lstStyle/>
          <a:p>
            <a:pPr lvl="0"/>
            <a:r>
              <a:rPr lang="ru-RU" altLang="ru-RU" cap="none" dirty="0">
                <a:solidFill>
                  <a:srgbClr val="346BA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Смотреть в видеоуроке"/>
              </a:rPr>
              <a:t>Мощность </a:t>
            </a:r>
            <a:r>
              <a:rPr lang="ru-RU" altLang="ru-RU" cap="none" dirty="0">
                <a:solidFill>
                  <a:srgbClr val="346BA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Смотреть в видеоуроке"/>
              </a:rPr>
              <a:t>–</a:t>
            </a:r>
            <a:r>
              <a:rPr lang="ru-RU" altLang="ru-RU" cap="none" dirty="0">
                <a:solidFill>
                  <a:srgbClr val="346BA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Смотреть в видеоуроке"/>
              </a:rPr>
              <a:t> быстрота выполнения работы</a:t>
            </a:r>
            <a:r>
              <a:rPr lang="ru-RU" altLang="ru-RU" sz="1200" cap="none" dirty="0"/>
              <a:t/>
            </a:r>
            <a:br>
              <a:rPr lang="ru-RU" altLang="ru-RU" sz="1200" cap="none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165253"/>
            <a:ext cx="10632499" cy="5750741"/>
          </a:xfrm>
        </p:spPr>
        <p:txBody>
          <a:bodyPr/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ru-RU" alt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Предположим, при выполнении строительных работ котлован необходимо засыпать песком. Экскаватору для этого понадобится несколько минут, а рабочему с помощью лопаты пришлось бы трудиться несколько часов. Но и экскаватор, и рабочий при этом выполнили бы</a:t>
            </a:r>
            <a:r>
              <a:rPr lang="ru-RU" altLang="ru-RU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i="1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одну и ту же работу</a:t>
            </a:r>
            <a:r>
              <a:rPr lang="ru-RU" alt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400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endParaRPr lang="ru-RU" altLang="ru-RU" sz="40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</a:t>
            </a:r>
            <a:r>
              <a:rPr lang="ru-RU" dirty="0" smtClean="0"/>
              <a:t>Чтобы </a:t>
            </a:r>
            <a:r>
              <a:rPr lang="ru-RU" dirty="0"/>
              <a:t>охарактеризовать быстроту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</a:t>
            </a:r>
            <a:r>
              <a:rPr lang="ru-RU" dirty="0" smtClean="0"/>
              <a:t>выполнения </a:t>
            </a:r>
            <a:r>
              <a:rPr lang="ru-RU" dirty="0"/>
              <a:t>работы в физике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</a:t>
            </a:r>
            <a:r>
              <a:rPr lang="ru-RU" dirty="0" smtClean="0"/>
              <a:t>используется </a:t>
            </a:r>
            <a:r>
              <a:rPr lang="ru-RU" dirty="0"/>
              <a:t>величина,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</a:t>
            </a:r>
            <a:r>
              <a:rPr lang="ru-RU" dirty="0" smtClean="0"/>
              <a:t>называемая </a:t>
            </a:r>
            <a:r>
              <a:rPr lang="ru-RU" dirty="0"/>
              <a:t>мощностью.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3" name="Рисунок 7" descr="Одну и ту же работу можно выполнить за разное врем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37" y="3550381"/>
            <a:ext cx="5819199" cy="217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73862" y="5944058"/>
            <a:ext cx="3514104" cy="2462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Одну и ту же работу можно выполнить за разное время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837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486" y="356050"/>
            <a:ext cx="11676806" cy="61013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i="1" dirty="0" smtClean="0"/>
              <a:t>Мощностью называется физическая величина, равная отношению работы ко времени ее выполнения.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Мощность обозначается латинской буквой </a:t>
            </a:r>
            <a:r>
              <a:rPr lang="ru-RU" sz="2800" i="1" dirty="0" smtClean="0"/>
              <a:t>N</a:t>
            </a:r>
            <a:r>
              <a:rPr lang="en-US" sz="2800" dirty="0"/>
              <a:t>  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ru-RU" dirty="0" smtClean="0"/>
              <a:t>Единицей </a:t>
            </a:r>
            <a:r>
              <a:rPr lang="ru-RU" dirty="0"/>
              <a:t>измерения мощности в</a:t>
            </a:r>
            <a:r>
              <a:rPr lang="ru-RU" dirty="0" smtClean="0"/>
              <a:t> </a:t>
            </a:r>
            <a:r>
              <a:rPr lang="ru-RU" dirty="0"/>
              <a:t>системе СИ является ватт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i="1" dirty="0" smtClean="0"/>
              <a:t>                                        Один </a:t>
            </a:r>
            <a:r>
              <a:rPr lang="ru-RU" b="1" i="1" dirty="0"/>
              <a:t>ватт – это мощность, при которой работа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                                   в </a:t>
            </a:r>
            <a:r>
              <a:rPr lang="ru-RU" b="1" i="1" dirty="0"/>
              <a:t>один джоуль совершается за одну секунду</a:t>
            </a:r>
            <a:r>
              <a:rPr lang="ru-RU" b="1" i="1" dirty="0" smtClean="0"/>
              <a:t>.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dirty="0" smtClean="0"/>
              <a:t>                                       Единица </a:t>
            </a:r>
            <a:r>
              <a:rPr lang="ru-RU" dirty="0"/>
              <a:t>мощности названа в честь английского ученого,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изобретателя </a:t>
            </a:r>
            <a:r>
              <a:rPr lang="ru-RU" dirty="0"/>
              <a:t>паровой машины Джеймса Уатта.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6" name="Рисунок 5" descr="https://static-interneturok.cdnvideo.ru/content/konspekt_image/275375/f4089b90_7003_0133_0470_12313c0dade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910" y="1715981"/>
            <a:ext cx="1152469" cy="1011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tatic-interneturok.cdnvideo.ru/content/konspekt_image/275376/f4cee050_7003_0133_0471_12313c0dade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373" y="4499172"/>
            <a:ext cx="2338742" cy="7091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3" descr="Джеймс Уатт (1736 – 1819)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98" y="2994467"/>
            <a:ext cx="2335366" cy="282370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1036217" y="5880747"/>
            <a:ext cx="3071418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0"/>
              </a:spcAft>
            </a:pPr>
            <a:r>
              <a:rPr 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Джеймс Уатт (1736 – 1819)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008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1247" y="274606"/>
            <a:ext cx="11458322" cy="64331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solidFill>
                  <a:srgbClr val="FF0000"/>
                </a:solidFill>
                <a:hlinkClick r:id="rId2" tooltip="Смотреть в видеоуроке"/>
              </a:rPr>
              <a:t>Еще одна </a:t>
            </a:r>
            <a:r>
              <a:rPr lang="ru-RU" u="sng" dirty="0" smtClean="0">
                <a:solidFill>
                  <a:srgbClr val="FF0000"/>
                </a:solidFill>
                <a:hlinkClick r:id="rId2" tooltip="Смотреть в видеоуроке"/>
              </a:rPr>
              <a:t>формула </a:t>
            </a:r>
            <a:r>
              <a:rPr lang="ru-RU" u="sng" dirty="0">
                <a:solidFill>
                  <a:srgbClr val="FF0000"/>
                </a:solidFill>
                <a:hlinkClick r:id="rId2" tooltip="Смотреть в видеоуроке"/>
              </a:rPr>
              <a:t>для вычисления </a:t>
            </a:r>
            <a:r>
              <a:rPr lang="ru-RU" u="sng" dirty="0" smtClean="0">
                <a:solidFill>
                  <a:srgbClr val="FF0000"/>
                </a:solidFill>
                <a:hlinkClick r:id="rId2" tooltip="Смотреть в видеоуроке"/>
              </a:rPr>
              <a:t>мощности</a:t>
            </a:r>
            <a:endParaRPr lang="ru-RU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Объединим формулу для вычисления работы</a:t>
            </a:r>
            <a:r>
              <a:rPr lang="ru-RU" altLang="ru-RU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dirty="0"/>
              <a:t>с формулой для вычисления мощности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endParaRPr lang="ru-RU" altLang="ru-RU" dirty="0" smtClean="0"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ru-RU" altLang="ru-RU" dirty="0" smtClean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Вспомним </a:t>
            </a: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теперь, что отношение пути, пройденного телом,</a:t>
            </a: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i="1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 времени движения</a:t>
            </a: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i="1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представляет собой скорость движения тела</a:t>
            </a: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i="1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endParaRPr lang="ru-RU" altLang="ru-RU" dirty="0" smtClean="0"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ru-RU" altLang="ru-RU" dirty="0" smtClean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образом,</a:t>
            </a: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i="1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мощность равна произведению численного значения силы на скорость движения тела в направлении действия силы</a:t>
            </a:r>
            <a:r>
              <a:rPr lang="ru-RU" altLang="ru-RU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dirty="0"/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endParaRPr lang="ru-RU" altLang="ru-RU" sz="6000" dirty="0"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endParaRPr lang="ru-RU" altLang="ru-RU" sz="40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7" name="Рисунок 3" descr="https://static-interneturok.cdnvideo.ru/content/konspekt_image/275370/effd0aa0_7003_0133_046b_12313c0dad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397" y="890124"/>
            <a:ext cx="1408931" cy="50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https://static-interneturok.cdnvideo.ru/content/konspekt_image/275378/f65c8d60_7003_0133_0473_12313c0dade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673" y="1747880"/>
            <a:ext cx="2743593" cy="693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Рисунок 1" descr="https://static-interneturok.cdnvideo.ru/content/konspekt_image/275379/f71f5940_7003_0133_0474_12313c0dade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756" y="4697425"/>
            <a:ext cx="1855102" cy="53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85725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506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Домашнее задание</a:t>
            </a:r>
            <a:endParaRPr lang="ru-RU" dirty="0"/>
          </a:p>
          <a:p>
            <a:pPr lvl="0"/>
            <a:r>
              <a:rPr lang="ru-RU" dirty="0"/>
              <a:t>В каких случаях работа равна нулю?</a:t>
            </a:r>
          </a:p>
          <a:p>
            <a:pPr lvl="0"/>
            <a:r>
              <a:rPr lang="ru-RU" dirty="0"/>
              <a:t>Как находится работа на пути, пройденном в направлении действия силы? В противоположном направлении?</a:t>
            </a:r>
          </a:p>
          <a:p>
            <a:pPr lvl="0"/>
            <a:r>
              <a:rPr lang="ru-RU" dirty="0"/>
              <a:t>Какую работу совершает сила трения, действующая на кирпич, при его перемещении на 0,4 м? Сила трения равна 5 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507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92</TotalTime>
  <Words>224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Helvetica</vt:lpstr>
      <vt:lpstr>Symbol</vt:lpstr>
      <vt:lpstr>Times New Roman</vt:lpstr>
      <vt:lpstr>Trebuchet MS</vt:lpstr>
      <vt:lpstr>Tw Cen MT</vt:lpstr>
      <vt:lpstr>Контур</vt:lpstr>
      <vt:lpstr>Механическая работа. Мощность  </vt:lpstr>
      <vt:lpstr>Презентация PowerPoint</vt:lpstr>
      <vt:lpstr>Когда вы приходите с уроков, вы говорите: «Ой, как я устал!». Это работа физиологическая. Или, к примеру, работа коллектива в народной сказке «Репка». </vt:lpstr>
      <vt:lpstr>Презентация PowerPoint</vt:lpstr>
      <vt:lpstr>В международной системе единиц СИ работа измеряется в джоулях.  </vt:lpstr>
      <vt:lpstr>Мощность – быстрота выполнения работы </vt:lpstr>
      <vt:lpstr>Презентация PowerPoint</vt:lpstr>
      <vt:lpstr> 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Механическая работа. Мощность</dc:title>
  <dc:creator>Пользователь Windows</dc:creator>
  <cp:lastModifiedBy>Пользователь Windows</cp:lastModifiedBy>
  <cp:revision>11</cp:revision>
  <dcterms:created xsi:type="dcterms:W3CDTF">2020-11-17T02:54:11Z</dcterms:created>
  <dcterms:modified xsi:type="dcterms:W3CDTF">2020-11-17T13:25:50Z</dcterms:modified>
</cp:coreProperties>
</file>