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0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58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871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3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8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2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37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52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8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0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73000">
              <a:schemeClr val="accent5">
                <a:lumMod val="95000"/>
                <a:lumOff val="5000"/>
                <a:alpha val="28000"/>
              </a:schemeClr>
            </a:gs>
            <a:gs pos="100000">
              <a:schemeClr val="accent5">
                <a:lumMod val="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1193-09E8-44A0-97AD-3F169FF28054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DDB4-8FD1-422D-AE07-A0CF283C2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5628" y="1303283"/>
            <a:ext cx="9522372" cy="270115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Организация развивающей предметно-пространственной среды с учетом индивидуальных особенностей детей в  группе старшего дошкольного возраста «Василек»</a:t>
            </a:r>
            <a:endParaRPr lang="ru-RU" sz="4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5627" y="3602037"/>
            <a:ext cx="10026869" cy="269366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r"/>
            <a:endParaRPr lang="ru-RU" sz="31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r"/>
            <a:endParaRPr lang="ru-RU" sz="31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r"/>
            <a:r>
              <a:rPr lang="ru-RU" sz="31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Подготовила: </a:t>
            </a:r>
            <a:r>
              <a:rPr lang="ru-RU" sz="3100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Облиганцева</a:t>
            </a:r>
            <a:r>
              <a:rPr lang="ru-RU" sz="31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Н.П.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r>
              <a:rPr lang="ru-RU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Город </a:t>
            </a:r>
            <a:r>
              <a:rPr lang="ru-RU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Сугргут</a:t>
            </a:r>
            <a:r>
              <a:rPr lang="ru-RU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 2020</a:t>
            </a:r>
            <a:endParaRPr lang="ru-RU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26061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86" y="231228"/>
            <a:ext cx="10360164" cy="840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/>
          <a:stretch/>
        </p:blipFill>
        <p:spPr>
          <a:xfrm>
            <a:off x="2969639" y="819806"/>
            <a:ext cx="5811288" cy="27537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10800000" flipV="1">
            <a:off x="662152" y="3594684"/>
            <a:ext cx="104262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Центр </a:t>
            </a:r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настольных игр</a:t>
            </a:r>
            <a:endParaRPr lang="ru-RU" sz="3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4790" y="3110834"/>
            <a:ext cx="2496118" cy="47564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5" b="7028"/>
          <a:stretch/>
        </p:blipFill>
        <p:spPr>
          <a:xfrm>
            <a:off x="5791199" y="4241015"/>
            <a:ext cx="5520551" cy="243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64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8276" y="253772"/>
            <a:ext cx="10615448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335" marR="139487" lvl="0" algn="ctr">
              <a:lnSpc>
                <a:spcPts val="3370"/>
              </a:lnSpc>
              <a:spcBef>
                <a:spcPts val="168"/>
              </a:spcBef>
            </a:pPr>
            <a:endParaRPr lang="ru-RU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/>
            </a:endParaRPr>
          </a:p>
          <a:p>
            <a:pPr marL="120335" marR="139487" lvl="0" algn="ctr">
              <a:lnSpc>
                <a:spcPts val="3370"/>
              </a:lnSpc>
              <a:spcBef>
                <a:spcPts val="168"/>
              </a:spcBef>
            </a:pPr>
            <a:endParaRPr lang="ru-RU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/>
            </a:endParaRPr>
          </a:p>
          <a:p>
            <a:pPr marL="120335" marR="139487" lvl="0" algn="ctr">
              <a:lnSpc>
                <a:spcPts val="3370"/>
              </a:lnSpc>
              <a:spcBef>
                <a:spcPts val="168"/>
              </a:spcBef>
            </a:pPr>
            <a:endParaRPr lang="ru-RU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/>
            </a:endParaRPr>
          </a:p>
          <a:p>
            <a:pPr marL="120335" marR="139487" lvl="0" algn="ctr">
              <a:lnSpc>
                <a:spcPts val="3370"/>
              </a:lnSpc>
              <a:spcBef>
                <a:spcPts val="168"/>
              </a:spcBef>
            </a:pPr>
            <a:r>
              <a:rPr lang="ru-RU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Нашей</a:t>
            </a:r>
            <a:r>
              <a:rPr lang="ru-RU" sz="2800" b="1" spc="-14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главной</a:t>
            </a:r>
            <a:r>
              <a:rPr lang="ru-RU" sz="2800" b="1" spc="-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задач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й</a:t>
            </a:r>
            <a:r>
              <a:rPr lang="ru-RU" sz="2800" b="1" spc="-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воспит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ния</a:t>
            </a:r>
          </a:p>
          <a:p>
            <a:pPr marL="344934" marR="366778" lvl="0" algn="ctr">
              <a:lnSpc>
                <a:spcPts val="3460"/>
              </a:lnSpc>
              <a:spcBef>
                <a:spcPts val="4"/>
              </a:spcBef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дошко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ьник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spc="-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явл</a:t>
            </a:r>
            <a:r>
              <a:rPr lang="ru-RU" sz="2800" b="1" spc="-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ет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spc="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здание у детей ч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вства</a:t>
            </a:r>
            <a:r>
              <a:rPr lang="ru-RU" sz="2800" b="1" spc="-25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эмоци</a:t>
            </a:r>
            <a:r>
              <a:rPr lang="ru-RU" sz="2800" b="1" spc="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на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ьного комф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рта</a:t>
            </a:r>
            <a:r>
              <a:rPr lang="ru-RU" sz="2800" b="1" spc="-3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психол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гиче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кой</a:t>
            </a:r>
          </a:p>
          <a:p>
            <a:pPr lvl="0" indent="-563" algn="ctr">
              <a:lnSpc>
                <a:spcPts val="3460"/>
              </a:lnSpc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защищенн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сти. В</a:t>
            </a:r>
            <a:r>
              <a:rPr lang="ru-RU" sz="2800" b="1" spc="-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дет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ком</a:t>
            </a:r>
            <a:r>
              <a:rPr lang="ru-RU" sz="2800" b="1" spc="-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ду реб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нку</a:t>
            </a:r>
            <a:r>
              <a:rPr lang="ru-RU" sz="2800" b="1" spc="-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важ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spc="-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ч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вствовать</a:t>
            </a:r>
            <a:r>
              <a:rPr lang="ru-RU" sz="2800" b="1" spc="-3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бя люб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мым</a:t>
            </a:r>
            <a:r>
              <a:rPr lang="ru-RU" sz="2800" b="1" spc="-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н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повт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римым.</a:t>
            </a:r>
            <a:r>
              <a:rPr lang="ru-RU" sz="2800" b="1" spc="-3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Поэт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му,</a:t>
            </a:r>
          </a:p>
          <a:p>
            <a:pPr marL="60962" marR="83153" lvl="0" algn="ctr">
              <a:lnSpc>
                <a:spcPts val="3460"/>
              </a:lnSpc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важным</a:t>
            </a:r>
            <a:r>
              <a:rPr lang="ru-RU" sz="2800" b="1" spc="-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spc="-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ляется</a:t>
            </a:r>
            <a:r>
              <a:rPr lang="ru-RU" sz="2800" b="1" spc="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среда,</a:t>
            </a:r>
            <a:r>
              <a:rPr lang="ru-RU" sz="2800" b="1" spc="-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 которой</a:t>
            </a:r>
          </a:p>
          <a:p>
            <a:pPr marL="185889" marR="207152" lvl="0" algn="ctr">
              <a:lnSpc>
                <a:spcPts val="3454"/>
              </a:lnSpc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прох</a:t>
            </a:r>
            <a:r>
              <a:rPr lang="ru-RU" sz="2800" b="1" spc="1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дит </a:t>
            </a:r>
            <a:r>
              <a:rPr lang="ru-RU" sz="2800" b="1" spc="-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spc="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пит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тельный</a:t>
            </a:r>
            <a:r>
              <a:rPr lang="ru-RU" sz="2800" b="1" spc="-19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проц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4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7622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55" y="788277"/>
            <a:ext cx="9553904" cy="15555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5" b="-1"/>
          <a:stretch/>
        </p:blipFill>
        <p:spPr>
          <a:xfrm>
            <a:off x="1692166" y="1965433"/>
            <a:ext cx="8849710" cy="467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31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7521" y="581891"/>
            <a:ext cx="1105592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Основные требования к организации</a:t>
            </a:r>
          </a:p>
          <a:p>
            <a:pPr algn="ctr"/>
            <a:r>
              <a:rPr lang="ru-RU" sz="4000" b="1" dirty="0" smtClean="0"/>
              <a:t>среды.</a:t>
            </a:r>
          </a:p>
          <a:p>
            <a:r>
              <a:rPr lang="ru-RU" sz="2800" dirty="0" smtClean="0"/>
              <a:t>Развивающая </a:t>
            </a:r>
            <a:r>
              <a:rPr lang="ru-RU" sz="2800" dirty="0" err="1" smtClean="0"/>
              <a:t>предметнопространственная</a:t>
            </a:r>
            <a:r>
              <a:rPr lang="ru-RU" sz="2800" dirty="0" smtClean="0"/>
              <a:t> среда должна быть: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содержательно-насыщенной, развивающей;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полифункциональной;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трансформируемой;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вариативной;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доступной;</a:t>
            </a:r>
          </a:p>
        </p:txBody>
      </p:sp>
    </p:spTree>
    <p:extLst>
      <p:ext uri="{BB962C8B-B14F-4D97-AF65-F5344CB8AC3E}">
        <p14:creationId xmlns:p14="http://schemas.microsoft.com/office/powerpoint/2010/main" val="1021991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8140" y="795647"/>
            <a:ext cx="113765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Насыщенность среды предполагает: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/>
              <a:t>Разнообразие материалов, оборудования, инвентаря в группе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/>
              <a:t>Должна соответствовать возрастным особенностям и содержанию программы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1645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7522" y="1033152"/>
            <a:ext cx="1087779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Вариативность среды предполагает: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Наличие различных пространств;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Периодическую сменяемость игрового материала;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Разнообразие материалов и игрушек для обеспечения свободного выбора детьми;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Появление новых предметов;</a:t>
            </a:r>
            <a:endParaRPr lang="ru-RU" sz="32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362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008" y="1033153"/>
            <a:ext cx="1181594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Доступность среды предполагает: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Доступность для воспитанников всех помещений, где осуществляется образовательная деятельность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Свободный доступ к играм, игрушкам, пособиям, обеспечивающим все виды детской активности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Исправность и сохранность материалов и оборудования</a:t>
            </a:r>
            <a:endParaRPr lang="ru-RU" sz="32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82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4607" y="1114098"/>
            <a:ext cx="1015299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Полифункциональность среды </a:t>
            </a:r>
            <a:r>
              <a:rPr lang="ru-RU" sz="4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предполагает: </a:t>
            </a:r>
          </a:p>
          <a:p>
            <a:r>
              <a:rPr lang="ru-RU" sz="2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возможность разнообразного использования различных составляющих предметной среды, например, детской мебели, матов, мягких модулей, ширм и т. д.;</a:t>
            </a:r>
          </a:p>
          <a:p>
            <a:endParaRPr lang="ru-RU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наличие в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активности, в том числе в качестве предметов-заместителей в детской игре. </a:t>
            </a:r>
          </a:p>
        </p:txBody>
      </p:sp>
    </p:spTree>
    <p:extLst>
      <p:ext uri="{BB962C8B-B14F-4D97-AF65-F5344CB8AC3E}">
        <p14:creationId xmlns:p14="http://schemas.microsoft.com/office/powerpoint/2010/main" val="313563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883" y="409903"/>
            <a:ext cx="1167699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Трансформируемость пространства </a:t>
            </a:r>
            <a:r>
              <a:rPr lang="ru-RU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 возможность изменений предметно–пространственной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  <a:p>
            <a:endParaRPr lang="ru-RU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При организации непосредственно-образовательной деятельности нужно использовать мобильный материал, который постоянно варьируется, видоизменяется, что позволяет обогатить сюжеты игр, разнообразить образовательное пространство группы. Предметы и игрушки, которыми действует ребёнок, не просто объекты его внимания, а средства общения с взрослыми и детьми.</a:t>
            </a:r>
          </a:p>
          <a:p>
            <a:endParaRPr lang="ru-RU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Принцип </a:t>
            </a:r>
            <a:r>
              <a:rPr lang="ru-RU" sz="2400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трансформируемости</a:t>
            </a:r>
            <a:r>
              <a:rPr lang="ru-RU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среды в группах реализуется с помощью изменяемости в зависимости от возрастных особенностей детей, периода обучения, реализуемой образовательной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127710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148" y="0"/>
            <a:ext cx="109915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Примерные </a:t>
            </a:r>
            <a:r>
              <a:rPr lang="ru-RU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центры предметно-пространственной среды </a:t>
            </a:r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 группе старшего дошкольного возраста «Василек»</a:t>
            </a:r>
          </a:p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Социально-коммуникативное развитие:</a:t>
            </a:r>
          </a:p>
          <a:p>
            <a:r>
              <a:rPr lang="ru-RU" sz="24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• Центр ППД</a:t>
            </a:r>
          </a:p>
          <a:p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r"/>
            <a:r>
              <a:rPr lang="ru-RU" sz="24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активности (центр сюжетно-ролевых игр)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56105" y="1088549"/>
            <a:ext cx="2419212" cy="35807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344" y="4256690"/>
            <a:ext cx="4687615" cy="246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75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186" y="126124"/>
            <a:ext cx="118255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Речевое развитие:                                      </a:t>
            </a:r>
            <a:r>
              <a:rPr lang="ru-RU" sz="28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Логопедический уголок</a:t>
            </a:r>
          </a:p>
          <a:p>
            <a:endParaRPr lang="ru-RU" sz="28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8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8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Художественно-эстетическое развитие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Центр музыкально-театрализованной деятельности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9" t="-556" r="6107" b="-1"/>
          <a:stretch/>
        </p:blipFill>
        <p:spPr>
          <a:xfrm rot="5400000">
            <a:off x="935420" y="-126122"/>
            <a:ext cx="2511973" cy="4004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30359" y="-141888"/>
            <a:ext cx="2764220" cy="42882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59791" y="3093999"/>
            <a:ext cx="2556605" cy="4561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13295" y="3214871"/>
            <a:ext cx="2661712" cy="442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141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372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Microsoft JhengHei</vt:lpstr>
      <vt:lpstr>Arial</vt:lpstr>
      <vt:lpstr>Calibri</vt:lpstr>
      <vt:lpstr>Calibri Light</vt:lpstr>
      <vt:lpstr>Constantia</vt:lpstr>
      <vt:lpstr>Microsoft Sans Serif</vt:lpstr>
      <vt:lpstr>Times New Roman</vt:lpstr>
      <vt:lpstr>Тема Office</vt:lpstr>
      <vt:lpstr>Организация развивающей предметно-пространственной среды с учетом индивидуальных особенностей детей в  группе старшего дошкольного возраста «Василек»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с учетом индивидуальных особенностей детей</dc:title>
  <dc:creator>on</dc:creator>
  <cp:lastModifiedBy>on</cp:lastModifiedBy>
  <cp:revision>14</cp:revision>
  <dcterms:created xsi:type="dcterms:W3CDTF">2020-11-16T08:17:06Z</dcterms:created>
  <dcterms:modified xsi:type="dcterms:W3CDTF">2020-11-17T09:27:59Z</dcterms:modified>
</cp:coreProperties>
</file>