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9"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60" autoAdjust="0"/>
  </p:normalViewPr>
  <p:slideViewPr>
    <p:cSldViewPr>
      <p:cViewPr varScale="1">
        <p:scale>
          <a:sx n="74" d="100"/>
          <a:sy n="74" d="100"/>
        </p:scale>
        <p:origin x="-11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07.11.2020</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07.11.2020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07.11.2020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07.11.2020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07.11.2020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07.11.2020</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214290"/>
            <a:ext cx="7851648" cy="1828800"/>
          </a:xfrm>
        </p:spPr>
        <p:txBody>
          <a:bodyPr anchor="ctr">
            <a:normAutofit/>
          </a:bodyPr>
          <a:lstStyle/>
          <a:p>
            <a:pPr algn="ctr">
              <a:lnSpc>
                <a:spcPct val="150000"/>
              </a:lnSpc>
            </a:pPr>
            <a:r>
              <a:rPr lang="ru-RU" sz="2000" dirty="0" smtClean="0">
                <a:solidFill>
                  <a:schemeClr val="bg1"/>
                </a:solidFill>
                <a:effectLst/>
                <a:latin typeface="Times New Roman" pitchFamily="18" charset="0"/>
                <a:cs typeface="Times New Roman" pitchFamily="18" charset="0"/>
              </a:rPr>
              <a:t>ГБПОУ ЯНАО «</a:t>
            </a:r>
            <a:r>
              <a:rPr lang="ru-RU" sz="2000" dirty="0" err="1" smtClean="0">
                <a:solidFill>
                  <a:schemeClr val="bg1"/>
                </a:solidFill>
                <a:effectLst/>
                <a:latin typeface="Times New Roman" pitchFamily="18" charset="0"/>
                <a:cs typeface="Times New Roman" pitchFamily="18" charset="0"/>
              </a:rPr>
              <a:t>Ямальский</a:t>
            </a:r>
            <a:r>
              <a:rPr lang="ru-RU" sz="2000" dirty="0" smtClean="0">
                <a:solidFill>
                  <a:schemeClr val="bg1"/>
                </a:solidFill>
                <a:effectLst/>
                <a:latin typeface="Times New Roman" pitchFamily="18" charset="0"/>
                <a:cs typeface="Times New Roman" pitchFamily="18" charset="0"/>
              </a:rPr>
              <a:t> много профильный колледж </a:t>
            </a:r>
            <a:endParaRPr lang="ru-RU" sz="2000" dirty="0">
              <a:solidFill>
                <a:schemeClr val="bg1"/>
              </a:solidFill>
              <a:effectLst/>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71472" y="2786058"/>
            <a:ext cx="7854696" cy="3486612"/>
          </a:xfrm>
        </p:spPr>
        <p:txBody>
          <a:bodyPr anchor="ctr">
            <a:noAutofit/>
          </a:bodyPr>
          <a:lstStyle/>
          <a:p>
            <a:pPr algn="ctr"/>
            <a:r>
              <a:rPr lang="ru-RU" sz="2000" dirty="0" smtClean="0">
                <a:latin typeface="Times New Roman" pitchFamily="18" charset="0"/>
                <a:cs typeface="Times New Roman" pitchFamily="18" charset="0"/>
              </a:rPr>
              <a:t>Практическая  работа №1</a:t>
            </a:r>
          </a:p>
          <a:p>
            <a:pPr algn="ctr"/>
            <a:r>
              <a:rPr lang="ru-RU" sz="2000" dirty="0" smtClean="0">
                <a:latin typeface="Times New Roman" pitchFamily="18" charset="0"/>
                <a:cs typeface="Times New Roman" pitchFamily="18" charset="0"/>
              </a:rPr>
              <a:t>Предмет</a:t>
            </a:r>
            <a:r>
              <a:rPr lang="ru-RU" sz="2000" dirty="0" smtClean="0">
                <a:latin typeface="Times New Roman" pitchFamily="18" charset="0"/>
                <a:cs typeface="Times New Roman" pitchFamily="18" charset="0"/>
              </a:rPr>
              <a:t>: «Латинский язык с основами  медицинской терминологии» </a:t>
            </a:r>
          </a:p>
          <a:p>
            <a:pPr algn="ctr"/>
            <a:r>
              <a:rPr lang="ru-RU" sz="2000" dirty="0" smtClean="0">
                <a:latin typeface="Times New Roman" pitchFamily="18" charset="0"/>
                <a:cs typeface="Times New Roman" pitchFamily="18" charset="0"/>
              </a:rPr>
              <a:t>Тема: « История латинского языка. Общие сведенья о медицинской терминологии. Актуальность применения </a:t>
            </a:r>
          </a:p>
          <a:p>
            <a:pPr algn="ctr"/>
            <a:r>
              <a:rPr lang="ru-RU" sz="2000" dirty="0" smtClean="0">
                <a:latin typeface="Times New Roman" pitchFamily="18" charset="0"/>
                <a:cs typeface="Times New Roman" pitchFamily="18" charset="0"/>
              </a:rPr>
              <a:t>латинского языка в наши дни»</a:t>
            </a:r>
          </a:p>
          <a:p>
            <a:pPr algn="ct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Преподаватель:</a:t>
            </a:r>
          </a:p>
          <a:p>
            <a:r>
              <a:rPr lang="ru-RU" sz="2000" dirty="0" smtClean="0">
                <a:latin typeface="Times New Roman" pitchFamily="18" charset="0"/>
                <a:cs typeface="Times New Roman" pitchFamily="18" charset="0"/>
              </a:rPr>
              <a:t>Латинского языка </a:t>
            </a:r>
          </a:p>
          <a:p>
            <a:r>
              <a:rPr lang="ru-RU" sz="2000" dirty="0" smtClean="0">
                <a:latin typeface="Times New Roman" pitchFamily="18" charset="0"/>
                <a:cs typeface="Times New Roman" pitchFamily="18" charset="0"/>
              </a:rPr>
              <a:t>Матошина Н.А. </a:t>
            </a:r>
          </a:p>
          <a:p>
            <a:pPr algn="ctr"/>
            <a:r>
              <a:rPr lang="ru-RU" sz="2000" dirty="0" smtClean="0">
                <a:latin typeface="Times New Roman" pitchFamily="18" charset="0"/>
                <a:cs typeface="Times New Roman" pitchFamily="18" charset="0"/>
              </a:rPr>
              <a:t>г. Салехард 2018  </a:t>
            </a:r>
            <a:endParaRPr lang="ru-RU" sz="2000"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142984"/>
            <a:ext cx="8229600" cy="4389120"/>
          </a:xfrm>
        </p:spPr>
        <p:txBody>
          <a:bodyPr>
            <a:normAutofit/>
          </a:bodyPr>
          <a:lstStyle/>
          <a:p>
            <a:pPr>
              <a:lnSpc>
                <a:spcPct val="150000"/>
              </a:lnSpc>
              <a:buNone/>
            </a:pPr>
            <a:r>
              <a:rPr lang="ru-RU" sz="18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Это названия болезней, болезненных состояний, синдромов и симптомов. Это также обозначения операций, методов обследования, лечения. Сюда же можно отнести названия всякого рода приборов и инструментов, применяемых в медицине. 3-я группа: </a:t>
            </a:r>
            <a:r>
              <a:rPr lang="ru-RU" sz="2000" b="1" dirty="0" smtClean="0">
                <a:latin typeface="Times New Roman" pitchFamily="18" charset="0"/>
                <a:cs typeface="Times New Roman" pitchFamily="18" charset="0"/>
              </a:rPr>
              <a:t>фармацевтическая терминология</a:t>
            </a:r>
            <a:r>
              <a:rPr lang="ru-RU" sz="2000" dirty="0" smtClean="0">
                <a:latin typeface="Times New Roman" pitchFamily="18" charset="0"/>
                <a:cs typeface="Times New Roman" pitchFamily="18" charset="0"/>
              </a:rPr>
              <a:t>. Сюда следует отнести названия лекарственных форм, лекарственных средств, химическую номенклатуру на латинском языке, названия лекарственных растений и их органов.  </a:t>
            </a:r>
            <a:endParaRPr lang="ru-RU" sz="20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428736"/>
            <a:ext cx="8229600" cy="4389120"/>
          </a:xfrm>
        </p:spPr>
        <p:txBody>
          <a:bodyPr>
            <a:normAutofit/>
          </a:bodyPr>
          <a:lstStyle/>
          <a:p>
            <a:pPr>
              <a:buNone/>
            </a:pPr>
            <a:r>
              <a:rPr lang="ru-RU" sz="18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Для того чтобы сознательно и грамотно пользоваться анатомической и гистологической номенклатурами, необходимо на 1-ом курсе приобрести умение и навыки правильно произносить, читать, понимать латинские наименования, а также самостоятельно переводить русские наименования на латинский язык. </a:t>
            </a:r>
          </a:p>
          <a:p>
            <a:pPr>
              <a:buNone/>
            </a:pPr>
            <a:r>
              <a:rPr lang="ru-RU" sz="2000"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Клиническая терминология </a:t>
            </a:r>
            <a:r>
              <a:rPr lang="ru-RU" sz="2000" dirty="0" smtClean="0">
                <a:latin typeface="Times New Roman" pitchFamily="18" charset="0"/>
                <a:cs typeface="Times New Roman" pitchFamily="18" charset="0"/>
              </a:rPr>
              <a:t>– это все те термины, с которыми студент-медик постоянно встречается на лекциях по различным клиническим дисциплинам, при разборе больных.( это название болезней и </a:t>
            </a:r>
            <a:r>
              <a:rPr lang="ru-RU" sz="2000" smtClean="0">
                <a:latin typeface="Times New Roman" pitchFamily="18" charset="0"/>
                <a:cs typeface="Times New Roman" pitchFamily="18" charset="0"/>
              </a:rPr>
              <a:t>патологических процессов)</a:t>
            </a:r>
            <a:endParaRPr lang="ru-RU" sz="18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857232"/>
            <a:ext cx="8429684" cy="5643602"/>
          </a:xfrm>
        </p:spPr>
        <p:txBody>
          <a:bodyPr>
            <a:normAutofit/>
          </a:bodyPr>
          <a:lstStyle/>
          <a:p>
            <a:pPr>
              <a:lnSpc>
                <a:spcPct val="150000"/>
              </a:lnSpc>
              <a:buNone/>
            </a:pPr>
            <a:r>
              <a:rPr lang="ru-RU" sz="18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В отличие от </a:t>
            </a:r>
            <a:r>
              <a:rPr lang="ru-RU" sz="2000" dirty="0" err="1" smtClean="0">
                <a:latin typeface="Times New Roman" pitchFamily="18" charset="0"/>
                <a:cs typeface="Times New Roman" pitchFamily="18" charset="0"/>
              </a:rPr>
              <a:t>анатомогистологической</a:t>
            </a:r>
            <a:r>
              <a:rPr lang="ru-RU" sz="2000" dirty="0" smtClean="0">
                <a:latin typeface="Times New Roman" pitchFamily="18" charset="0"/>
                <a:cs typeface="Times New Roman" pitchFamily="18" charset="0"/>
              </a:rPr>
              <a:t> номенклатуры, где, главным образом, употребляется латинская лексика, в клинической терминологии преобладают слова и словообразующие элементы древнегреческого языка. Международная организация здравоохранения установила в качестве «международного языка» для названий лекарственных средств латинский язык. В России название каждого нового лекарственного средства утверждается одновременно на латинском и на русском языках (</a:t>
            </a:r>
            <a:r>
              <a:rPr lang="en-US" sz="2000" dirty="0" err="1" smtClean="0">
                <a:latin typeface="Times New Roman" pitchFamily="18" charset="0"/>
                <a:cs typeface="Times New Roman" pitchFamily="18" charset="0"/>
              </a:rPr>
              <a:t>Cordiaminum</a:t>
            </a:r>
            <a:r>
              <a:rPr lang="ru-RU" sz="2000" dirty="0" smtClean="0">
                <a:latin typeface="Times New Roman" pitchFamily="18" charset="0"/>
                <a:cs typeface="Times New Roman" pitchFamily="18" charset="0"/>
              </a:rPr>
              <a:t> кордиамин,</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Norsulfazolum</a:t>
            </a: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норсульфазол) . </a:t>
            </a:r>
            <a:r>
              <a:rPr lang="ru-RU" sz="2000" b="1" dirty="0" smtClean="0">
                <a:latin typeface="Times New Roman" pitchFamily="18" charset="0"/>
                <a:cs typeface="Times New Roman" pitchFamily="18" charset="0"/>
              </a:rPr>
              <a:t>Рецепты в большинстве стран мира пишутся на латинском языке.   </a:t>
            </a:r>
            <a:endParaRPr lang="ru-RU" sz="2000" b="1"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785770"/>
            <a:ext cx="8229600" cy="5786502"/>
          </a:xfrm>
        </p:spPr>
        <p:txBody>
          <a:bodyPr>
            <a:normAutofit/>
          </a:bodyPr>
          <a:lstStyle/>
          <a:p>
            <a:pPr>
              <a:lnSpc>
                <a:spcPct val="150000"/>
              </a:lnSpc>
              <a:buNone/>
            </a:pPr>
            <a:r>
              <a:rPr lang="ru-RU" sz="1800" dirty="0" smtClean="0">
                <a:latin typeface="Times New Roman" pitchFamily="18" charset="0"/>
                <a:cs typeface="Times New Roman" pitchFamily="18" charset="0"/>
              </a:rPr>
              <a:t>           На латинском языке составлены международные номенклатуры </a:t>
            </a:r>
            <a:r>
              <a:rPr lang="ru-RU" sz="1800" b="1" dirty="0" smtClean="0">
                <a:latin typeface="Times New Roman" pitchFamily="18" charset="0"/>
                <a:cs typeface="Times New Roman" pitchFamily="18" charset="0"/>
              </a:rPr>
              <a:t>ботаники, зоологии, микробиологии.</a:t>
            </a:r>
            <a:r>
              <a:rPr lang="ru-RU" sz="1800" dirty="0" smtClean="0">
                <a:latin typeface="Times New Roman" pitchFamily="18" charset="0"/>
                <a:cs typeface="Times New Roman" pitchFamily="18" charset="0"/>
              </a:rPr>
              <a:t> Огромное число терминов общенаучных (метод, теория, эволюция, экология, реакция, анализ, синтез, генез, абстракция, </a:t>
            </a:r>
            <a:r>
              <a:rPr lang="ru-RU" sz="1800" dirty="0" err="1" smtClean="0">
                <a:latin typeface="Times New Roman" pitchFamily="18" charset="0"/>
                <a:cs typeface="Times New Roman" pitchFamily="18" charset="0"/>
              </a:rPr>
              <a:t>абберация</a:t>
            </a:r>
            <a:r>
              <a:rPr lang="ru-RU" sz="1800" dirty="0" smtClean="0">
                <a:latin typeface="Times New Roman" pitchFamily="18" charset="0"/>
                <a:cs typeface="Times New Roman" pitchFamily="18" charset="0"/>
              </a:rPr>
              <a:t>) и узкоспециальных в науках, связанных с медициной (химия, биохимия, физика и т.д.), представлены заимствованиями греко-латинского происхождения. Среди терминов, получивших международное применение имеются такие, которые непосредственно заимствованы из современных языков: французского, английского и т.п., но возникли в этих языках на греческой или латинской основе. </a:t>
            </a:r>
          </a:p>
          <a:p>
            <a:pPr>
              <a:lnSpc>
                <a:spcPct val="150000"/>
              </a:lnSpc>
              <a:buNone/>
            </a:pPr>
            <a:r>
              <a:rPr lang="ru-RU" sz="1800" dirty="0" smtClean="0">
                <a:latin typeface="Times New Roman" pitchFamily="18" charset="0"/>
                <a:cs typeface="Times New Roman" pitchFamily="18" charset="0"/>
              </a:rPr>
              <a:t>            Итак, понятие «Основы медицинской терминологии»  в курсе латинского языка включает в себя принципы, способы и средства образования трех основных подсистем терминов, слов и словосочетаний греко-латинского происхождения.   </a:t>
            </a:r>
            <a:endParaRPr lang="ru-RU" sz="18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428604"/>
            <a:ext cx="8229600" cy="928694"/>
          </a:xfrm>
        </p:spPr>
        <p:txBody>
          <a:bodyPr anchor="t">
            <a:normAutofit/>
          </a:bodyPr>
          <a:lstStyle/>
          <a:p>
            <a:pPr algn="ctr"/>
            <a:r>
              <a:rPr lang="ru-RU" sz="2000" dirty="0" smtClean="0">
                <a:solidFill>
                  <a:schemeClr val="tx1"/>
                </a:solidFill>
                <a:latin typeface="Times New Roman" pitchFamily="18" charset="0"/>
                <a:cs typeface="Times New Roman" pitchFamily="18" charset="0"/>
              </a:rPr>
              <a:t> Итак, применение латинского языка в наши дни </a:t>
            </a:r>
            <a:br>
              <a:rPr lang="ru-RU" sz="2000" dirty="0" smtClean="0">
                <a:solidFill>
                  <a:schemeClr val="tx1"/>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можно предоставить в виде схемы </a:t>
            </a:r>
            <a:endParaRPr lang="ru-RU" sz="2000" dirty="0">
              <a:solidFill>
                <a:schemeClr val="tx1"/>
              </a:solidFill>
              <a:latin typeface="Times New Roman" pitchFamily="18" charset="0"/>
              <a:cs typeface="Times New Roman" pitchFamily="18" charset="0"/>
            </a:endParaRPr>
          </a:p>
        </p:txBody>
      </p:sp>
      <p:sp>
        <p:nvSpPr>
          <p:cNvPr id="3" name="Содержимое 2"/>
          <p:cNvSpPr>
            <a:spLocks noGrp="1"/>
          </p:cNvSpPr>
          <p:nvPr>
            <p:ph idx="1"/>
          </p:nvPr>
        </p:nvSpPr>
        <p:spPr>
          <a:xfrm>
            <a:off x="428596" y="1214422"/>
            <a:ext cx="8229600" cy="5317814"/>
          </a:xfrm>
        </p:spPr>
        <p:txBody>
          <a:bodyPr>
            <a:normAutofit/>
          </a:bodyPr>
          <a:lstStyle/>
          <a:p>
            <a:pPr>
              <a:lnSpc>
                <a:spcPct val="150000"/>
              </a:lnSpc>
              <a:buNone/>
            </a:pPr>
            <a:endParaRPr lang="ru-RU" sz="2000" b="1" dirty="0">
              <a:latin typeface="Times New Roman" pitchFamily="18" charset="0"/>
              <a:cs typeface="Times New Roman" pitchFamily="18" charset="0"/>
            </a:endParaRPr>
          </a:p>
        </p:txBody>
      </p:sp>
      <p:sp>
        <p:nvSpPr>
          <p:cNvPr id="4" name="Прямоугольник 3"/>
          <p:cNvSpPr/>
          <p:nvPr/>
        </p:nvSpPr>
        <p:spPr>
          <a:xfrm>
            <a:off x="3571868" y="3643314"/>
            <a:ext cx="2214578" cy="35719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3714744" y="3643314"/>
            <a:ext cx="2000264" cy="369332"/>
          </a:xfrm>
          <a:prstGeom prst="rect">
            <a:avLst/>
          </a:prstGeom>
          <a:noFill/>
        </p:spPr>
        <p:txBody>
          <a:bodyPr wrap="square" rtlCol="0">
            <a:spAutoFit/>
          </a:bodyPr>
          <a:lstStyle/>
          <a:p>
            <a:r>
              <a:rPr lang="ru-RU" dirty="0" smtClean="0"/>
              <a:t>Латинский язык</a:t>
            </a:r>
            <a:endParaRPr lang="ru-RU" dirty="0"/>
          </a:p>
        </p:txBody>
      </p:sp>
      <p:sp>
        <p:nvSpPr>
          <p:cNvPr id="6" name="Прямоугольник 5"/>
          <p:cNvSpPr/>
          <p:nvPr/>
        </p:nvSpPr>
        <p:spPr>
          <a:xfrm>
            <a:off x="785786" y="1428736"/>
            <a:ext cx="1928826" cy="1000132"/>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928662" y="1500174"/>
            <a:ext cx="1714512" cy="830997"/>
          </a:xfrm>
          <a:prstGeom prst="rect">
            <a:avLst/>
          </a:prstGeom>
          <a:noFill/>
        </p:spPr>
        <p:txBody>
          <a:bodyPr wrap="square" rtlCol="0">
            <a:spAutoFit/>
          </a:bodyPr>
          <a:lstStyle/>
          <a:p>
            <a:r>
              <a:rPr lang="ru-RU" sz="1200" dirty="0" smtClean="0"/>
              <a:t>Все лекарственные растения имеют двойное латинское название (К. Линей)</a:t>
            </a:r>
            <a:endParaRPr lang="ru-RU" sz="1200" dirty="0"/>
          </a:p>
        </p:txBody>
      </p:sp>
      <p:sp>
        <p:nvSpPr>
          <p:cNvPr id="8" name="Овал 7"/>
          <p:cNvSpPr/>
          <p:nvPr/>
        </p:nvSpPr>
        <p:spPr>
          <a:xfrm>
            <a:off x="3714744" y="1571612"/>
            <a:ext cx="1857388" cy="1000132"/>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3857620" y="1785926"/>
            <a:ext cx="1785950" cy="646331"/>
          </a:xfrm>
          <a:prstGeom prst="rect">
            <a:avLst/>
          </a:prstGeom>
          <a:noFill/>
        </p:spPr>
        <p:txBody>
          <a:bodyPr wrap="square" rtlCol="0">
            <a:spAutoFit/>
          </a:bodyPr>
          <a:lstStyle/>
          <a:p>
            <a:pPr algn="ctr"/>
            <a:r>
              <a:rPr lang="ru-RU" sz="1200" dirty="0" smtClean="0"/>
              <a:t>Для обозначения новых понятий (космос, интернет)</a:t>
            </a:r>
            <a:endParaRPr lang="ru-RU" sz="1200" dirty="0"/>
          </a:p>
        </p:txBody>
      </p:sp>
      <p:sp>
        <p:nvSpPr>
          <p:cNvPr id="11" name="Скругленный прямоугольник 10"/>
          <p:cNvSpPr/>
          <p:nvPr/>
        </p:nvSpPr>
        <p:spPr>
          <a:xfrm>
            <a:off x="6572264" y="1500174"/>
            <a:ext cx="2000264" cy="1214446"/>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6786578" y="1643050"/>
            <a:ext cx="1643074" cy="830997"/>
          </a:xfrm>
          <a:prstGeom prst="rect">
            <a:avLst/>
          </a:prstGeom>
          <a:noFill/>
        </p:spPr>
        <p:txBody>
          <a:bodyPr wrap="square" rtlCol="0">
            <a:spAutoFit/>
          </a:bodyPr>
          <a:lstStyle/>
          <a:p>
            <a:pPr algn="ctr"/>
            <a:r>
              <a:rPr lang="ru-RU" sz="1200" dirty="0" smtClean="0"/>
              <a:t>Номенклатура. Анатомическая, название органов и системы органов</a:t>
            </a:r>
            <a:endParaRPr lang="ru-RU" sz="1200" dirty="0"/>
          </a:p>
        </p:txBody>
      </p:sp>
      <p:sp>
        <p:nvSpPr>
          <p:cNvPr id="14" name="Ромб 13"/>
          <p:cNvSpPr/>
          <p:nvPr/>
        </p:nvSpPr>
        <p:spPr>
          <a:xfrm>
            <a:off x="6429388" y="3000372"/>
            <a:ext cx="1500198" cy="1357322"/>
          </a:xfrm>
          <a:prstGeom prst="diamond">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TextBox 14"/>
          <p:cNvSpPr txBox="1"/>
          <p:nvPr/>
        </p:nvSpPr>
        <p:spPr>
          <a:xfrm>
            <a:off x="6786578" y="3286124"/>
            <a:ext cx="1000132" cy="738664"/>
          </a:xfrm>
          <a:prstGeom prst="rect">
            <a:avLst/>
          </a:prstGeom>
          <a:noFill/>
        </p:spPr>
        <p:txBody>
          <a:bodyPr wrap="square" rtlCol="0">
            <a:spAutoFit/>
          </a:bodyPr>
          <a:lstStyle/>
          <a:p>
            <a:r>
              <a:rPr lang="ru-RU" sz="1200" dirty="0" smtClean="0"/>
              <a:t>Древние</a:t>
            </a:r>
            <a:r>
              <a:rPr lang="ru-RU" dirty="0" smtClean="0"/>
              <a:t> </a:t>
            </a:r>
            <a:r>
              <a:rPr lang="ru-RU" sz="1200" dirty="0" smtClean="0"/>
              <a:t>научные трактаты</a:t>
            </a:r>
            <a:endParaRPr lang="ru-RU" sz="1200" dirty="0"/>
          </a:p>
        </p:txBody>
      </p:sp>
      <p:sp>
        <p:nvSpPr>
          <p:cNvPr id="16" name="Прямоугольник 15"/>
          <p:cNvSpPr/>
          <p:nvPr/>
        </p:nvSpPr>
        <p:spPr>
          <a:xfrm>
            <a:off x="6643702" y="4857760"/>
            <a:ext cx="1857388" cy="107157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path path="rect">
              <a:fillToRect l="100000" t="10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TextBox 17"/>
          <p:cNvSpPr txBox="1"/>
          <p:nvPr/>
        </p:nvSpPr>
        <p:spPr>
          <a:xfrm>
            <a:off x="6715140" y="4857760"/>
            <a:ext cx="1571636" cy="1015663"/>
          </a:xfrm>
          <a:prstGeom prst="rect">
            <a:avLst/>
          </a:prstGeom>
          <a:noFill/>
        </p:spPr>
        <p:txBody>
          <a:bodyPr wrap="square" rtlCol="0">
            <a:spAutoFit/>
          </a:bodyPr>
          <a:lstStyle/>
          <a:p>
            <a:pPr algn="ctr"/>
            <a:r>
              <a:rPr lang="ru-RU" sz="1200" dirty="0" smtClean="0"/>
              <a:t>Фармацевтические названия. Формирование препаратов. Частей растений.</a:t>
            </a:r>
            <a:endParaRPr lang="ru-RU" sz="1200" dirty="0"/>
          </a:p>
        </p:txBody>
      </p:sp>
      <p:sp>
        <p:nvSpPr>
          <p:cNvPr id="19" name="Ромб 18"/>
          <p:cNvSpPr/>
          <p:nvPr/>
        </p:nvSpPr>
        <p:spPr>
          <a:xfrm>
            <a:off x="4929190" y="4857760"/>
            <a:ext cx="1285884" cy="1428760"/>
          </a:xfrm>
          <a:prstGeom prst="diamond">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TextBox 19"/>
          <p:cNvSpPr txBox="1"/>
          <p:nvPr/>
        </p:nvSpPr>
        <p:spPr>
          <a:xfrm>
            <a:off x="5214942" y="5214950"/>
            <a:ext cx="785818" cy="646331"/>
          </a:xfrm>
          <a:prstGeom prst="rect">
            <a:avLst/>
          </a:prstGeom>
          <a:noFill/>
        </p:spPr>
        <p:txBody>
          <a:bodyPr wrap="square" rtlCol="0">
            <a:spAutoFit/>
          </a:bodyPr>
          <a:lstStyle/>
          <a:p>
            <a:pPr algn="ctr"/>
            <a:r>
              <a:rPr lang="ru-RU" sz="1200" dirty="0" smtClean="0"/>
              <a:t>Крылатые фразы</a:t>
            </a:r>
            <a:endParaRPr lang="ru-RU" sz="1200" dirty="0"/>
          </a:p>
        </p:txBody>
      </p:sp>
      <p:sp>
        <p:nvSpPr>
          <p:cNvPr id="21" name="Скругленный прямоугольник 20"/>
          <p:cNvSpPr/>
          <p:nvPr/>
        </p:nvSpPr>
        <p:spPr>
          <a:xfrm>
            <a:off x="2428860" y="5500702"/>
            <a:ext cx="2143140" cy="92869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rect">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TextBox 21"/>
          <p:cNvSpPr txBox="1"/>
          <p:nvPr/>
        </p:nvSpPr>
        <p:spPr>
          <a:xfrm>
            <a:off x="2357422" y="5643578"/>
            <a:ext cx="2214578" cy="646331"/>
          </a:xfrm>
          <a:prstGeom prst="rect">
            <a:avLst/>
          </a:prstGeom>
          <a:noFill/>
        </p:spPr>
        <p:txBody>
          <a:bodyPr wrap="square" rtlCol="0">
            <a:spAutoFit/>
          </a:bodyPr>
          <a:lstStyle/>
          <a:p>
            <a:pPr algn="ctr"/>
            <a:r>
              <a:rPr lang="ru-RU" sz="1200" dirty="0" smtClean="0"/>
              <a:t>Во всех странах рецепты пишутся только на латинском языке.</a:t>
            </a:r>
            <a:endParaRPr lang="ru-RU" sz="1200" dirty="0"/>
          </a:p>
        </p:txBody>
      </p:sp>
      <p:sp>
        <p:nvSpPr>
          <p:cNvPr id="26" name="Скругленный прямоугольник 25"/>
          <p:cNvSpPr/>
          <p:nvPr/>
        </p:nvSpPr>
        <p:spPr>
          <a:xfrm>
            <a:off x="428596" y="4000504"/>
            <a:ext cx="2428892" cy="1428760"/>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path path="shape">
              <a:fillToRect l="50000" t="50000" r="50000" b="5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TextBox 26"/>
          <p:cNvSpPr txBox="1"/>
          <p:nvPr/>
        </p:nvSpPr>
        <p:spPr>
          <a:xfrm>
            <a:off x="642910" y="4357694"/>
            <a:ext cx="2071702" cy="830997"/>
          </a:xfrm>
          <a:prstGeom prst="rect">
            <a:avLst/>
          </a:prstGeom>
          <a:noFill/>
        </p:spPr>
        <p:txBody>
          <a:bodyPr wrap="square" rtlCol="0">
            <a:spAutoFit/>
          </a:bodyPr>
          <a:lstStyle/>
          <a:p>
            <a:pPr algn="ctr"/>
            <a:r>
              <a:rPr lang="ru-RU" sz="1200" dirty="0" smtClean="0"/>
              <a:t>Использование языковых основ лат. языка для изучения иностранных языков. </a:t>
            </a:r>
            <a:endParaRPr lang="ru-RU" sz="1200" dirty="0"/>
          </a:p>
        </p:txBody>
      </p:sp>
      <p:sp>
        <p:nvSpPr>
          <p:cNvPr id="30" name="Овал 29"/>
          <p:cNvSpPr/>
          <p:nvPr/>
        </p:nvSpPr>
        <p:spPr>
          <a:xfrm>
            <a:off x="928662" y="2857496"/>
            <a:ext cx="2214578" cy="714380"/>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path path="shape">
              <a:fillToRect l="50000" t="50000" r="50000" b="5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TextBox 30"/>
          <p:cNvSpPr txBox="1"/>
          <p:nvPr/>
        </p:nvSpPr>
        <p:spPr>
          <a:xfrm>
            <a:off x="1000100" y="3071810"/>
            <a:ext cx="2214578" cy="276999"/>
          </a:xfrm>
          <a:prstGeom prst="rect">
            <a:avLst/>
          </a:prstGeom>
          <a:noFill/>
        </p:spPr>
        <p:txBody>
          <a:bodyPr wrap="square" rtlCol="0">
            <a:spAutoFit/>
          </a:bodyPr>
          <a:lstStyle/>
          <a:p>
            <a:r>
              <a:rPr lang="ru-RU" sz="1200" dirty="0" smtClean="0"/>
              <a:t>В православной литературе</a:t>
            </a:r>
            <a:endParaRPr lang="ru-RU" sz="1200" dirty="0"/>
          </a:p>
        </p:txBody>
      </p:sp>
      <p:cxnSp>
        <p:nvCxnSpPr>
          <p:cNvPr id="33" name="Прямая со стрелкой 32"/>
          <p:cNvCxnSpPr/>
          <p:nvPr/>
        </p:nvCxnSpPr>
        <p:spPr>
          <a:xfrm rot="5400000" flipH="1" flipV="1">
            <a:off x="4214810" y="3071810"/>
            <a:ext cx="85725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Прямая со стрелкой 34"/>
          <p:cNvCxnSpPr/>
          <p:nvPr/>
        </p:nvCxnSpPr>
        <p:spPr>
          <a:xfrm rot="10800000">
            <a:off x="2857488" y="2214554"/>
            <a:ext cx="1643074" cy="12858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Прямая со стрелкой 36"/>
          <p:cNvCxnSpPr/>
          <p:nvPr/>
        </p:nvCxnSpPr>
        <p:spPr>
          <a:xfrm rot="10800000">
            <a:off x="3286116" y="3357562"/>
            <a:ext cx="571504"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Прямая со стрелкой 38"/>
          <p:cNvCxnSpPr/>
          <p:nvPr/>
        </p:nvCxnSpPr>
        <p:spPr>
          <a:xfrm rot="5400000">
            <a:off x="3000364" y="4071942"/>
            <a:ext cx="428628"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Прямая со стрелкой 40"/>
          <p:cNvCxnSpPr/>
          <p:nvPr/>
        </p:nvCxnSpPr>
        <p:spPr>
          <a:xfrm rot="5400000" flipH="1" flipV="1">
            <a:off x="5322099" y="2464587"/>
            <a:ext cx="1143008" cy="7858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Прямая со стрелкой 42"/>
          <p:cNvCxnSpPr/>
          <p:nvPr/>
        </p:nvCxnSpPr>
        <p:spPr>
          <a:xfrm flipV="1">
            <a:off x="6000760" y="3500438"/>
            <a:ext cx="357190"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Прямая со стрелкой 44"/>
          <p:cNvCxnSpPr/>
          <p:nvPr/>
        </p:nvCxnSpPr>
        <p:spPr>
          <a:xfrm>
            <a:off x="5929322" y="4071942"/>
            <a:ext cx="571504"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Прямая со стрелкой 46"/>
          <p:cNvCxnSpPr/>
          <p:nvPr/>
        </p:nvCxnSpPr>
        <p:spPr>
          <a:xfrm rot="16200000" flipH="1">
            <a:off x="4929190" y="4500570"/>
            <a:ext cx="642942"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Прямая со стрелкой 48"/>
          <p:cNvCxnSpPr/>
          <p:nvPr/>
        </p:nvCxnSpPr>
        <p:spPr>
          <a:xfrm rot="5400000">
            <a:off x="3607587" y="4464851"/>
            <a:ext cx="1071570"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438896"/>
          </a:xfrm>
        </p:spPr>
        <p:txBody>
          <a:bodyPr>
            <a:normAutofit/>
          </a:bodyPr>
          <a:lstStyle/>
          <a:p>
            <a:pPr algn="ctr"/>
            <a:r>
              <a:rPr lang="ru-RU" sz="2000" smtClean="0"/>
              <a:t>Контрольные вопросы. </a:t>
            </a:r>
            <a:endParaRPr lang="ru-RU" sz="2000" dirty="0"/>
          </a:p>
        </p:txBody>
      </p:sp>
      <p:sp>
        <p:nvSpPr>
          <p:cNvPr id="3" name="Содержимое 2"/>
          <p:cNvSpPr>
            <a:spLocks noGrp="1"/>
          </p:cNvSpPr>
          <p:nvPr>
            <p:ph idx="1"/>
          </p:nvPr>
        </p:nvSpPr>
        <p:spPr/>
        <p:txBody>
          <a:bodyPr>
            <a:normAutofit/>
          </a:bodyPr>
          <a:lstStyle/>
          <a:p>
            <a:pPr marL="342900" indent="-342900">
              <a:buAutoNum type="arabicPeriod"/>
            </a:pPr>
            <a:r>
              <a:rPr lang="ru-RU" sz="1800" dirty="0" smtClean="0"/>
              <a:t>Расскажите историю латинского языка.</a:t>
            </a:r>
          </a:p>
          <a:p>
            <a:pPr marL="342900" indent="-342900">
              <a:buAutoNum type="arabicPeriod"/>
            </a:pPr>
            <a:r>
              <a:rPr lang="ru-RU" sz="1800" dirty="0" smtClean="0"/>
              <a:t>Каким образом латинский язык применяется в медицине.</a:t>
            </a:r>
          </a:p>
          <a:p>
            <a:pPr marL="342900" indent="-342900">
              <a:buAutoNum type="arabicPeriod"/>
            </a:pPr>
            <a:r>
              <a:rPr lang="ru-RU" sz="1800" dirty="0" smtClean="0"/>
              <a:t>В каких отраслях латинский язык применяется кроме медицины.</a:t>
            </a:r>
          </a:p>
          <a:p>
            <a:pPr marL="342900" indent="-342900">
              <a:buAutoNum type="arabicPeriod"/>
            </a:pPr>
            <a:r>
              <a:rPr lang="ru-RU" sz="1800" dirty="0" smtClean="0"/>
              <a:t> Обосновано ли применение латинского языка для выписывания рецептов, в наши дни, как вы думаете?</a:t>
            </a:r>
          </a:p>
          <a:p>
            <a:pPr marL="342900" indent="-342900">
              <a:buAutoNum type="arabicPeriod"/>
            </a:pPr>
            <a:r>
              <a:rPr lang="ru-RU" sz="1800" dirty="0" smtClean="0"/>
              <a:t>Какие вы знаете латинские слова?</a:t>
            </a:r>
          </a:p>
          <a:p>
            <a:pPr marL="342900" indent="-342900">
              <a:buAutoNum type="arabicPeriod"/>
            </a:pPr>
            <a:r>
              <a:rPr lang="ru-RU" sz="1800" dirty="0" smtClean="0"/>
              <a:t>Почему изучение латинского языка актуально и в наши дни?</a:t>
            </a:r>
          </a:p>
          <a:p>
            <a:pPr marL="342900" indent="-342900">
              <a:buAutoNum type="arabicPeriod"/>
            </a:pPr>
            <a:r>
              <a:rPr lang="ru-RU" sz="1800" dirty="0" smtClean="0"/>
              <a:t>Где находятся исторические корни современного латинского языка?</a:t>
            </a:r>
          </a:p>
          <a:p>
            <a:pPr marL="342900" indent="-342900">
              <a:buAutoNum type="arabicPeriod"/>
            </a:pPr>
            <a:r>
              <a:rPr lang="ru-RU" sz="1800" dirty="0" smtClean="0"/>
              <a:t>Какой ученый ввел  в науку понятие о двойных латинских названиях?</a:t>
            </a:r>
          </a:p>
          <a:p>
            <a:pPr marL="342900" indent="-342900">
              <a:buAutoNum type="arabicPeriod"/>
            </a:pPr>
            <a:r>
              <a:rPr lang="ru-RU" sz="1800" dirty="0" smtClean="0"/>
              <a:t>Что  включает в себя понятие клиническая терминология?</a:t>
            </a:r>
          </a:p>
          <a:p>
            <a:pPr marL="342900" indent="-342900">
              <a:buAutoNum type="arabicPeriod"/>
            </a:pPr>
            <a:r>
              <a:rPr lang="ru-RU" sz="1800" dirty="0" smtClean="0"/>
              <a:t>Что  включает в себя понятие анатомическая номенклатура?</a:t>
            </a:r>
          </a:p>
          <a:p>
            <a:pPr marL="342900" indent="-342900">
              <a:buAutoNum type="arabicPeriod"/>
            </a:pPr>
            <a:r>
              <a:rPr lang="ru-RU" sz="1800" dirty="0" smtClean="0"/>
              <a:t>Что  включает в </a:t>
            </a:r>
            <a:r>
              <a:rPr lang="ru-RU" sz="1800" smtClean="0"/>
              <a:t>себя понятие фармацевтическая </a:t>
            </a:r>
            <a:r>
              <a:rPr lang="ru-RU" sz="1800" dirty="0" smtClean="0"/>
              <a:t>номенклатура?</a:t>
            </a:r>
          </a:p>
          <a:p>
            <a:pPr marL="342900" indent="-342900">
              <a:buAutoNum type="arabicPeriod"/>
            </a:pPr>
            <a:endParaRPr lang="ru-RU" sz="1800" dirty="0" smtClean="0"/>
          </a:p>
          <a:p>
            <a:pPr marL="342900" indent="-342900">
              <a:buAutoNum type="arabicPeriod"/>
            </a:pPr>
            <a:endParaRPr lang="ru-RU" sz="1800" dirty="0" smtClean="0"/>
          </a:p>
          <a:p>
            <a:pPr marL="342900" indent="-342900">
              <a:buNone/>
            </a:pPr>
            <a:endParaRPr lang="ru-RU" sz="1800" dirty="0" smtClean="0"/>
          </a:p>
          <a:p>
            <a:pPr marL="342900" indent="-342900">
              <a:buAutoNum type="arabicPeriod"/>
            </a:pPr>
            <a:endParaRPr lang="ru-RU"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857232"/>
            <a:ext cx="8229600" cy="785818"/>
          </a:xfrm>
        </p:spPr>
        <p:txBody>
          <a:bodyPr anchor="ctr">
            <a:normAutofit/>
          </a:bodyPr>
          <a:lstStyle/>
          <a:p>
            <a:pPr algn="ctr"/>
            <a:r>
              <a:rPr lang="ru-RU" sz="2000" dirty="0" smtClean="0">
                <a:latin typeface="Times New Roman" pitchFamily="18" charset="0"/>
                <a:cs typeface="Times New Roman" pitchFamily="18" charset="0"/>
              </a:rPr>
              <a:t> </a:t>
            </a:r>
            <a:r>
              <a:rPr lang="ru-RU" sz="2000" b="1" dirty="0" smtClean="0">
                <a:solidFill>
                  <a:schemeClr val="tx1"/>
                </a:solidFill>
                <a:latin typeface="Times New Roman" pitchFamily="18" charset="0"/>
                <a:cs typeface="Times New Roman" pitchFamily="18" charset="0"/>
              </a:rPr>
              <a:t>АТТЕСТАЦИЯ РАБОЧЕГО МЕСТА </a:t>
            </a:r>
            <a:endParaRPr lang="ru-RU" sz="2000" dirty="0">
              <a:solidFill>
                <a:schemeClr val="tx1"/>
              </a:solidFill>
              <a:latin typeface="Times New Roman" pitchFamily="18" charset="0"/>
              <a:cs typeface="Times New Roman" pitchFamily="18" charset="0"/>
            </a:endParaRPr>
          </a:p>
        </p:txBody>
      </p:sp>
      <p:sp>
        <p:nvSpPr>
          <p:cNvPr id="3" name="Содержимое 2"/>
          <p:cNvSpPr>
            <a:spLocks noGrp="1"/>
          </p:cNvSpPr>
          <p:nvPr>
            <p:ph idx="1"/>
          </p:nvPr>
        </p:nvSpPr>
        <p:spPr>
          <a:xfrm>
            <a:off x="428596" y="2143116"/>
            <a:ext cx="8229600" cy="3317550"/>
          </a:xfrm>
        </p:spPr>
        <p:txBody>
          <a:bodyPr>
            <a:normAutofit/>
          </a:bodyPr>
          <a:lstStyle/>
          <a:p>
            <a:pPr>
              <a:buNone/>
            </a:pPr>
            <a:r>
              <a:rPr lang="ru-RU" sz="2000" dirty="0" smtClean="0">
                <a:latin typeface="Times New Roman" pitchFamily="18" charset="0"/>
                <a:cs typeface="Times New Roman" pitchFamily="18" charset="0"/>
              </a:rPr>
              <a:t>1. Тетрадь для лекций и практических занятий ( тетрадь48 листов) </a:t>
            </a:r>
          </a:p>
          <a:p>
            <a:pPr>
              <a:buNone/>
            </a:pPr>
            <a:r>
              <a:rPr lang="ru-RU" sz="2000" dirty="0" smtClean="0">
                <a:latin typeface="Times New Roman" pitchFamily="18" charset="0"/>
                <a:cs typeface="Times New Roman" pitchFamily="18" charset="0"/>
              </a:rPr>
              <a:t>2. </a:t>
            </a:r>
            <a:r>
              <a:rPr lang="ru-RU" sz="2000" dirty="0" err="1" smtClean="0">
                <a:latin typeface="Times New Roman" pitchFamily="18" charset="0"/>
                <a:cs typeface="Times New Roman" pitchFamily="18" charset="0"/>
              </a:rPr>
              <a:t>Рецептурник</a:t>
            </a:r>
            <a:r>
              <a:rPr lang="ru-RU" sz="2000" dirty="0" smtClean="0">
                <a:latin typeface="Times New Roman" pitchFamily="18" charset="0"/>
                <a:cs typeface="Times New Roman" pitchFamily="18" charset="0"/>
              </a:rPr>
              <a:t> – ( тетрадь- 48 листов).</a:t>
            </a:r>
          </a:p>
          <a:p>
            <a:pPr>
              <a:buNone/>
            </a:pPr>
            <a:r>
              <a:rPr lang="ru-RU" sz="2000" dirty="0" smtClean="0">
                <a:latin typeface="Times New Roman" pitchFamily="18" charset="0"/>
                <a:cs typeface="Times New Roman" pitchFamily="18" charset="0"/>
              </a:rPr>
              <a:t>3. Ю.И. </a:t>
            </a:r>
            <a:r>
              <a:rPr lang="ru-RU" sz="2000" dirty="0" err="1" smtClean="0">
                <a:latin typeface="Times New Roman" pitchFamily="18" charset="0"/>
                <a:cs typeface="Times New Roman" pitchFamily="18" charset="0"/>
              </a:rPr>
              <a:t>Городнева</a:t>
            </a:r>
            <a:r>
              <a:rPr lang="ru-RU" sz="2000" dirty="0" smtClean="0">
                <a:latin typeface="Times New Roman" pitchFamily="18" charset="0"/>
                <a:cs typeface="Times New Roman" pitchFamily="18" charset="0"/>
              </a:rPr>
              <a:t> «Латинский язык» Ростов </a:t>
            </a:r>
            <a:r>
              <a:rPr lang="ru-RU" sz="2000" dirty="0" err="1" smtClean="0">
                <a:latin typeface="Times New Roman" pitchFamily="18" charset="0"/>
                <a:cs typeface="Times New Roman" pitchFamily="18" charset="0"/>
              </a:rPr>
              <a:t>н</a:t>
            </a:r>
            <a:r>
              <a:rPr lang="ru-RU" sz="2000" dirty="0" smtClean="0">
                <a:latin typeface="Times New Roman" pitchFamily="18" charset="0"/>
                <a:cs typeface="Times New Roman" pitchFamily="18" charset="0"/>
              </a:rPr>
              <a:t>/Д: Феникс, 2001 – 382С </a:t>
            </a:r>
            <a:endParaRPr lang="ru-RU" sz="20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chor="ctr">
            <a:normAutofit/>
          </a:bodyPr>
          <a:lstStyle/>
          <a:p>
            <a:pPr algn="ctr"/>
            <a:r>
              <a:rPr lang="ru-RU" sz="2800" b="1" dirty="0" smtClean="0">
                <a:latin typeface="Times New Roman" pitchFamily="18" charset="0"/>
                <a:cs typeface="Times New Roman" pitchFamily="18" charset="0"/>
              </a:rPr>
              <a:t>План урока </a:t>
            </a:r>
            <a:endParaRPr lang="ru-RU" sz="2800" b="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buNone/>
            </a:pPr>
            <a:r>
              <a:rPr lang="en-US" sz="2800" dirty="0" smtClean="0">
                <a:latin typeface="Times New Roman" pitchFamily="18" charset="0"/>
                <a:cs typeface="Times New Roman" pitchFamily="18" charset="0"/>
              </a:rPr>
              <a:t>I. </a:t>
            </a:r>
            <a:r>
              <a:rPr lang="ru-RU" sz="2800" dirty="0" smtClean="0">
                <a:latin typeface="Times New Roman" pitchFamily="18" charset="0"/>
                <a:cs typeface="Times New Roman" pitchFamily="18" charset="0"/>
              </a:rPr>
              <a:t>История языка (возникновение, роль в истории медицины) </a:t>
            </a:r>
          </a:p>
          <a:p>
            <a:pPr>
              <a:buNone/>
            </a:pPr>
            <a:r>
              <a:rPr lang="en-US" sz="2800" dirty="0" smtClean="0">
                <a:latin typeface="Times New Roman" pitchFamily="18" charset="0"/>
                <a:cs typeface="Times New Roman" pitchFamily="18" charset="0"/>
              </a:rPr>
              <a:t>II.</a:t>
            </a:r>
            <a:r>
              <a:rPr lang="ru-RU" sz="2800" dirty="0" smtClean="0">
                <a:latin typeface="Times New Roman" pitchFamily="18" charset="0"/>
                <a:cs typeface="Times New Roman" pitchFamily="18" charset="0"/>
              </a:rPr>
              <a:t> Общие сведенья о медицинской терминологии. </a:t>
            </a:r>
          </a:p>
          <a:p>
            <a:pPr>
              <a:buNone/>
            </a:pPr>
            <a:r>
              <a:rPr lang="en-US" sz="2800" dirty="0" smtClean="0">
                <a:latin typeface="Times New Roman" pitchFamily="18" charset="0"/>
                <a:cs typeface="Times New Roman" pitchFamily="18" charset="0"/>
              </a:rPr>
              <a:t>III. </a:t>
            </a:r>
            <a:r>
              <a:rPr lang="ru-RU" sz="2800" dirty="0" smtClean="0">
                <a:latin typeface="Times New Roman" pitchFamily="18" charset="0"/>
                <a:cs typeface="Times New Roman" pitchFamily="18" charset="0"/>
              </a:rPr>
              <a:t>Применение латинского языка в наши дни. </a:t>
            </a:r>
            <a:endParaRPr lang="ru-RU" sz="28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chor="ctr">
            <a:normAutofit/>
          </a:bodyPr>
          <a:lstStyle/>
          <a:p>
            <a:pPr algn="ctr"/>
            <a:r>
              <a:rPr lang="ru-RU" sz="2800" dirty="0" smtClean="0">
                <a:latin typeface="Times New Roman" pitchFamily="18" charset="0"/>
                <a:cs typeface="Times New Roman" pitchFamily="18" charset="0"/>
              </a:rPr>
              <a:t>История </a:t>
            </a:r>
            <a:endParaRPr lang="ru-RU" sz="2800"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lnSpc>
                <a:spcPct val="150000"/>
              </a:lnSpc>
              <a:buNone/>
            </a:pPr>
            <a:r>
              <a:rPr lang="ru-RU"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Латинский язык принадлежит к италийской ветви группы индоевропейских языков. Он получил свое название </a:t>
            </a:r>
            <a:r>
              <a:rPr lang="ru-RU" sz="2000" b="1" dirty="0" smtClean="0">
                <a:latin typeface="Times New Roman" pitchFamily="18" charset="0"/>
                <a:cs typeface="Times New Roman" pitchFamily="18" charset="0"/>
              </a:rPr>
              <a:t>от латинян </a:t>
            </a:r>
            <a:r>
              <a:rPr lang="ru-RU"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Latini</a:t>
            </a:r>
            <a:r>
              <a:rPr lang="ru-RU" sz="2000" dirty="0" smtClean="0">
                <a:latin typeface="Times New Roman" pitchFamily="18" charset="0"/>
                <a:cs typeface="Times New Roman" pitchFamily="18" charset="0"/>
              </a:rPr>
              <a:t>) – племени, жившем в глубокой древности </a:t>
            </a:r>
            <a:r>
              <a:rPr lang="ru-RU" sz="2000" b="1" dirty="0" smtClean="0">
                <a:latin typeface="Times New Roman" pitchFamily="18" charset="0"/>
                <a:cs typeface="Times New Roman" pitchFamily="18" charset="0"/>
              </a:rPr>
              <a:t>в </a:t>
            </a:r>
            <a:r>
              <a:rPr lang="ru-RU" sz="2000" b="1" dirty="0" err="1" smtClean="0">
                <a:latin typeface="Times New Roman" pitchFamily="18" charset="0"/>
                <a:cs typeface="Times New Roman" pitchFamily="18" charset="0"/>
              </a:rPr>
              <a:t>Лациуме</a:t>
            </a:r>
            <a:r>
              <a:rPr lang="ru-RU" sz="2000" dirty="0" smtClean="0">
                <a:latin typeface="Times New Roman" pitchFamily="18" charset="0"/>
                <a:cs typeface="Times New Roman" pitchFamily="18" charset="0"/>
              </a:rPr>
              <a:t>, одной из областей </a:t>
            </a:r>
            <a:r>
              <a:rPr lang="ru-RU" sz="2000" dirty="0" err="1" smtClean="0">
                <a:latin typeface="Times New Roman" pitchFamily="18" charset="0"/>
                <a:cs typeface="Times New Roman" pitchFamily="18" charset="0"/>
              </a:rPr>
              <a:t>Аппенинского</a:t>
            </a:r>
            <a:r>
              <a:rPr lang="ru-RU" sz="2000" dirty="0" smtClean="0">
                <a:latin typeface="Times New Roman" pitchFamily="18" charset="0"/>
                <a:cs typeface="Times New Roman" pitchFamily="18" charset="0"/>
              </a:rPr>
              <a:t> полуострова. Центром этой области был город Рим, ставший впоследствии столицей рабовладельческой Римской республики, а с конца</a:t>
            </a:r>
            <a:r>
              <a:rPr lang="en-US" sz="2000" dirty="0" smtClean="0">
                <a:latin typeface="Times New Roman" pitchFamily="18" charset="0"/>
                <a:cs typeface="Times New Roman" pitchFamily="18" charset="0"/>
              </a:rPr>
              <a:t> I </a:t>
            </a:r>
            <a:r>
              <a:rPr lang="ru-RU" sz="2000" dirty="0" smtClean="0">
                <a:latin typeface="Times New Roman" pitchFamily="18" charset="0"/>
                <a:cs typeface="Times New Roman" pitchFamily="18" charset="0"/>
              </a:rPr>
              <a:t>в. до н.э. – Римской империи.   </a:t>
            </a:r>
            <a:endParaRPr lang="ru-RU" sz="20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428736"/>
            <a:ext cx="8229600" cy="4389120"/>
          </a:xfrm>
        </p:spPr>
        <p:txBody>
          <a:bodyPr>
            <a:normAutofit/>
          </a:bodyPr>
          <a:lstStyle/>
          <a:p>
            <a:pPr algn="just">
              <a:lnSpc>
                <a:spcPct val="150000"/>
              </a:lnSpc>
              <a:buNone/>
            </a:pPr>
            <a:r>
              <a:rPr lang="ru-RU" sz="1800" dirty="0" smtClean="0">
                <a:latin typeface="Times New Roman" pitchFamily="18" charset="0"/>
                <a:cs typeface="Times New Roman" pitchFamily="18" charset="0"/>
              </a:rPr>
              <a:t>	        По мере расширения римского господства распространялось и влияние латинского языка. Только в глубине Средиземноморского бассейна латинский язык уступил дорогу греческому языку. Более того, сам латинский язык с самого начала контакта Рима с государствами Греции испытывал заметное влияние греческого языка. Литературный латинский язык заимствовал немало слов в разные эпохи латинизировалось, т.е. писалось латинскими буквами; слова приобретали грамматические формы латинского языка и в таком виде включались в международные номенклатуры.   </a:t>
            </a:r>
            <a:endParaRPr lang="ru-RU" sz="18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610244"/>
          </a:xfrm>
        </p:spPr>
        <p:txBody>
          <a:bodyPr>
            <a:normAutofit/>
          </a:bodyPr>
          <a:lstStyle/>
          <a:p>
            <a:pPr algn="just">
              <a:lnSpc>
                <a:spcPct val="150000"/>
              </a:lnSpc>
              <a:buNone/>
            </a:pPr>
            <a:r>
              <a:rPr lang="ru-RU" sz="1800" dirty="0" smtClean="0">
                <a:latin typeface="Times New Roman" pitchFamily="18" charset="0"/>
                <a:cs typeface="Times New Roman" pitchFamily="18" charset="0"/>
              </a:rPr>
              <a:t>        Более полутора тысяч лет латынь была языком культуры и письменности, единственным языком науки почти во всех странах Европы. </a:t>
            </a:r>
          </a:p>
          <a:p>
            <a:pPr algn="just">
              <a:lnSpc>
                <a:spcPct val="150000"/>
              </a:lnSpc>
              <a:buNone/>
            </a:pPr>
            <a:r>
              <a:rPr lang="ru-RU" sz="1800" dirty="0" smtClean="0">
                <a:latin typeface="Times New Roman" pitchFamily="18" charset="0"/>
                <a:cs typeface="Times New Roman" pitchFamily="18" charset="0"/>
              </a:rPr>
              <a:t>         В России латинский язык тоже был в течении многих десятилетий языком науки, научной литературы и обучения представителей разных профессий, в том числе будущих врачей. На латыни были написаны многие научные труды </a:t>
            </a:r>
            <a:r>
              <a:rPr lang="ru-RU" sz="1800" b="1" dirty="0" smtClean="0">
                <a:latin typeface="Times New Roman" pitchFamily="18" charset="0"/>
                <a:cs typeface="Times New Roman" pitchFamily="18" charset="0"/>
              </a:rPr>
              <a:t>М.В. Ломоносова, Н.И. Пирогова</a:t>
            </a:r>
            <a:r>
              <a:rPr lang="ru-RU" sz="1800" dirty="0" smtClean="0">
                <a:latin typeface="Times New Roman" pitchFamily="18" charset="0"/>
                <a:cs typeface="Times New Roman" pitchFamily="18" charset="0"/>
              </a:rPr>
              <a:t> и других русских врачей и естествоиспытателей. </a:t>
            </a:r>
          </a:p>
          <a:p>
            <a:pPr algn="just">
              <a:lnSpc>
                <a:spcPct val="150000"/>
              </a:lnSpc>
              <a:buNone/>
            </a:pPr>
            <a:r>
              <a:rPr lang="ru-RU" sz="1800" dirty="0" smtClean="0">
                <a:latin typeface="Times New Roman" pitchFamily="18" charset="0"/>
                <a:cs typeface="Times New Roman" pitchFamily="18" charset="0"/>
              </a:rPr>
              <a:t>         Даже после того, как национальные языки в Европе постепенно вытеснили в </a:t>
            </a:r>
            <a:r>
              <a:rPr lang="en-US" sz="1800" dirty="0" smtClean="0">
                <a:latin typeface="Times New Roman" pitchFamily="18" charset="0"/>
                <a:cs typeface="Times New Roman" pitchFamily="18" charset="0"/>
              </a:rPr>
              <a:t>XIX </a:t>
            </a:r>
            <a:r>
              <a:rPr lang="ru-RU" sz="1800" dirty="0" smtClean="0">
                <a:latin typeface="Times New Roman" pitchFamily="18" charset="0"/>
                <a:cs typeface="Times New Roman" pitchFamily="18" charset="0"/>
              </a:rPr>
              <a:t>в. латинский язык из научной литературы, он продолжал играть наряды с древнегреческим роль основного интернационального источника для обозначения словами и целыми словосочетаниями новых, впервые открываемых явлений.        </a:t>
            </a:r>
            <a:endParaRPr lang="ru-RU" sz="18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928670"/>
            <a:ext cx="8229600" cy="5214974"/>
          </a:xfrm>
        </p:spPr>
        <p:txBody>
          <a:bodyPr>
            <a:normAutofit lnSpcReduction="10000"/>
          </a:bodyPr>
          <a:lstStyle/>
          <a:p>
            <a:pPr algn="just">
              <a:lnSpc>
                <a:spcPct val="150000"/>
              </a:lnSpc>
              <a:buNone/>
            </a:pPr>
            <a:r>
              <a:rPr lang="ru-RU" sz="1800" dirty="0" smtClean="0">
                <a:latin typeface="Times New Roman" pitchFamily="18" charset="0"/>
                <a:cs typeface="Times New Roman" pitchFamily="18" charset="0"/>
              </a:rPr>
              <a:t>           Как в далекие времена в прошлом, так и в современную эпоху русский язык обогащается за счет лексики древнегреческого и латинского происхождения, без которой просто невозможно представить жизнь современного человека. Например: </a:t>
            </a:r>
            <a:r>
              <a:rPr lang="ru-RU" sz="1800" b="1" dirty="0" smtClean="0">
                <a:latin typeface="Times New Roman" pitchFamily="18" charset="0"/>
                <a:cs typeface="Times New Roman" pitchFamily="18" charset="0"/>
              </a:rPr>
              <a:t>социализм, коммунизм, революция, конституция, демонстрация, атом, космонавт, космодром, кибернетика, глобальный, прогресс, культура, цивилизация, агитатор, университет, студент, лаборант, ассистент, лектор, лекция, аудитория, курс, стипендия, директор, ректор и др. </a:t>
            </a:r>
          </a:p>
          <a:p>
            <a:pPr algn="just">
              <a:lnSpc>
                <a:spcPct val="150000"/>
              </a:lnSpc>
              <a:buNone/>
            </a:pPr>
            <a:r>
              <a:rPr lang="ru-RU" sz="1800" dirty="0" smtClean="0">
                <a:latin typeface="Times New Roman" pitchFamily="18" charset="0"/>
                <a:cs typeface="Times New Roman" pitchFamily="18" charset="0"/>
              </a:rPr>
              <a:t>           Несмотря на то что латинский язык называют «мертвым» в том смысле, что он давно перестал был разговорным, т.е. средством общения, его фонетика, графика, элементы грамматики, лексика и словообразовательные средствами древнегреческого языка продолжают жить в профессиональном языке медицинских работников.    </a:t>
            </a:r>
            <a:endParaRPr lang="ru-RU" sz="18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428604"/>
            <a:ext cx="8229600" cy="6215106"/>
          </a:xfrm>
        </p:spPr>
        <p:txBody>
          <a:bodyPr>
            <a:normAutofit/>
          </a:bodyPr>
          <a:lstStyle/>
          <a:p>
            <a:pPr algn="just">
              <a:lnSpc>
                <a:spcPct val="150000"/>
              </a:lnSpc>
              <a:buNone/>
            </a:pPr>
            <a:r>
              <a:rPr lang="ru-RU" sz="1800" dirty="0" smtClean="0">
                <a:latin typeface="Times New Roman" pitchFamily="18" charset="0"/>
                <a:cs typeface="Times New Roman" pitchFamily="18" charset="0"/>
              </a:rPr>
              <a:t>            Итак, многовековое развитие медицинских и биологических знаний в письменной и устной форме осуществлялось главным образом на латинском языке, впитавшем в себя богатое словарное наследие греческого языка. Благодаря этой основе медицинская терминология, больше чем какая-либо другая, приспособлена для нужд международного общения, взаимопонимания ученых. Даже невозможно себе представить, как врачи разных стран понимали бы друг друга, если бы не было таких интернационализмов, без которых не может обойтись ни один современный врач: </a:t>
            </a:r>
            <a:r>
              <a:rPr lang="ru-RU" sz="1800" b="1" dirty="0" smtClean="0">
                <a:latin typeface="Times New Roman" pitchFamily="18" charset="0"/>
                <a:cs typeface="Times New Roman" pitchFamily="18" charset="0"/>
              </a:rPr>
              <a:t>патогенез, ремиссия, рецидив, этиология, стаз, клиника, иммунитет и т.д. </a:t>
            </a:r>
          </a:p>
          <a:p>
            <a:pPr algn="just">
              <a:lnSpc>
                <a:spcPct val="150000"/>
              </a:lnSpc>
              <a:buNone/>
            </a:pPr>
            <a:r>
              <a:rPr lang="ru-RU" sz="1800" dirty="0" smtClean="0">
                <a:latin typeface="Times New Roman" pitchFamily="18" charset="0"/>
                <a:cs typeface="Times New Roman" pitchFamily="18" charset="0"/>
              </a:rPr>
              <a:t>             Вам предстоит в течение года овладеть основами медицинской терминологии, т.е. приобрести определенные знания и умения для сознательного, квалифицированного применения терминов греко-латинского происхождения во всех профилирующих дисциплинах и в дальнейшей практической деятельности.         </a:t>
            </a:r>
            <a:endParaRPr lang="ru-RU" sz="1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857232"/>
            <a:ext cx="8229600" cy="5572164"/>
          </a:xfrm>
        </p:spPr>
        <p:txBody>
          <a:bodyPr>
            <a:normAutofit/>
          </a:bodyPr>
          <a:lstStyle/>
          <a:p>
            <a:pPr>
              <a:lnSpc>
                <a:spcPct val="150000"/>
              </a:lnSpc>
              <a:buNone/>
            </a:pPr>
            <a:r>
              <a:rPr lang="ru-RU" sz="1800" dirty="0" smtClean="0">
                <a:latin typeface="Times New Roman" pitchFamily="18" charset="0"/>
                <a:cs typeface="Times New Roman" pitchFamily="18" charset="0"/>
              </a:rPr>
              <a:t>           Медицинская терминология как система – это комплекс взаимосвязанных терминологий очень большого числа </a:t>
            </a:r>
            <a:r>
              <a:rPr lang="ru-RU" sz="1800" b="1" dirty="0" smtClean="0">
                <a:latin typeface="Times New Roman" pitchFamily="18" charset="0"/>
                <a:cs typeface="Times New Roman" pitchFamily="18" charset="0"/>
              </a:rPr>
              <a:t>медико-биологических, клинических и фармацевтических дисциплин.</a:t>
            </a:r>
            <a:r>
              <a:rPr lang="ru-RU" sz="1800" dirty="0" smtClean="0">
                <a:latin typeface="Times New Roman" pitchFamily="18" charset="0"/>
                <a:cs typeface="Times New Roman" pitchFamily="18" charset="0"/>
              </a:rPr>
              <a:t> Но в ней можно выделить 3 основные группы, или подсистемы, терминов. 1-я группа: </a:t>
            </a:r>
            <a:r>
              <a:rPr lang="ru-RU" sz="1800" b="1" dirty="0" smtClean="0">
                <a:latin typeface="Times New Roman" pitchFamily="18" charset="0"/>
                <a:cs typeface="Times New Roman" pitchFamily="18" charset="0"/>
              </a:rPr>
              <a:t>анатомическая и гистологическая номенклатуры</a:t>
            </a:r>
            <a:r>
              <a:rPr lang="ru-RU" sz="1800" dirty="0" smtClean="0">
                <a:latin typeface="Times New Roman" pitchFamily="18" charset="0"/>
                <a:cs typeface="Times New Roman" pitchFamily="18" charset="0"/>
              </a:rPr>
              <a:t>, охватывающие все наименования анатомических и гистологических образований. 2-я группа: </a:t>
            </a:r>
            <a:r>
              <a:rPr lang="ru-RU" sz="1800" b="1" dirty="0" smtClean="0">
                <a:latin typeface="Times New Roman" pitchFamily="18" charset="0"/>
                <a:cs typeface="Times New Roman" pitchFamily="18" charset="0"/>
              </a:rPr>
              <a:t>клиническая терминология.</a:t>
            </a:r>
            <a:r>
              <a:rPr lang="ru-RU" sz="1800" dirty="0" smtClean="0">
                <a:latin typeface="Times New Roman" pitchFamily="18" charset="0"/>
                <a:cs typeface="Times New Roman" pitchFamily="18" charset="0"/>
              </a:rPr>
              <a:t> Она включает термины различных специальностей: терапии, хирургии, акушерства и гинекологии, неврологии, офтальмологи, психиатрии и т.д. Формируется эта </a:t>
            </a:r>
            <a:r>
              <a:rPr lang="ru-RU" sz="1800" dirty="0" err="1" smtClean="0">
                <a:latin typeface="Times New Roman" pitchFamily="18" charset="0"/>
                <a:cs typeface="Times New Roman" pitchFamily="18" charset="0"/>
              </a:rPr>
              <a:t>многоаспектная</a:t>
            </a:r>
            <a:r>
              <a:rPr lang="ru-RU" sz="1800" dirty="0" smtClean="0">
                <a:latin typeface="Times New Roman" pitchFamily="18" charset="0"/>
                <a:cs typeface="Times New Roman" pitchFamily="18" charset="0"/>
              </a:rPr>
              <a:t> терминология, главным образом, из терминологии патологической анатомии и отчасти патологической физиологии </a:t>
            </a:r>
            <a:r>
              <a:rPr lang="en-US" sz="1800" dirty="0" smtClean="0">
                <a:latin typeface="Times New Roman" pitchFamily="18" charset="0"/>
                <a:cs typeface="Times New Roman" pitchFamily="18" charset="0"/>
              </a:rPr>
              <a:t>(pathos</a:t>
            </a:r>
            <a:r>
              <a:rPr lang="ru-RU" sz="1800" dirty="0" smtClean="0">
                <a:latin typeface="Times New Roman" pitchFamily="18" charset="0"/>
                <a:cs typeface="Times New Roman" pitchFamily="18" charset="0"/>
              </a:rPr>
              <a:t> по-гречески означает страдание, болезнь), а также таких дисциплин, как оперативная хирургия, пропедевтическая терапия (от греч.</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propaideuo</a:t>
            </a:r>
            <a:r>
              <a:rPr lang="ru-RU" sz="1800" dirty="0" smtClean="0">
                <a:latin typeface="Times New Roman" pitchFamily="18" charset="0"/>
                <a:cs typeface="Times New Roman" pitchFamily="18" charset="0"/>
              </a:rPr>
              <a:t> предварительно обучает, подготавливать).</a:t>
            </a:r>
            <a:r>
              <a:rPr lang="en-US"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     </a:t>
            </a:r>
            <a:endParaRPr lang="ru-RU" sz="1800"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252</TotalTime>
  <Words>1155</Words>
  <PresentationFormat>Экран (4:3)</PresentationFormat>
  <Paragraphs>60</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Поток</vt:lpstr>
      <vt:lpstr>ГБПОУ ЯНАО «Ямальский много профильный колледж </vt:lpstr>
      <vt:lpstr> АТТЕСТАЦИЯ РАБОЧЕГО МЕСТА </vt:lpstr>
      <vt:lpstr>План урока </vt:lpstr>
      <vt:lpstr>История </vt:lpstr>
      <vt:lpstr>Слайд 5</vt:lpstr>
      <vt:lpstr>Слайд 6</vt:lpstr>
      <vt:lpstr>Слайд 7</vt:lpstr>
      <vt:lpstr>Слайд 8</vt:lpstr>
      <vt:lpstr>Слайд 9</vt:lpstr>
      <vt:lpstr>Слайд 10</vt:lpstr>
      <vt:lpstr>Слайд 11</vt:lpstr>
      <vt:lpstr>Слайд 12</vt:lpstr>
      <vt:lpstr>Слайд 13</vt:lpstr>
      <vt:lpstr> Итак, применение латинского языка в наши дни  можно предоставить в виде схемы </vt:lpstr>
      <vt:lpstr>Контрольные вопросы.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311лаб</dc:creator>
  <cp:lastModifiedBy>Admin</cp:lastModifiedBy>
  <cp:revision>35</cp:revision>
  <dcterms:created xsi:type="dcterms:W3CDTF">2009-11-18T08:13:22Z</dcterms:created>
  <dcterms:modified xsi:type="dcterms:W3CDTF">2020-11-06T20:37:02Z</dcterms:modified>
</cp:coreProperties>
</file>