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69" r:id="rId4"/>
    <p:sldId id="257" r:id="rId5"/>
    <p:sldId id="258" r:id="rId6"/>
    <p:sldId id="259" r:id="rId7"/>
    <p:sldId id="277" r:id="rId8"/>
    <p:sldId id="275" r:id="rId9"/>
    <p:sldId id="279" r:id="rId10"/>
    <p:sldId id="278" r:id="rId11"/>
    <p:sldId id="280" r:id="rId12"/>
    <p:sldId id="260" r:id="rId13"/>
    <p:sldId id="270" r:id="rId14"/>
    <p:sldId id="272" r:id="rId15"/>
    <p:sldId id="271" r:id="rId16"/>
    <p:sldId id="261" r:id="rId17"/>
    <p:sldId id="262" r:id="rId18"/>
    <p:sldId id="273" r:id="rId19"/>
    <p:sldId id="263" r:id="rId20"/>
    <p:sldId id="274" r:id="rId21"/>
    <p:sldId id="264" r:id="rId22"/>
    <p:sldId id="265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3B63-3619-48B9-B5BC-F60FCF54B71C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6EDB-DE3A-4008-94D7-062EE3874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524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3B63-3619-48B9-B5BC-F60FCF54B71C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6EDB-DE3A-4008-94D7-062EE3874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44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3B63-3619-48B9-B5BC-F60FCF54B71C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6EDB-DE3A-4008-94D7-062EE3874AB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33301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3B63-3619-48B9-B5BC-F60FCF54B71C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6EDB-DE3A-4008-94D7-062EE3874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9130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3B63-3619-48B9-B5BC-F60FCF54B71C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6EDB-DE3A-4008-94D7-062EE3874AB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17277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3B63-3619-48B9-B5BC-F60FCF54B71C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6EDB-DE3A-4008-94D7-062EE3874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9949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3B63-3619-48B9-B5BC-F60FCF54B71C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6EDB-DE3A-4008-94D7-062EE3874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0093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3B63-3619-48B9-B5BC-F60FCF54B71C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6EDB-DE3A-4008-94D7-062EE3874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258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3B63-3619-48B9-B5BC-F60FCF54B71C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6EDB-DE3A-4008-94D7-062EE3874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65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3B63-3619-48B9-B5BC-F60FCF54B71C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6EDB-DE3A-4008-94D7-062EE3874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785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3B63-3619-48B9-B5BC-F60FCF54B71C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6EDB-DE3A-4008-94D7-062EE3874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981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3B63-3619-48B9-B5BC-F60FCF54B71C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6EDB-DE3A-4008-94D7-062EE3874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003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3B63-3619-48B9-B5BC-F60FCF54B71C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6EDB-DE3A-4008-94D7-062EE3874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144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3B63-3619-48B9-B5BC-F60FCF54B71C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6EDB-DE3A-4008-94D7-062EE3874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891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3B63-3619-48B9-B5BC-F60FCF54B71C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6EDB-DE3A-4008-94D7-062EE3874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426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3B63-3619-48B9-B5BC-F60FCF54B71C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6EDB-DE3A-4008-94D7-062EE3874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184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E3B63-3619-48B9-B5BC-F60FCF54B71C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CBA6EDB-DE3A-4008-94D7-062EE3874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299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nsportal.ru/detskii-sad/okruzhayushchii-mir/konspekt-syuzhetno-rolevoy-igry-biblioteka" TargetMode="External"/><Relationship Id="rId2" Type="http://schemas.openxmlformats.org/officeDocument/2006/relationships/hyperlink" Target="http://nsportal.ru/detskii-sad/okruzhayushchii-mir/beseda-s-detmi-kakie-byvayut-knigi" TargetMode="External"/><Relationship Id="rId1" Type="http://schemas.openxmlformats.org/officeDocument/2006/relationships/slideLayout" Target="../slideLayouts/slideLayout10.xml"/><Relationship Id="rId5" Type="http://schemas.openxmlformats.org/officeDocument/2006/relationships/hyperlink" Target="http://www.taraskina-mama.ru/knizhnyj-magazin-razvivayushhaya-syuzhetno-rolevaya-igra-dlya-detej-3-5-let#more-1613" TargetMode="External"/><Relationship Id="rId4" Type="http://schemas.openxmlformats.org/officeDocument/2006/relationships/hyperlink" Target="http://crrds1837.mskobr.ru/base/konkurs-proektov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845B63-3175-4D18-89EF-233CE58FDB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2073" y="424813"/>
            <a:ext cx="7766936" cy="1646302"/>
          </a:xfrm>
        </p:spPr>
        <p:txBody>
          <a:bodyPr/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«Книга – лучший друг!»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4B5CEDE-D1DC-4E99-B96E-B5E36712A3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12532" y="2071115"/>
            <a:ext cx="7766936" cy="4517255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группа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ЦРР ДС №51</a:t>
            </a: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Помазкина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Л.Р.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2020 г.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7DB7B52-44A6-4A19-A65A-C16D975360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729" y="2826030"/>
            <a:ext cx="5228948" cy="3921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843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A366DEA-261E-437D-94F0-E183D1C449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46" y="28852"/>
            <a:ext cx="5365072" cy="4023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5869256-B019-4F54-89CD-1BB87C01C4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8450" y="2530136"/>
            <a:ext cx="5471604" cy="4103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49348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3D258A5-CA6C-4B8D-AA87-26C2DD1740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17" y="55485"/>
            <a:ext cx="5646197" cy="4234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E46A583-5734-436F-A350-E39A33797D0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2836" y="2530137"/>
            <a:ext cx="5646197" cy="4234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346826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645615A-147D-43FE-9848-47C9F9E7D5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767" y="373971"/>
            <a:ext cx="8146742" cy="6110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465212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1E223C5-CC92-4521-9472-A705E9AD8C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54" y="284086"/>
            <a:ext cx="7729491" cy="57971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83909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76C76E9-8932-4A1D-9F48-2A745A70209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7262" y="610338"/>
            <a:ext cx="7164282" cy="5373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516114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6D2BFB5-483C-42E4-A51A-AA15CF4E2C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55728" y="964243"/>
            <a:ext cx="6572684" cy="4929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557443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4E3988F-143C-4BD9-B9CA-AFFA4D29CB6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12" y="320706"/>
            <a:ext cx="7751686" cy="5813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49829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D5BBA07-0BF2-47F2-9D41-29F9C8C55F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335874" y="1018620"/>
            <a:ext cx="6427680" cy="4820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89795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C9E5C33-B4CE-4608-9A9E-D1E772F094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750936" y="983202"/>
            <a:ext cx="6161103" cy="4620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655848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AE0BF84-2958-406A-A533-C3C516E219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70" y="452760"/>
            <a:ext cx="7670308" cy="57527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72058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64903" y="926125"/>
            <a:ext cx="8596668" cy="996460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Актуальность: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53181" y="2461847"/>
            <a:ext cx="8596668" cy="3130061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Данный проект разработан в силу особой актуальности на сегодняшний день проблемы не читающего молодого поколения у нас стране, в частности, снижения интереса к книге и чтению у дошкольников. Данные анкетирования родителей, бесед с детьми, а также отсутствие системы по формированию у дошкольников интереса и любви к литературе, отсутствие понимания значимости библиотек в нашей жизни направило на поиск новых, более совершенных подходов в решении данной проблемы.</a:t>
            </a:r>
          </a:p>
        </p:txBody>
      </p:sp>
    </p:spTree>
    <p:extLst>
      <p:ext uri="{BB962C8B-B14F-4D97-AF65-F5344CB8AC3E}">
        <p14:creationId xmlns:p14="http://schemas.microsoft.com/office/powerpoint/2010/main" val="42834100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144E28D-01FB-40E0-BEB6-CCF244E619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30873" y="1097039"/>
            <a:ext cx="6218561" cy="4663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293409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E5EC68B-A121-413F-8A1B-5ED827AC80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478" y="363984"/>
            <a:ext cx="8173375" cy="6130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542596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28C3D4-86C5-42D0-84EE-7D83716C3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5707" y="4320466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245413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7775" y="633047"/>
            <a:ext cx="7766936" cy="2778370"/>
          </a:xfrm>
        </p:spPr>
        <p:txBody>
          <a:bodyPr>
            <a:normAutofit/>
          </a:bodyPr>
          <a:lstStyle/>
          <a:p>
            <a:pPr algn="just">
              <a:lnSpc>
                <a:spcPct val="87000"/>
              </a:lnSpc>
              <a:spcAft>
                <a:spcPts val="800"/>
              </a:spcAft>
            </a:pPr>
            <a:r>
              <a:rPr lang="ru-RU" sz="2000" b="1" i="1" dirty="0">
                <a:latin typeface="Times New Roman" panose="02020603050405020304" pitchFamily="18" charset="0"/>
              </a:rPr>
              <a:t>Тип проекта: </a:t>
            </a:r>
            <a:r>
              <a:rPr lang="ru-RU" sz="2000" dirty="0">
                <a:latin typeface="Times New Roman" panose="02020603050405020304" pitchFamily="18" charset="0"/>
              </a:rPr>
              <a:t>познавательно – творческий</a:t>
            </a:r>
          </a:p>
          <a:p>
            <a:pPr algn="just">
              <a:lnSpc>
                <a:spcPct val="8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</a:rPr>
              <a:t> </a:t>
            </a:r>
            <a:r>
              <a:rPr lang="ru-RU" sz="2000" b="1" i="1" dirty="0">
                <a:latin typeface="Times New Roman" panose="02020603050405020304" pitchFamily="18" charset="0"/>
              </a:rPr>
              <a:t>Длительность</a:t>
            </a:r>
            <a:r>
              <a:rPr lang="ru-RU" sz="2000" i="1" dirty="0">
                <a:latin typeface="Times New Roman" panose="02020603050405020304" pitchFamily="18" charset="0"/>
              </a:rPr>
              <a:t>: </a:t>
            </a:r>
            <a:r>
              <a:rPr lang="ru-RU" sz="2000" dirty="0">
                <a:latin typeface="Times New Roman" panose="02020603050405020304" pitchFamily="18" charset="0"/>
              </a:rPr>
              <a:t>краткосрочный </a:t>
            </a:r>
          </a:p>
          <a:p>
            <a:pPr algn="just">
              <a:lnSpc>
                <a:spcPct val="87000"/>
              </a:lnSpc>
              <a:spcAft>
                <a:spcPts val="800"/>
              </a:spcAft>
            </a:pPr>
            <a:r>
              <a:rPr lang="ru-RU" sz="2000" b="1" i="1" dirty="0">
                <a:latin typeface="Times New Roman" panose="02020603050405020304" pitchFamily="18" charset="0"/>
              </a:rPr>
              <a:t>Участники проекта: </a:t>
            </a:r>
            <a:r>
              <a:rPr lang="ru-RU" sz="2000" dirty="0">
                <a:latin typeface="Times New Roman" panose="02020603050405020304" pitchFamily="18" charset="0"/>
              </a:rPr>
              <a:t>дети средней группы, педагоги, родители (законные представители) воспитанников.</a:t>
            </a:r>
          </a:p>
          <a:p>
            <a:pPr algn="just">
              <a:lnSpc>
                <a:spcPct val="87000"/>
              </a:lnSpc>
              <a:spcAft>
                <a:spcPts val="800"/>
              </a:spcAft>
            </a:pPr>
            <a:r>
              <a:rPr lang="ru-RU" sz="2000" b="1" i="1" dirty="0">
                <a:latin typeface="Times New Roman" panose="02020603050405020304" pitchFamily="18" charset="0"/>
              </a:rPr>
              <a:t>Возраст детей: </a:t>
            </a:r>
            <a:r>
              <a:rPr lang="ru-RU" sz="2000" dirty="0">
                <a:latin typeface="Times New Roman" panose="02020603050405020304" pitchFamily="18" charset="0"/>
              </a:rPr>
              <a:t>4-5 лет</a:t>
            </a:r>
          </a:p>
          <a:p>
            <a:pPr algn="just">
              <a:lnSpc>
                <a:spcPct val="87000"/>
              </a:lnSpc>
              <a:spcAft>
                <a:spcPts val="800"/>
              </a:spcAft>
            </a:pPr>
            <a:r>
              <a:rPr lang="ru-RU" sz="2000" b="1" i="1" dirty="0">
                <a:latin typeface="Times New Roman" panose="02020603050405020304" pitchFamily="18" charset="0"/>
              </a:rPr>
              <a:t>Сроки реализации: </a:t>
            </a:r>
            <a:r>
              <a:rPr lang="ru-RU" sz="2000" dirty="0">
                <a:latin typeface="Times New Roman" panose="02020603050405020304" pitchFamily="18" charset="0"/>
              </a:rPr>
              <a:t>август 2020 г</a:t>
            </a:r>
            <a:r>
              <a:rPr lang="ru-RU" sz="2000" b="1" i="1" dirty="0">
                <a:latin typeface="Times New Roman" panose="02020603050405020304" pitchFamily="18" charset="0"/>
              </a:rPr>
              <a:t>. </a:t>
            </a:r>
          </a:p>
          <a:p>
            <a:pPr marL="342900" indent="-342900" algn="just">
              <a:lnSpc>
                <a:spcPct val="87000"/>
              </a:lnSpc>
              <a:spcAft>
                <a:spcPts val="800"/>
              </a:spcAft>
              <a:buFont typeface="Wingdings" panose="05000000000000000000" pitchFamily="2" charset="2"/>
              <a:buChar char=""/>
            </a:pPr>
            <a:endParaRPr lang="ru-RU" sz="2000" dirty="0">
              <a:latin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6B095E7-B916-4291-AC6F-D6BFA225552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3939" y="3289420"/>
            <a:ext cx="3534607" cy="3337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785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2D84F5-F259-4919-A4E8-A70CE95ABE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77584" y="513590"/>
            <a:ext cx="7766936" cy="1024466"/>
          </a:xfrm>
        </p:spPr>
        <p:txBody>
          <a:bodyPr/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12C85C0-29FE-46FB-822D-81D9F3C5F9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77584" y="1657398"/>
            <a:ext cx="7766936" cy="1096899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способствовать формированию устойчивого интереса дошкольников к книге, художественной литературе через создание единой системы работы между ДОУ, библиотекой и семьей.</a:t>
            </a:r>
            <a:endParaRPr lang="ru-RU" sz="20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6EF3371-01FF-4564-853C-ADEA00521B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756" y="2873639"/>
            <a:ext cx="5321450" cy="3848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533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C759F4-A1A3-4F1F-98CE-643EBE888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81849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467750-FBAB-472F-BFF8-4448C2D3FA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2441" y="1488613"/>
            <a:ext cx="8596668" cy="4601469"/>
          </a:xfrm>
        </p:spPr>
        <p:txBody>
          <a:bodyPr>
            <a:normAutofit fontScale="25000" lnSpcReduction="20000"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</a:pPr>
            <a:r>
              <a:rPr lang="ru-RU" sz="8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Познакомить с библиотекой как центром хранения книг, созданных писателями и поэтами.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</a:pPr>
            <a:r>
              <a:rPr lang="ru-RU" sz="8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Повысить эффективность работы по приобщению дошкольников к книге через взаимодействие всех участников образовательного процесса: педагогов, детей, родителей;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</a:pPr>
            <a:r>
              <a:rPr lang="ru-RU" sz="8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Способствовать зарождению традиции семейного чтения;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</a:pPr>
            <a:r>
              <a:rPr lang="ru-RU" sz="8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Повысить педагогическую культуру родителей по проблеме приобщения дошкольников к книге;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</a:pPr>
            <a:r>
              <a:rPr lang="ru-RU" sz="8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Воспитать бережное отношение дошкольников к книге как результату труда многих людей.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</a:pPr>
            <a:r>
              <a:rPr lang="ru-RU" sz="8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Способствовать развитию речи, памяти, внимания.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0170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0BFC0D-C785-4FCB-9F0B-2A39C2E6C3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2477" y="265015"/>
            <a:ext cx="7766936" cy="1164290"/>
          </a:xfrm>
        </p:spPr>
        <p:txBody>
          <a:bodyPr/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 проекта: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A645C3F-8D79-47AF-A23E-C81B102D60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4298" y="1500554"/>
            <a:ext cx="7766936" cy="1213054"/>
          </a:xfrm>
        </p:spPr>
        <p:txBody>
          <a:bodyPr>
            <a:normAutofit fontScale="85000" lnSpcReduction="20000"/>
          </a:bodyPr>
          <a:lstStyle/>
          <a:p>
            <a:pPr algn="just"/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создание выставки книг «Мои любимые книжки»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создание групповой книги рисунков «Любимые герои литературных произведений».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D5DBCC2-A082-42CB-AB44-D09840EFFA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0563" y="2883135"/>
            <a:ext cx="2711283" cy="3601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355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216C92-BF33-4DE5-BF91-0F8DD6922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9821" y="94695"/>
            <a:ext cx="7466121" cy="65990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реализации проекта:</a:t>
            </a: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C7F15337-4158-4EDE-9DAE-DC85B985FA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7853217"/>
              </p:ext>
            </p:extLst>
          </p:nvPr>
        </p:nvGraphicFramePr>
        <p:xfrm>
          <a:off x="319596" y="914975"/>
          <a:ext cx="11203620" cy="5256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1545">
                  <a:extLst>
                    <a:ext uri="{9D8B030D-6E8A-4147-A177-3AD203B41FA5}">
                      <a16:colId xmlns:a16="http://schemas.microsoft.com/office/drawing/2014/main" val="2376147160"/>
                    </a:ext>
                  </a:extLst>
                </a:gridCol>
                <a:gridCol w="3225449">
                  <a:extLst>
                    <a:ext uri="{9D8B030D-6E8A-4147-A177-3AD203B41FA5}">
                      <a16:colId xmlns:a16="http://schemas.microsoft.com/office/drawing/2014/main" val="1668389964"/>
                    </a:ext>
                  </a:extLst>
                </a:gridCol>
                <a:gridCol w="4265721">
                  <a:extLst>
                    <a:ext uri="{9D8B030D-6E8A-4147-A177-3AD203B41FA5}">
                      <a16:colId xmlns:a16="http://schemas.microsoft.com/office/drawing/2014/main" val="3337121088"/>
                    </a:ext>
                  </a:extLst>
                </a:gridCol>
                <a:gridCol w="2800905">
                  <a:extLst>
                    <a:ext uri="{9D8B030D-6E8A-4147-A177-3AD203B41FA5}">
                      <a16:colId xmlns:a16="http://schemas.microsoft.com/office/drawing/2014/main" val="3926736692"/>
                    </a:ext>
                  </a:extLst>
                </a:gridCol>
              </a:tblGrid>
              <a:tr h="5221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ДЕНЬ НЕДЕЛИ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РАБОТА С ДЕТЬМИ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ПРИЛОЖЕНИЯ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РАБОТА С РОДИТЕЛЯМИ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50900571"/>
                  </a:ext>
                </a:extLst>
              </a:tr>
              <a:tr h="1007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Понедельник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Познавательное развитие: «Откуда книга к нам пришла?». 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Ситуативная беседа «Что такое «библиотека»?»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Игра «В библиотеке»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Чтение сказки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Приложение № 1(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https://yadi.sk/i/jlClKZXKFOm7Ew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Приложение № 2(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https://yadi.sk/i/gy6mw2DZvLXPxQ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Приложение №3(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https://yadi.sk/i/1oAH6Wdcwg75jA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Анкетирование «Семейное чтение»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8328755"/>
                  </a:ext>
                </a:extLst>
              </a:tr>
              <a:tr h="15356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Вторник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Речевое развитие: викторина «Любимый сказочный герой»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Ситуативная беседа «Кто придумывает сказки?»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Чтение сказки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Приложение № 4(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https://yadi.sk/i/EM0Jx5re6sdXkA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Приложение № 5(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https://yadi.sk/i/pvop7hNNJB8GXQ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Консультация: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«Зачем читать ребенку книжки»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5520424"/>
                  </a:ext>
                </a:extLst>
              </a:tr>
              <a:tr h="15356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Ситуативная беседа «Признаки сказок»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Экспериментальная деятельность: «Удивительная бумага»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Чтение сказки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Приложение № 6(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https://yadi.sk/i/AAsu2Tu-xLRkKg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Приложение № 7(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https://yadi.sk/i/FQ2HkwvuVBTWbw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Памятка для родителей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«Как правильно читать с детьми!»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900418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0558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04DDFA09-71DC-475B-A9FD-888C11C19F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917001"/>
              </p:ext>
            </p:extLst>
          </p:nvPr>
        </p:nvGraphicFramePr>
        <p:xfrm>
          <a:off x="780247" y="389849"/>
          <a:ext cx="10103776" cy="5859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6510">
                  <a:extLst>
                    <a:ext uri="{9D8B030D-6E8A-4147-A177-3AD203B41FA5}">
                      <a16:colId xmlns:a16="http://schemas.microsoft.com/office/drawing/2014/main" val="3963595122"/>
                    </a:ext>
                  </a:extLst>
                </a:gridCol>
                <a:gridCol w="3453414">
                  <a:extLst>
                    <a:ext uri="{9D8B030D-6E8A-4147-A177-3AD203B41FA5}">
                      <a16:colId xmlns:a16="http://schemas.microsoft.com/office/drawing/2014/main" val="1506904538"/>
                    </a:ext>
                  </a:extLst>
                </a:gridCol>
                <a:gridCol w="3217908">
                  <a:extLst>
                    <a:ext uri="{9D8B030D-6E8A-4147-A177-3AD203B41FA5}">
                      <a16:colId xmlns:a16="http://schemas.microsoft.com/office/drawing/2014/main" val="2294938968"/>
                    </a:ext>
                  </a:extLst>
                </a:gridCol>
                <a:gridCol w="2525944">
                  <a:extLst>
                    <a:ext uri="{9D8B030D-6E8A-4147-A177-3AD203B41FA5}">
                      <a16:colId xmlns:a16="http://schemas.microsoft.com/office/drawing/2014/main" val="388598485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Четверг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Рисование на тему: «Любимые герои литературных произведений»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Чтение сказки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П/и «У медведя во бору». 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Приложение № 8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https://yadi.sk/i/6ZqDfzktroLLVA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Папка-передвижка «Как превратить чтение в удовольствие»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4637077"/>
                  </a:ext>
                </a:extLst>
              </a:tr>
              <a:tr h="18406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Пятница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Ситуативная беседа «Какую книгу мама мне читает на ночь»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П/и «Зайцы и волк»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Трудовая деятельность «Заболела наша книжка».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Чтение сказки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Приложение № 9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https://yadi.sk/i/_GkC8LSs0yWEKw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Помощь в организации выставки «Моя любимая книжка»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8805252"/>
                  </a:ext>
                </a:extLst>
              </a:tr>
              <a:tr h="1340385"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Организация выставки «Моя любимая книжка» (сделанные детьми вместе с родителями).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Прилагаются книжки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Сбор материала для выставки и оформление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6275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6467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CB1267-01EC-4BC8-8778-5159B3509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855216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используемых источников: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3F56E50-2C51-4479-8926-2746DEDB3D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5" y="1296140"/>
            <a:ext cx="8596668" cy="5655076"/>
          </a:xfrm>
        </p:spPr>
        <p:txBody>
          <a:bodyPr>
            <a:norm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Гербова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В.В. Приобщение детей к художественной литературе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Гриценко З.А. Положи твое сердце у чтения - М.: Просвещение,  2000г.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Руденко Т.,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Мелик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Пашаева М. Книги хорошие, книги плохие. Ж.: Дошкольное образование. 2010. - №6.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Арбузова В. Ф. Беседа с детьми «Какие бывают книги». </a:t>
            </a:r>
            <a:r>
              <a:rPr lang="ru-RU" sz="1400" u="none" strike="noStrike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http://nsportal.ru/detskii-sad/okruzhayushchii-mir/beseda-s-detmi-kakie-byvayut-knigi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Карасени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С. В. «Путешествие в прошлое книги». http://nsportal.ru/detskii-sad/raznoe/puteshestvie-v-proshloe-knigi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Карпунина О. Г. «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Книжкина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больница». http://nsportal.ru/detskii-sad/okruzhayushchii-mir/library/knizhkina-bolnitsa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Поликарпова И. Б. Конспект сюжетно-ролевой игры «Библиотека».</a:t>
            </a:r>
            <a:r>
              <a:rPr lang="ru-RU" sz="1400" u="none" strike="noStrike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http://nsportal.ru/detskii-sad/okruzhayushchii-mir/konspekt-syuzhetno-rolevoy-igry-biblioteka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u="none" strike="noStrike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http://crrds1837.mskobr.ru/base/konkurs-proektov/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u="none" strike="noStrike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http://www.taraskina-mama.ru/knizhnyj-magazin-razvivayushhaya-syuzhetno-rolevaya-igra-dlya-detej-3-5-let#more-1613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504384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185</TotalTime>
  <Words>760</Words>
  <Application>Microsoft Office PowerPoint</Application>
  <PresentationFormat>Широкоэкранный</PresentationFormat>
  <Paragraphs>109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Times New Roman</vt:lpstr>
      <vt:lpstr>Trebuchet MS</vt:lpstr>
      <vt:lpstr>Wingdings</vt:lpstr>
      <vt:lpstr>Wingdings 3</vt:lpstr>
      <vt:lpstr>Аспект</vt:lpstr>
      <vt:lpstr>Проект  «Книга – лучший друг!»</vt:lpstr>
      <vt:lpstr>Актуальность:</vt:lpstr>
      <vt:lpstr>Презентация PowerPoint</vt:lpstr>
      <vt:lpstr>Цель проекта:</vt:lpstr>
      <vt:lpstr>Задачи проекта:</vt:lpstr>
      <vt:lpstr>Итог проекта:</vt:lpstr>
      <vt:lpstr>План реализации проекта:</vt:lpstr>
      <vt:lpstr>Презентация PowerPoint</vt:lpstr>
      <vt:lpstr>Список используемых источников: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«Читаем книги детям»</dc:title>
  <dc:creator>Лилия Помазкина</dc:creator>
  <cp:lastModifiedBy>Лилия Помазкина</cp:lastModifiedBy>
  <cp:revision>19</cp:revision>
  <dcterms:created xsi:type="dcterms:W3CDTF">2020-08-13T11:53:46Z</dcterms:created>
  <dcterms:modified xsi:type="dcterms:W3CDTF">2020-11-17T05:15:07Z</dcterms:modified>
</cp:coreProperties>
</file>