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57" r:id="rId3"/>
    <p:sldId id="258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E739"/>
    <a:srgbClr val="A5EE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3635" autoAdjust="0"/>
  </p:normalViewPr>
  <p:slideViewPr>
    <p:cSldViewPr>
      <p:cViewPr>
        <p:scale>
          <a:sx n="70" d="100"/>
          <a:sy n="70" d="100"/>
        </p:scale>
        <p:origin x="-2820" y="-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FA0CBB-74A0-4D23-8641-DB12445EA3F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DCBC6-6C05-44F8-B29A-234377C24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67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DCBC6-6C05-44F8-B29A-234377C24B4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1.jpeg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0;&#1074;&#1072;&#1085;\Downloads\tanec_-_igra_-_Parovozik_CHuh-chuh_(iPlayer.fm).mp3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365104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ru-RU" sz="3200" dirty="0" err="1" smtClean="0"/>
              <a:t>Горячкова</a:t>
            </a:r>
            <a:r>
              <a:rPr lang="ru-RU" sz="3200" smtClean="0"/>
              <a:t> Е.А.ГБДОУ №</a:t>
            </a:r>
            <a:r>
              <a:rPr lang="ru-RU" sz="3200" smtClean="0"/>
              <a:t>120</a:t>
            </a:r>
            <a:endParaRPr lang="ru-RU" sz="32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91952" y="18532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«В гостях у геометрических фигур»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Группа 46"/>
          <p:cNvGrpSpPr/>
          <p:nvPr/>
        </p:nvGrpSpPr>
        <p:grpSpPr>
          <a:xfrm>
            <a:off x="6732240" y="4293096"/>
            <a:ext cx="1584176" cy="2160240"/>
            <a:chOff x="6156176" y="3284984"/>
            <a:chExt cx="1584176" cy="216024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6156176" y="4077072"/>
              <a:ext cx="1584176" cy="1368152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6156176" y="3284984"/>
              <a:ext cx="1584176" cy="792088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2" name="Группа 41"/>
            <p:cNvGrpSpPr/>
            <p:nvPr/>
          </p:nvGrpSpPr>
          <p:grpSpPr>
            <a:xfrm>
              <a:off x="6732240" y="3573016"/>
              <a:ext cx="432048" cy="432048"/>
              <a:chOff x="6732240" y="3573016"/>
              <a:chExt cx="432048" cy="432048"/>
            </a:xfrm>
          </p:grpSpPr>
          <p:sp>
            <p:nvSpPr>
              <p:cNvPr id="27" name="Прямоугольник 26"/>
              <p:cNvSpPr/>
              <p:nvPr/>
            </p:nvSpPr>
            <p:spPr>
              <a:xfrm>
                <a:off x="6732240" y="3573016"/>
                <a:ext cx="432048" cy="432048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34" name="Группа 33"/>
              <p:cNvGrpSpPr/>
              <p:nvPr/>
            </p:nvGrpSpPr>
            <p:grpSpPr>
              <a:xfrm>
                <a:off x="6876256" y="3717032"/>
                <a:ext cx="222851" cy="189568"/>
                <a:chOff x="6217562" y="1412776"/>
                <a:chExt cx="222851" cy="189568"/>
              </a:xfrm>
            </p:grpSpPr>
            <p:sp>
              <p:nvSpPr>
                <p:cNvPr id="35" name="Овал 34"/>
                <p:cNvSpPr/>
                <p:nvPr/>
              </p:nvSpPr>
              <p:spPr>
                <a:xfrm>
                  <a:off x="6228184" y="1412776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" name="Овал 35"/>
                <p:cNvSpPr/>
                <p:nvPr/>
              </p:nvSpPr>
              <p:spPr>
                <a:xfrm>
                  <a:off x="6372200" y="1412776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" name="Арка 36"/>
                <p:cNvSpPr/>
                <p:nvPr/>
              </p:nvSpPr>
              <p:spPr>
                <a:xfrm rot="10541281">
                  <a:off x="6217562" y="1493007"/>
                  <a:ext cx="222851" cy="109337"/>
                </a:xfrm>
                <a:prstGeom prst="blockArc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52" name="Волна 51"/>
          <p:cNvSpPr/>
          <p:nvPr/>
        </p:nvSpPr>
        <p:spPr>
          <a:xfrm rot="1228809">
            <a:off x="781480" y="829630"/>
            <a:ext cx="4319310" cy="688903"/>
          </a:xfrm>
          <a:prstGeom prst="wave">
            <a:avLst>
              <a:gd name="adj1" fmla="val 20000"/>
              <a:gd name="adj2" fmla="val 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Волна 64"/>
          <p:cNvSpPr/>
          <p:nvPr/>
        </p:nvSpPr>
        <p:spPr>
          <a:xfrm rot="464200">
            <a:off x="-293581" y="2563747"/>
            <a:ext cx="9716338" cy="1263555"/>
          </a:xfrm>
          <a:prstGeom prst="wave">
            <a:avLst>
              <a:gd name="adj1" fmla="val 12500"/>
              <a:gd name="adj2" fmla="val 851"/>
            </a:avLst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данные 63"/>
          <p:cNvSpPr/>
          <p:nvPr/>
        </p:nvSpPr>
        <p:spPr>
          <a:xfrm rot="19224502" flipH="1">
            <a:off x="2513031" y="3041707"/>
            <a:ext cx="4355363" cy="764908"/>
          </a:xfrm>
          <a:prstGeom prst="flowChartInputOutput">
            <a:avLst/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 rot="295882">
            <a:off x="3243600" y="5046382"/>
            <a:ext cx="3275803" cy="13277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8" name="Группа 67"/>
          <p:cNvGrpSpPr/>
          <p:nvPr/>
        </p:nvGrpSpPr>
        <p:grpSpPr>
          <a:xfrm>
            <a:off x="5220072" y="0"/>
            <a:ext cx="1584176" cy="2160240"/>
            <a:chOff x="5220072" y="0"/>
            <a:chExt cx="1584176" cy="2160240"/>
          </a:xfrm>
        </p:grpSpPr>
        <p:grpSp>
          <p:nvGrpSpPr>
            <p:cNvPr id="51" name="Группа 50"/>
            <p:cNvGrpSpPr/>
            <p:nvPr/>
          </p:nvGrpSpPr>
          <p:grpSpPr>
            <a:xfrm>
              <a:off x="5220072" y="0"/>
              <a:ext cx="1584176" cy="2160240"/>
              <a:chOff x="6156176" y="476672"/>
              <a:chExt cx="1584176" cy="2160240"/>
            </a:xfrm>
          </p:grpSpPr>
          <p:grpSp>
            <p:nvGrpSpPr>
              <p:cNvPr id="17" name="Группа 16"/>
              <p:cNvGrpSpPr/>
              <p:nvPr/>
            </p:nvGrpSpPr>
            <p:grpSpPr>
              <a:xfrm>
                <a:off x="6156176" y="476672"/>
                <a:ext cx="1584176" cy="2160240"/>
                <a:chOff x="5508104" y="1052736"/>
                <a:chExt cx="1584176" cy="2160240"/>
              </a:xfrm>
            </p:grpSpPr>
            <p:sp>
              <p:nvSpPr>
                <p:cNvPr id="4" name="Прямоугольник 3"/>
                <p:cNvSpPr/>
                <p:nvPr/>
              </p:nvSpPr>
              <p:spPr>
                <a:xfrm>
                  <a:off x="5508104" y="1844824"/>
                  <a:ext cx="1584176" cy="1368152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" name="Равнобедренный треугольник 4"/>
                <p:cNvSpPr/>
                <p:nvPr/>
              </p:nvSpPr>
              <p:spPr>
                <a:xfrm>
                  <a:off x="5508104" y="1052736"/>
                  <a:ext cx="1584176" cy="792088"/>
                </a:xfrm>
                <a:prstGeom prst="triangle">
                  <a:avLst/>
                </a:prstGeom>
                <a:solidFill>
                  <a:schemeClr val="accent3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</p:grpSp>
          <p:grpSp>
            <p:nvGrpSpPr>
              <p:cNvPr id="50" name="Группа 49"/>
              <p:cNvGrpSpPr/>
              <p:nvPr/>
            </p:nvGrpSpPr>
            <p:grpSpPr>
              <a:xfrm>
                <a:off x="6660232" y="692696"/>
                <a:ext cx="576064" cy="504056"/>
                <a:chOff x="6012160" y="1268760"/>
                <a:chExt cx="576064" cy="504056"/>
              </a:xfrm>
            </p:grpSpPr>
            <p:sp>
              <p:nvSpPr>
                <p:cNvPr id="7" name="Овал 6"/>
                <p:cNvSpPr/>
                <p:nvPr/>
              </p:nvSpPr>
              <p:spPr>
                <a:xfrm>
                  <a:off x="6012160" y="1268760"/>
                  <a:ext cx="576064" cy="504056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32" name="Группа 31"/>
                <p:cNvGrpSpPr/>
                <p:nvPr/>
              </p:nvGrpSpPr>
              <p:grpSpPr>
                <a:xfrm>
                  <a:off x="6217562" y="1412776"/>
                  <a:ext cx="222851" cy="189568"/>
                  <a:chOff x="6217562" y="1412776"/>
                  <a:chExt cx="222851" cy="189568"/>
                </a:xfrm>
              </p:grpSpPr>
              <p:sp>
                <p:nvSpPr>
                  <p:cNvPr id="8" name="Овал 7"/>
                  <p:cNvSpPr/>
                  <p:nvPr/>
                </p:nvSpPr>
                <p:spPr>
                  <a:xfrm>
                    <a:off x="6228184" y="1412776"/>
                    <a:ext cx="45719" cy="45719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" name="Овал 8"/>
                  <p:cNvSpPr/>
                  <p:nvPr/>
                </p:nvSpPr>
                <p:spPr>
                  <a:xfrm>
                    <a:off x="6372200" y="1412776"/>
                    <a:ext cx="45719" cy="45719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6" name="Арка 15"/>
                  <p:cNvSpPr/>
                  <p:nvPr/>
                </p:nvSpPr>
                <p:spPr>
                  <a:xfrm rot="10541281">
                    <a:off x="6217562" y="1493007"/>
                    <a:ext cx="222851" cy="109337"/>
                  </a:xfrm>
                  <a:prstGeom prst="blockArc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sp>
          <p:nvSpPr>
            <p:cNvPr id="67" name="Управляющая кнопка: настраиваемая 66">
              <a:hlinkClick r:id="" action="ppaction://hlinkshowjump?jump=nextslide" highlightClick="1"/>
            </p:cNvPr>
            <p:cNvSpPr/>
            <p:nvPr/>
          </p:nvSpPr>
          <p:spPr>
            <a:xfrm>
              <a:off x="5868144" y="1412776"/>
              <a:ext cx="432048" cy="720080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9" name="Управляющая кнопка: настраиваемая 68">
            <a:hlinkClick r:id="rId6" action="ppaction://hlinksldjump" highlightClick="1"/>
          </p:cNvPr>
          <p:cNvSpPr/>
          <p:nvPr/>
        </p:nvSpPr>
        <p:spPr>
          <a:xfrm>
            <a:off x="7812360" y="3501008"/>
            <a:ext cx="1008112" cy="57606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2" name="Группа 71"/>
          <p:cNvGrpSpPr/>
          <p:nvPr/>
        </p:nvGrpSpPr>
        <p:grpSpPr>
          <a:xfrm>
            <a:off x="1115616" y="3356992"/>
            <a:ext cx="1584176" cy="2160240"/>
            <a:chOff x="1115616" y="3356992"/>
            <a:chExt cx="1584176" cy="2160240"/>
          </a:xfrm>
        </p:grpSpPr>
        <p:grpSp>
          <p:nvGrpSpPr>
            <p:cNvPr id="49" name="Группа 48"/>
            <p:cNvGrpSpPr/>
            <p:nvPr/>
          </p:nvGrpSpPr>
          <p:grpSpPr>
            <a:xfrm>
              <a:off x="1115616" y="3356992"/>
              <a:ext cx="1584176" cy="2160240"/>
              <a:chOff x="2483768" y="2636912"/>
              <a:chExt cx="1584176" cy="2160240"/>
            </a:xfrm>
          </p:grpSpPr>
          <p:sp>
            <p:nvSpPr>
              <p:cNvPr id="19" name="Прямоугольник 18"/>
              <p:cNvSpPr/>
              <p:nvPr/>
            </p:nvSpPr>
            <p:spPr>
              <a:xfrm>
                <a:off x="2483768" y="3429000"/>
                <a:ext cx="1584176" cy="1368152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Равнобедренный треугольник 19"/>
              <p:cNvSpPr/>
              <p:nvPr/>
            </p:nvSpPr>
            <p:spPr>
              <a:xfrm>
                <a:off x="2483768" y="2636912"/>
                <a:ext cx="1584176" cy="792088"/>
              </a:xfrm>
              <a:prstGeom prst="triangl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grpSp>
            <p:nvGrpSpPr>
              <p:cNvPr id="48" name="Группа 47"/>
              <p:cNvGrpSpPr/>
              <p:nvPr/>
            </p:nvGrpSpPr>
            <p:grpSpPr>
              <a:xfrm>
                <a:off x="2915816" y="2852936"/>
                <a:ext cx="720080" cy="504056"/>
                <a:chOff x="2915816" y="2852936"/>
                <a:chExt cx="720080" cy="504056"/>
              </a:xfrm>
            </p:grpSpPr>
            <p:sp>
              <p:nvSpPr>
                <p:cNvPr id="26" name="Равнобедренный треугольник 25"/>
                <p:cNvSpPr/>
                <p:nvPr/>
              </p:nvSpPr>
              <p:spPr>
                <a:xfrm>
                  <a:off x="2915816" y="2852936"/>
                  <a:ext cx="720080" cy="504056"/>
                </a:xfrm>
                <a:prstGeom prst="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38" name="Группа 37"/>
                <p:cNvGrpSpPr/>
                <p:nvPr/>
              </p:nvGrpSpPr>
              <p:grpSpPr>
                <a:xfrm>
                  <a:off x="3203848" y="3068960"/>
                  <a:ext cx="222851" cy="189568"/>
                  <a:chOff x="6217562" y="1412776"/>
                  <a:chExt cx="222851" cy="189568"/>
                </a:xfrm>
              </p:grpSpPr>
              <p:sp>
                <p:nvSpPr>
                  <p:cNvPr id="39" name="Овал 38"/>
                  <p:cNvSpPr/>
                  <p:nvPr/>
                </p:nvSpPr>
                <p:spPr>
                  <a:xfrm>
                    <a:off x="6228184" y="1412776"/>
                    <a:ext cx="45719" cy="45719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Овал 39"/>
                  <p:cNvSpPr/>
                  <p:nvPr/>
                </p:nvSpPr>
                <p:spPr>
                  <a:xfrm>
                    <a:off x="6372200" y="1412776"/>
                    <a:ext cx="45719" cy="45719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1" name="Арка 40"/>
                  <p:cNvSpPr/>
                  <p:nvPr/>
                </p:nvSpPr>
                <p:spPr>
                  <a:xfrm rot="10541281">
                    <a:off x="6217562" y="1493007"/>
                    <a:ext cx="222851" cy="109337"/>
                  </a:xfrm>
                  <a:prstGeom prst="blockArc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sp>
          <p:nvSpPr>
            <p:cNvPr id="71" name="Управляющая кнопка: настраиваемая 70">
              <a:hlinkClick r:id="rId7" action="ppaction://hlinksldjump" highlightClick="1"/>
            </p:cNvPr>
            <p:cNvSpPr/>
            <p:nvPr/>
          </p:nvSpPr>
          <p:spPr>
            <a:xfrm>
              <a:off x="1619672" y="4725144"/>
              <a:ext cx="432048" cy="79208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3" name="Управляющая кнопка: настраиваемая 72">
            <a:hlinkClick r:id="rId8" action="ppaction://hlinksldjump" highlightClick="1"/>
          </p:cNvPr>
          <p:cNvSpPr/>
          <p:nvPr/>
        </p:nvSpPr>
        <p:spPr>
          <a:xfrm>
            <a:off x="4644008" y="5517232"/>
            <a:ext cx="864096" cy="432048"/>
          </a:xfrm>
          <a:prstGeom prst="actionButtonBlank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Управляющая кнопка: настраиваемая 73">
            <a:hlinkClick r:id="rId9" action="ppaction://hlinksldjump" highlightClick="1"/>
          </p:cNvPr>
          <p:cNvSpPr/>
          <p:nvPr/>
        </p:nvSpPr>
        <p:spPr>
          <a:xfrm>
            <a:off x="7452320" y="5877272"/>
            <a:ext cx="360040" cy="57606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65" grpId="1" animBg="1"/>
      <p:bldP spid="64" grpId="0" animBg="1"/>
      <p:bldP spid="66" grpId="0" animBg="1"/>
      <p:bldP spid="69" grpId="0" animBg="1"/>
      <p:bldP spid="73" grpId="0" animBg="1"/>
      <p:bldP spid="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179512" y="404664"/>
            <a:ext cx="1800200" cy="1728192"/>
            <a:chOff x="6012160" y="1268760"/>
            <a:chExt cx="576064" cy="504056"/>
          </a:xfrm>
          <a:solidFill>
            <a:schemeClr val="bg1"/>
          </a:solidFill>
        </p:grpSpPr>
        <p:sp>
          <p:nvSpPr>
            <p:cNvPr id="17" name="Овал 16"/>
            <p:cNvSpPr/>
            <p:nvPr/>
          </p:nvSpPr>
          <p:spPr>
            <a:xfrm>
              <a:off x="6012160" y="1268760"/>
              <a:ext cx="576064" cy="50405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8" name="Группа 31"/>
            <p:cNvGrpSpPr/>
            <p:nvPr/>
          </p:nvGrpSpPr>
          <p:grpSpPr>
            <a:xfrm>
              <a:off x="6217562" y="1412776"/>
              <a:ext cx="222851" cy="189568"/>
              <a:chOff x="6217562" y="1412776"/>
              <a:chExt cx="222851" cy="189568"/>
            </a:xfrm>
            <a:grpFill/>
          </p:grpSpPr>
          <p:sp>
            <p:nvSpPr>
              <p:cNvPr id="19" name="Овал 18"/>
              <p:cNvSpPr/>
              <p:nvPr/>
            </p:nvSpPr>
            <p:spPr>
              <a:xfrm>
                <a:off x="6228184" y="1412776"/>
                <a:ext cx="45719" cy="45719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Овал 19"/>
              <p:cNvSpPr/>
              <p:nvPr/>
            </p:nvSpPr>
            <p:spPr>
              <a:xfrm>
                <a:off x="6372200" y="1412776"/>
                <a:ext cx="45719" cy="45719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Арка 20"/>
              <p:cNvSpPr/>
              <p:nvPr/>
            </p:nvSpPr>
            <p:spPr>
              <a:xfrm rot="10541281">
                <a:off x="6217562" y="1493007"/>
                <a:ext cx="222851" cy="109337"/>
              </a:xfrm>
              <a:prstGeom prst="blockArc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0" name="Группа 59"/>
          <p:cNvGrpSpPr/>
          <p:nvPr/>
        </p:nvGrpSpPr>
        <p:grpSpPr>
          <a:xfrm>
            <a:off x="683568" y="5661248"/>
            <a:ext cx="3960440" cy="792088"/>
            <a:chOff x="683568" y="5661248"/>
            <a:chExt cx="3960440" cy="792088"/>
          </a:xfrm>
        </p:grpSpPr>
        <p:sp>
          <p:nvSpPr>
            <p:cNvPr id="55" name="Овал 54"/>
            <p:cNvSpPr/>
            <p:nvPr/>
          </p:nvSpPr>
          <p:spPr>
            <a:xfrm>
              <a:off x="683568" y="5661248"/>
              <a:ext cx="3960440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1547664" y="5949280"/>
              <a:ext cx="2304256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5364088" y="5877272"/>
            <a:ext cx="2952328" cy="504056"/>
            <a:chOff x="683568" y="5661248"/>
            <a:chExt cx="3960440" cy="792088"/>
          </a:xfrm>
        </p:grpSpPr>
        <p:sp>
          <p:nvSpPr>
            <p:cNvPr id="62" name="Овал 61"/>
            <p:cNvSpPr/>
            <p:nvPr/>
          </p:nvSpPr>
          <p:spPr>
            <a:xfrm>
              <a:off x="683568" y="5661248"/>
              <a:ext cx="3960440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1547664" y="5949280"/>
              <a:ext cx="2304256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203848" y="3645024"/>
            <a:ext cx="1368152" cy="1224136"/>
            <a:chOff x="2627784" y="2636912"/>
            <a:chExt cx="1368152" cy="1224136"/>
          </a:xfrm>
        </p:grpSpPr>
        <p:sp>
          <p:nvSpPr>
            <p:cNvPr id="22" name="Овал 21"/>
            <p:cNvSpPr/>
            <p:nvPr/>
          </p:nvSpPr>
          <p:spPr>
            <a:xfrm>
              <a:off x="2627784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Цилиндр 22"/>
            <p:cNvSpPr/>
            <p:nvPr/>
          </p:nvSpPr>
          <p:spPr>
            <a:xfrm>
              <a:off x="3203848" y="2636912"/>
              <a:ext cx="144016" cy="360040"/>
            </a:xfrm>
            <a:prstGeom prst="can">
              <a:avLst/>
            </a:prstGeom>
            <a:blipFill dpi="0" rotWithShape="1">
              <a:blip r:embed="rId2" cstate="print"/>
              <a:srcRect/>
              <a:tile tx="0" ty="0" sx="100000" sy="100000" flip="none" algn="ctr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2843808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660232" y="2132856"/>
            <a:ext cx="1368152" cy="1224136"/>
            <a:chOff x="2627784" y="2636912"/>
            <a:chExt cx="1368152" cy="1224136"/>
          </a:xfrm>
        </p:grpSpPr>
        <p:sp>
          <p:nvSpPr>
            <p:cNvPr id="28" name="Овал 27"/>
            <p:cNvSpPr/>
            <p:nvPr/>
          </p:nvSpPr>
          <p:spPr>
            <a:xfrm>
              <a:off x="2627784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Цилиндр 28"/>
            <p:cNvSpPr/>
            <p:nvPr/>
          </p:nvSpPr>
          <p:spPr>
            <a:xfrm>
              <a:off x="3203848" y="2636912"/>
              <a:ext cx="144016" cy="360040"/>
            </a:xfrm>
            <a:prstGeom prst="can">
              <a:avLst/>
            </a:prstGeom>
            <a:blipFill dpi="0" rotWithShape="1">
              <a:blip r:embed="rId2" cstate="print"/>
              <a:srcRect/>
              <a:tile tx="0" ty="0" sx="100000" sy="100000" flip="none" algn="ctr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2843808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691680" y="2204864"/>
            <a:ext cx="1368152" cy="1224136"/>
            <a:chOff x="2627784" y="2636912"/>
            <a:chExt cx="1368152" cy="1224136"/>
          </a:xfrm>
        </p:grpSpPr>
        <p:sp>
          <p:nvSpPr>
            <p:cNvPr id="32" name="Овал 31"/>
            <p:cNvSpPr/>
            <p:nvPr/>
          </p:nvSpPr>
          <p:spPr>
            <a:xfrm>
              <a:off x="2627784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Цилиндр 32"/>
            <p:cNvSpPr/>
            <p:nvPr/>
          </p:nvSpPr>
          <p:spPr>
            <a:xfrm>
              <a:off x="3203848" y="2636912"/>
              <a:ext cx="144016" cy="360040"/>
            </a:xfrm>
            <a:prstGeom prst="can">
              <a:avLst/>
            </a:prstGeom>
            <a:blipFill dpi="0" rotWithShape="1">
              <a:blip r:embed="rId2" cstate="print"/>
              <a:srcRect/>
              <a:tile tx="0" ty="0" sx="100000" sy="100000" flip="none" algn="ctr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843808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1259632" y="4005064"/>
            <a:ext cx="648072" cy="720080"/>
            <a:chOff x="2627784" y="2636912"/>
            <a:chExt cx="1368152" cy="1224136"/>
          </a:xfrm>
        </p:grpSpPr>
        <p:sp>
          <p:nvSpPr>
            <p:cNvPr id="44" name="Овал 43"/>
            <p:cNvSpPr/>
            <p:nvPr/>
          </p:nvSpPr>
          <p:spPr>
            <a:xfrm>
              <a:off x="2627784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Цилиндр 44"/>
            <p:cNvSpPr/>
            <p:nvPr/>
          </p:nvSpPr>
          <p:spPr>
            <a:xfrm>
              <a:off x="3203848" y="2636912"/>
              <a:ext cx="144016" cy="360040"/>
            </a:xfrm>
            <a:prstGeom prst="can">
              <a:avLst/>
            </a:prstGeom>
            <a:blipFill dpi="0" rotWithShape="1">
              <a:blip r:embed="rId2" cstate="print"/>
              <a:srcRect/>
              <a:tile tx="0" ty="0" sx="100000" sy="100000" flip="none" algn="ctr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843808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923928" y="2420888"/>
            <a:ext cx="648072" cy="504056"/>
            <a:chOff x="2627784" y="2636912"/>
            <a:chExt cx="1368152" cy="1224136"/>
          </a:xfrm>
        </p:grpSpPr>
        <p:sp>
          <p:nvSpPr>
            <p:cNvPr id="48" name="Овал 47"/>
            <p:cNvSpPr/>
            <p:nvPr/>
          </p:nvSpPr>
          <p:spPr>
            <a:xfrm>
              <a:off x="2627784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Цилиндр 48"/>
            <p:cNvSpPr/>
            <p:nvPr/>
          </p:nvSpPr>
          <p:spPr>
            <a:xfrm>
              <a:off x="3203848" y="2636912"/>
              <a:ext cx="144016" cy="360040"/>
            </a:xfrm>
            <a:prstGeom prst="can">
              <a:avLst/>
            </a:prstGeom>
            <a:blipFill dpi="0" rotWithShape="1">
              <a:blip r:embed="rId2" cstate="print"/>
              <a:srcRect/>
              <a:tile tx="0" ty="0" sx="100000" sy="100000" flip="none" algn="ctr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2843808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5148064" y="2636912"/>
            <a:ext cx="720080" cy="648072"/>
            <a:chOff x="2627784" y="2636912"/>
            <a:chExt cx="1368152" cy="1224136"/>
          </a:xfrm>
        </p:grpSpPr>
        <p:sp>
          <p:nvSpPr>
            <p:cNvPr id="36" name="Овал 35"/>
            <p:cNvSpPr/>
            <p:nvPr/>
          </p:nvSpPr>
          <p:spPr>
            <a:xfrm>
              <a:off x="2627784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Цилиндр 36"/>
            <p:cNvSpPr/>
            <p:nvPr/>
          </p:nvSpPr>
          <p:spPr>
            <a:xfrm>
              <a:off x="3203848" y="2636912"/>
              <a:ext cx="144016" cy="360040"/>
            </a:xfrm>
            <a:prstGeom prst="can">
              <a:avLst/>
            </a:prstGeom>
            <a:blipFill dpi="0" rotWithShape="1">
              <a:blip r:embed="rId2" cstate="print"/>
              <a:srcRect/>
              <a:tile tx="0" ty="0" sx="100000" sy="100000" flip="none" algn="ctr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2843808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5220072" y="3645024"/>
            <a:ext cx="648072" cy="648072"/>
            <a:chOff x="2627784" y="2636912"/>
            <a:chExt cx="1368152" cy="1224136"/>
          </a:xfrm>
        </p:grpSpPr>
        <p:sp>
          <p:nvSpPr>
            <p:cNvPr id="40" name="Овал 39"/>
            <p:cNvSpPr/>
            <p:nvPr/>
          </p:nvSpPr>
          <p:spPr>
            <a:xfrm>
              <a:off x="2627784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Цилиндр 40"/>
            <p:cNvSpPr/>
            <p:nvPr/>
          </p:nvSpPr>
          <p:spPr>
            <a:xfrm>
              <a:off x="3203848" y="2636912"/>
              <a:ext cx="144016" cy="360040"/>
            </a:xfrm>
            <a:prstGeom prst="can">
              <a:avLst/>
            </a:prstGeom>
            <a:blipFill dpi="0" rotWithShape="1">
              <a:blip r:embed="rId2" cstate="print"/>
              <a:srcRect/>
              <a:tile tx="0" ty="0" sx="100000" sy="100000" flip="none" algn="ctr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843808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6732240" y="4149080"/>
            <a:ext cx="864096" cy="792088"/>
            <a:chOff x="2627784" y="2636912"/>
            <a:chExt cx="1368152" cy="1224136"/>
          </a:xfrm>
        </p:grpSpPr>
        <p:sp>
          <p:nvSpPr>
            <p:cNvPr id="52" name="Овал 51"/>
            <p:cNvSpPr/>
            <p:nvPr/>
          </p:nvSpPr>
          <p:spPr>
            <a:xfrm>
              <a:off x="2627784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Цилиндр 52"/>
            <p:cNvSpPr/>
            <p:nvPr/>
          </p:nvSpPr>
          <p:spPr>
            <a:xfrm>
              <a:off x="3203848" y="2636912"/>
              <a:ext cx="144016" cy="360040"/>
            </a:xfrm>
            <a:prstGeom prst="can">
              <a:avLst/>
            </a:prstGeom>
            <a:blipFill dpi="0" rotWithShape="1">
              <a:blip r:embed="rId2" cstate="print"/>
              <a:srcRect/>
              <a:tile tx="0" ty="0" sx="100000" sy="100000" flip="none" algn="ctr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843808" y="2924944"/>
              <a:ext cx="1152128" cy="936104"/>
            </a:xfrm>
            <a:prstGeom prst="ellipse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5760640" cy="121014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Помоги кругу собрать большие яблоки на большую тарелку, а маленькие яблоки на маленькую. </a:t>
            </a:r>
            <a:endParaRPr lang="ru-RU" dirty="0"/>
          </a:p>
        </p:txBody>
      </p:sp>
      <p:sp>
        <p:nvSpPr>
          <p:cNvPr id="64" name="Управляющая кнопка: домой 63">
            <a:hlinkClick r:id="" action="ppaction://hlinkshowjump?jump=lastslideviewed" highlightClick="1"/>
            <a:hlinkHover r:id="" action="ppaction://hlinkshowjump?jump=previousslide"/>
          </p:cNvPr>
          <p:cNvSpPr/>
          <p:nvPr/>
        </p:nvSpPr>
        <p:spPr>
          <a:xfrm>
            <a:off x="8604448" y="6021288"/>
            <a:ext cx="53955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02105 L 0.75608 -0.03145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8.0481E-7 L -0.09444 0.14685 " pathEditMode="relative" ptsTypes="AA">
                                      <p:cBhvr>
                                        <p:cTn id="4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6.13321E-6 L -0.37014 0.43016 " pathEditMode="relative" ptsTypes="AA">
                                      <p:cBhvr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86679E-6 L -0.05521 0.39871 " pathEditMode="relative" ptsTypes="AA">
                                      <p:cBhvr>
                                        <p:cTn id="5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6.37373E-6 L 0.45678 0.22017 " pathEditMode="relative" ptsTypes="AA">
                                      <p:cBhvr>
                                        <p:cTn id="5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1.50786E-6 L 0.22831 0.46161 " pathEditMode="relative" ptsTypes="AA">
                                      <p:cBhvr>
                                        <p:cTn id="5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8.49214E-6 L 0.14183 0.41952 " pathEditMode="relative" ptsTypes="AA">
                                      <p:cBhvr>
                                        <p:cTn id="5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47734E-6 L 0.14965 0.30412 " pathEditMode="relative" ptsTypes="AA">
                                      <p:cBhvr>
                                        <p:cTn id="5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50786E-6 L 0.03142 0.19935 " pathEditMode="relative" ptsTypes="AA">
                                      <p:cBhvr>
                                        <p:cTn id="6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Какую нужно выбрать доску, чтобы сделав из нее мост,  попасть на другой берег реки?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 rot="16200000">
            <a:off x="323528" y="3429000"/>
            <a:ext cx="3096344" cy="1800200"/>
          </a:xfrm>
          <a:prstGeom prst="rect">
            <a:avLst/>
          </a:prstGeom>
          <a:blipFill>
            <a:blip r:embed="rId2" cstate="print"/>
            <a:tile tx="0" ty="0" sx="100000" sy="100000" flip="none" algn="ctr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4806026" y="3915054"/>
            <a:ext cx="1440160" cy="1332148"/>
          </a:xfrm>
          <a:prstGeom prst="rect">
            <a:avLst/>
          </a:prstGeom>
          <a:blipFill>
            <a:blip r:embed="rId2" cstate="print"/>
            <a:tile tx="0" ty="0" sx="100000" sy="100000" flip="none" algn="ctr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5018551" y="3342489"/>
            <a:ext cx="4723521" cy="1152128"/>
          </a:xfrm>
          <a:prstGeom prst="rect">
            <a:avLst/>
          </a:prstGeom>
          <a:blipFill>
            <a:blip r:embed="rId3" cstate="print"/>
            <a:tile tx="0" ty="0" sx="100000" sy="100000" flip="none" algn="ctr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2663788" y="3032956"/>
            <a:ext cx="2232248" cy="720080"/>
          </a:xfrm>
          <a:prstGeom prst="rect">
            <a:avLst/>
          </a:prstGeom>
          <a:blipFill>
            <a:blip r:embed="rId4" cstate="print"/>
            <a:tile tx="0" ty="0" sx="100000" sy="100000" flip="none" algn="ctr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8388424" y="5661248"/>
            <a:ext cx="576064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62627E-6 L 0.00781 0.13645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11031 L 0.00017 0.2467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-0.12073 L 2.5E-6 0.062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7" grpId="0" animBg="1"/>
      <p:bldP spid="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580112" y="3429000"/>
            <a:ext cx="177448" cy="26102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372200" y="6237312"/>
            <a:ext cx="177448" cy="27003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://1.bp.blogspot.com/-5tcysRhDfe4/TjKwLwQt4wI/AAAAAAAAA2Y/ULA4FC6N5eQ/s1600/cute_cartoon_hungry_wolf_photosculpture-p153276257853102927qdjh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4"/>
            <a:ext cx="2924944" cy="29249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264696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Помоги треугольнику посадить елки, чтобы зайчику было где спрятаться от волка </a:t>
            </a:r>
            <a:endParaRPr lang="ru-RU" sz="28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395536" y="188640"/>
            <a:ext cx="2376264" cy="1800200"/>
            <a:chOff x="2915816" y="2852936"/>
            <a:chExt cx="720080" cy="504056"/>
          </a:xfrm>
        </p:grpSpPr>
        <p:sp>
          <p:nvSpPr>
            <p:cNvPr id="5" name="Равнобедренный треугольник 4"/>
            <p:cNvSpPr/>
            <p:nvPr/>
          </p:nvSpPr>
          <p:spPr>
            <a:xfrm>
              <a:off x="2915816" y="2852936"/>
              <a:ext cx="720080" cy="50405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37"/>
            <p:cNvGrpSpPr/>
            <p:nvPr/>
          </p:nvGrpSpPr>
          <p:grpSpPr>
            <a:xfrm>
              <a:off x="3203848" y="3068960"/>
              <a:ext cx="222851" cy="189568"/>
              <a:chOff x="6217562" y="1412776"/>
              <a:chExt cx="222851" cy="189568"/>
            </a:xfrm>
          </p:grpSpPr>
          <p:sp>
            <p:nvSpPr>
              <p:cNvPr id="7" name="Овал 6"/>
              <p:cNvSpPr/>
              <p:nvPr/>
            </p:nvSpPr>
            <p:spPr>
              <a:xfrm>
                <a:off x="6228184" y="1412776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Овал 7"/>
              <p:cNvSpPr/>
              <p:nvPr/>
            </p:nvSpPr>
            <p:spPr>
              <a:xfrm>
                <a:off x="6372200" y="1412776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Арка 8"/>
              <p:cNvSpPr/>
              <p:nvPr/>
            </p:nvSpPr>
            <p:spPr>
              <a:xfrm rot="10541281">
                <a:off x="6217562" y="1493007"/>
                <a:ext cx="222851" cy="109337"/>
              </a:xfrm>
              <a:prstGeom prst="blockArc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8" name="Группа 37"/>
          <p:cNvGrpSpPr/>
          <p:nvPr/>
        </p:nvGrpSpPr>
        <p:grpSpPr>
          <a:xfrm>
            <a:off x="4860032" y="1628800"/>
            <a:ext cx="1656184" cy="1827203"/>
            <a:chOff x="4211960" y="1628800"/>
            <a:chExt cx="1656184" cy="1827203"/>
          </a:xfrm>
        </p:grpSpPr>
        <p:sp>
          <p:nvSpPr>
            <p:cNvPr id="10" name="Равнобедренный треугольник 9"/>
            <p:cNvSpPr/>
            <p:nvPr/>
          </p:nvSpPr>
          <p:spPr>
            <a:xfrm>
              <a:off x="4507707" y="1628800"/>
              <a:ext cx="1064690" cy="574264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Равнобедренный треугольник 10"/>
            <p:cNvSpPr/>
            <p:nvPr/>
          </p:nvSpPr>
          <p:spPr>
            <a:xfrm>
              <a:off x="4448558" y="2150858"/>
              <a:ext cx="1182989" cy="626470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Равнобедренный треугольник 11"/>
            <p:cNvSpPr/>
            <p:nvPr/>
          </p:nvSpPr>
          <p:spPr>
            <a:xfrm>
              <a:off x="4211960" y="2777328"/>
              <a:ext cx="1656184" cy="678675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5580112" y="4365104"/>
            <a:ext cx="1656184" cy="1890210"/>
            <a:chOff x="4932040" y="4149080"/>
            <a:chExt cx="1656184" cy="1890210"/>
          </a:xfrm>
        </p:grpSpPr>
        <p:sp>
          <p:nvSpPr>
            <p:cNvPr id="16" name="Равнобедренный треугольник 15"/>
            <p:cNvSpPr/>
            <p:nvPr/>
          </p:nvSpPr>
          <p:spPr>
            <a:xfrm>
              <a:off x="5227787" y="4149080"/>
              <a:ext cx="1064690" cy="594066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Равнобедренный треугольник 16"/>
            <p:cNvSpPr/>
            <p:nvPr/>
          </p:nvSpPr>
          <p:spPr>
            <a:xfrm>
              <a:off x="5168638" y="4689140"/>
              <a:ext cx="1182989" cy="648072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Равнобедренный треугольник 17"/>
            <p:cNvSpPr/>
            <p:nvPr/>
          </p:nvSpPr>
          <p:spPr>
            <a:xfrm>
              <a:off x="4932040" y="5337212"/>
              <a:ext cx="1656184" cy="702078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09620" y="2150858"/>
            <a:ext cx="1872208" cy="1998222"/>
            <a:chOff x="2267744" y="2060848"/>
            <a:chExt cx="2016224" cy="2142238"/>
          </a:xfrm>
        </p:grpSpPr>
        <p:sp>
          <p:nvSpPr>
            <p:cNvPr id="21" name="Равнобедренный треугольник 20"/>
            <p:cNvSpPr/>
            <p:nvPr/>
          </p:nvSpPr>
          <p:spPr>
            <a:xfrm>
              <a:off x="2627784" y="2060848"/>
              <a:ext cx="1296144" cy="673275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21"/>
            <p:cNvSpPr/>
            <p:nvPr/>
          </p:nvSpPr>
          <p:spPr>
            <a:xfrm>
              <a:off x="2555776" y="2672916"/>
              <a:ext cx="1440160" cy="734482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Равнобедренный треугольник 22"/>
            <p:cNvSpPr/>
            <p:nvPr/>
          </p:nvSpPr>
          <p:spPr>
            <a:xfrm>
              <a:off x="2267744" y="3407398"/>
              <a:ext cx="2016224" cy="795688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1045723" y="4137022"/>
            <a:ext cx="216024" cy="306034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4"/>
          <p:cNvGrpSpPr/>
          <p:nvPr/>
        </p:nvGrpSpPr>
        <p:grpSpPr>
          <a:xfrm>
            <a:off x="6372200" y="1556792"/>
            <a:ext cx="2016224" cy="2880320"/>
            <a:chOff x="5580112" y="1844824"/>
            <a:chExt cx="2016224" cy="2880320"/>
          </a:xfrm>
        </p:grpSpPr>
        <p:sp>
          <p:nvSpPr>
            <p:cNvPr id="26" name="Равнобедренный треугольник 25"/>
            <p:cNvSpPr/>
            <p:nvPr/>
          </p:nvSpPr>
          <p:spPr>
            <a:xfrm>
              <a:off x="5940152" y="1844824"/>
              <a:ext cx="1296144" cy="792088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/>
            <p:cNvSpPr/>
            <p:nvPr/>
          </p:nvSpPr>
          <p:spPr>
            <a:xfrm>
              <a:off x="5868144" y="2564904"/>
              <a:ext cx="1440160" cy="864096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Равнобедренный треугольник 27"/>
            <p:cNvSpPr/>
            <p:nvPr/>
          </p:nvSpPr>
          <p:spPr>
            <a:xfrm>
              <a:off x="5580112" y="3429000"/>
              <a:ext cx="2016224" cy="936104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6516216" y="4365104"/>
              <a:ext cx="216024" cy="36004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3419872" y="6021288"/>
            <a:ext cx="144016" cy="216023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" name="Picture 2" descr="http://fs00.infourok.ru/images/doc/137/160001/hello_html_52e0b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5768" y="4769767"/>
            <a:ext cx="2088232" cy="2088233"/>
          </a:xfrm>
          <a:prstGeom prst="rect">
            <a:avLst/>
          </a:prstGeom>
          <a:noFill/>
        </p:spPr>
      </p:pic>
      <p:grpSp>
        <p:nvGrpSpPr>
          <p:cNvPr id="51" name="Группа 50"/>
          <p:cNvGrpSpPr/>
          <p:nvPr/>
        </p:nvGrpSpPr>
        <p:grpSpPr>
          <a:xfrm>
            <a:off x="3923928" y="3573016"/>
            <a:ext cx="1728192" cy="2079231"/>
            <a:chOff x="3059832" y="4221088"/>
            <a:chExt cx="1728192" cy="2079231"/>
          </a:xfrm>
        </p:grpSpPr>
        <p:sp>
          <p:nvSpPr>
            <p:cNvPr id="47" name="Равнобедренный треугольник 46"/>
            <p:cNvSpPr/>
            <p:nvPr/>
          </p:nvSpPr>
          <p:spPr>
            <a:xfrm>
              <a:off x="3368438" y="4221088"/>
              <a:ext cx="1110981" cy="653473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Равнобедренный треугольник 47"/>
            <p:cNvSpPr/>
            <p:nvPr/>
          </p:nvSpPr>
          <p:spPr>
            <a:xfrm>
              <a:off x="3306717" y="4815154"/>
              <a:ext cx="1234423" cy="712879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Равнобедренный треугольник 48"/>
            <p:cNvSpPr/>
            <p:nvPr/>
          </p:nvSpPr>
          <p:spPr>
            <a:xfrm>
              <a:off x="3059832" y="5528033"/>
              <a:ext cx="1728192" cy="772286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4716016" y="5661248"/>
            <a:ext cx="185163" cy="297033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0" name="Группа 39"/>
          <p:cNvGrpSpPr/>
          <p:nvPr/>
        </p:nvGrpSpPr>
        <p:grpSpPr>
          <a:xfrm>
            <a:off x="2555776" y="4725144"/>
            <a:ext cx="1872208" cy="1323147"/>
            <a:chOff x="1259632" y="4437112"/>
            <a:chExt cx="1872208" cy="1323147"/>
          </a:xfrm>
        </p:grpSpPr>
        <p:sp>
          <p:nvSpPr>
            <p:cNvPr id="31" name="Равнобедренный треугольник 30"/>
            <p:cNvSpPr/>
            <p:nvPr/>
          </p:nvSpPr>
          <p:spPr>
            <a:xfrm>
              <a:off x="1593955" y="4437112"/>
              <a:ext cx="1203562" cy="415846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Равнобедренный треугольник 31"/>
            <p:cNvSpPr/>
            <p:nvPr/>
          </p:nvSpPr>
          <p:spPr>
            <a:xfrm>
              <a:off x="1527090" y="4815154"/>
              <a:ext cx="1337291" cy="453650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Равнобедренный треугольник 32"/>
            <p:cNvSpPr/>
            <p:nvPr/>
          </p:nvSpPr>
          <p:spPr>
            <a:xfrm>
              <a:off x="1259632" y="5268804"/>
              <a:ext cx="1872208" cy="491455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Управляющая кнопка: домой 53">
            <a:hlinkClick r:id="rId4" action="ppaction://hlinksldjump" highlightClick="1"/>
          </p:cNvPr>
          <p:cNvSpPr/>
          <p:nvPr/>
        </p:nvSpPr>
        <p:spPr>
          <a:xfrm>
            <a:off x="4644008" y="6165304"/>
            <a:ext cx="504056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EE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не растет в лесу?</a:t>
            </a:r>
            <a:endParaRPr lang="ru-RU" dirty="0"/>
          </a:p>
        </p:txBody>
      </p:sp>
      <p:pic>
        <p:nvPicPr>
          <p:cNvPr id="20482" name="Picture 2" descr="http://www.fotosnova.ru/gallery/art/gallery_pavelmoscow_DSC009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1454810" cy="1956049"/>
          </a:xfrm>
          <a:prstGeom prst="rect">
            <a:avLst/>
          </a:prstGeom>
          <a:noFill/>
        </p:spPr>
      </p:pic>
      <p:pic>
        <p:nvPicPr>
          <p:cNvPr id="20488" name="Picture 8" descr="http://bnh.com.ua/wp-content/uploads/2015/04/400px-kluk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797152"/>
            <a:ext cx="1656184" cy="1656184"/>
          </a:xfrm>
          <a:prstGeom prst="rect">
            <a:avLst/>
          </a:prstGeom>
          <a:noFill/>
        </p:spPr>
      </p:pic>
      <p:pic>
        <p:nvPicPr>
          <p:cNvPr id="20490" name="Picture 10" descr="https://detsad-shop.ru/images/thumbnails/150/150/detailed/18/978-5-86775-323-8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2420888"/>
            <a:ext cx="1428750" cy="1428750"/>
          </a:xfrm>
          <a:prstGeom prst="rect">
            <a:avLst/>
          </a:prstGeom>
          <a:noFill/>
        </p:spPr>
      </p:pic>
      <p:pic>
        <p:nvPicPr>
          <p:cNvPr id="20492" name="Picture 12" descr="http://betasadovod.ru/img5/gruzd-dubovy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1412776"/>
            <a:ext cx="1656184" cy="1495673"/>
          </a:xfrm>
          <a:prstGeom prst="rect">
            <a:avLst/>
          </a:prstGeom>
          <a:noFill/>
        </p:spPr>
      </p:pic>
      <p:pic>
        <p:nvPicPr>
          <p:cNvPr id="20494" name="Picture 14" descr="http://www.fotosnova.ru/gallery/art/pic/pavelmoscow_DSC009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4725144"/>
            <a:ext cx="1286863" cy="1645137"/>
          </a:xfrm>
          <a:prstGeom prst="rect">
            <a:avLst/>
          </a:prstGeom>
          <a:noFill/>
        </p:spPr>
      </p:pic>
      <p:pic>
        <p:nvPicPr>
          <p:cNvPr id="20496" name="Picture 16" descr="http://img.espicture.ru/12/kartinki-ovoyscheyy--po-otdelymnosti-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784" y="1556792"/>
            <a:ext cx="1814429" cy="1368152"/>
          </a:xfrm>
          <a:prstGeom prst="rect">
            <a:avLst/>
          </a:prstGeom>
          <a:noFill/>
        </p:spPr>
      </p:pic>
      <p:pic>
        <p:nvPicPr>
          <p:cNvPr id="20498" name="Picture 18" descr="http://l-vilim.ru/wp-content/uploads/2015/12/343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4149080"/>
            <a:ext cx="1512168" cy="1955269"/>
          </a:xfrm>
          <a:prstGeom prst="rect">
            <a:avLst/>
          </a:prstGeom>
          <a:noFill/>
        </p:spPr>
      </p:pic>
      <p:pic>
        <p:nvPicPr>
          <p:cNvPr id="20502" name="Picture 22" descr="http://fs00.infourok.ru/images/doc/299/298814/2/img1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536" y="4221088"/>
            <a:ext cx="2052795" cy="1368152"/>
          </a:xfrm>
          <a:prstGeom prst="rect">
            <a:avLst/>
          </a:prstGeom>
          <a:noFill/>
        </p:spPr>
      </p:pic>
      <p:sp>
        <p:nvSpPr>
          <p:cNvPr id="16" name="Управляющая кнопка: домой 15">
            <a:hlinkClick r:id="" action="ppaction://hlinkshowjump?jump=firstslide" highlightClick="1"/>
          </p:cNvPr>
          <p:cNvSpPr/>
          <p:nvPr/>
        </p:nvSpPr>
        <p:spPr>
          <a:xfrm>
            <a:off x="4139952" y="3501008"/>
            <a:ext cx="1224136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620688"/>
            <a:ext cx="5626968" cy="1431032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Соберите из палочек квадраты, а из этих квадратов получатся вагоны, к уже ожидающему вас паровозу, для того, чтобы отвезти вас обратно!</a:t>
            </a:r>
            <a:br>
              <a:rPr lang="ru-RU" sz="2400" dirty="0" smtClean="0"/>
            </a:br>
            <a:endParaRPr lang="ru-RU" sz="24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395536" y="332656"/>
            <a:ext cx="2160240" cy="1944216"/>
            <a:chOff x="6732240" y="3573016"/>
            <a:chExt cx="432048" cy="43204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732240" y="3573016"/>
              <a:ext cx="432048" cy="43204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33"/>
            <p:cNvGrpSpPr/>
            <p:nvPr/>
          </p:nvGrpSpPr>
          <p:grpSpPr>
            <a:xfrm>
              <a:off x="6876256" y="3717032"/>
              <a:ext cx="222851" cy="189568"/>
              <a:chOff x="6217562" y="1412776"/>
              <a:chExt cx="222851" cy="189568"/>
            </a:xfrm>
          </p:grpSpPr>
          <p:sp>
            <p:nvSpPr>
              <p:cNvPr id="7" name="Овал 6"/>
              <p:cNvSpPr/>
              <p:nvPr/>
            </p:nvSpPr>
            <p:spPr>
              <a:xfrm>
                <a:off x="6228184" y="1412776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Овал 7"/>
              <p:cNvSpPr/>
              <p:nvPr/>
            </p:nvSpPr>
            <p:spPr>
              <a:xfrm>
                <a:off x="6372200" y="1412776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Арка 8"/>
              <p:cNvSpPr/>
              <p:nvPr/>
            </p:nvSpPr>
            <p:spPr>
              <a:xfrm rot="10541281">
                <a:off x="6217562" y="1493007"/>
                <a:ext cx="222851" cy="109337"/>
              </a:xfrm>
              <a:prstGeom prst="blockArc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01008"/>
            <a:ext cx="18859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005064"/>
            <a:ext cx="1837210" cy="153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4038102"/>
            <a:ext cx="1728192" cy="148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4005064"/>
            <a:ext cx="1704675" cy="151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4024234"/>
            <a:ext cx="1728192" cy="144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2915816" y="1268760"/>
            <a:ext cx="5472608" cy="9989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Счастливого пути!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" name="tanec_-_igra_-_Parovozik_CHuh-chuh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7181056" y="5661248"/>
            <a:ext cx="936104" cy="936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2228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2" grpId="0"/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88</Words>
  <Application>Microsoft Office PowerPoint</Application>
  <PresentationFormat>Экран (4:3)</PresentationFormat>
  <Paragraphs>9</Paragraphs>
  <Slides>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Горячкова Е.А.ГБДОУ №120</vt:lpstr>
      <vt:lpstr>Презентация PowerPoint</vt:lpstr>
      <vt:lpstr>Помоги кругу собрать большие яблоки на большую тарелку, а маленькие яблоки на маленькую. </vt:lpstr>
      <vt:lpstr>Какую нужно выбрать доску, чтобы сделав из нее мост,  попасть на другой берег реки?</vt:lpstr>
      <vt:lpstr>Помоги треугольнику посадить елки, чтобы зайчику было где спрятаться от волка </vt:lpstr>
      <vt:lpstr>Что не растет в лесу?</vt:lpstr>
      <vt:lpstr>Соберите из палочек квадраты, а из этих квадратов получатся вагоны, к уже ожидающему вас паровозу, для того, чтобы отвезти вас обратно!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aleks</cp:lastModifiedBy>
  <cp:revision>55</cp:revision>
  <dcterms:created xsi:type="dcterms:W3CDTF">2016-02-21T13:11:16Z</dcterms:created>
  <dcterms:modified xsi:type="dcterms:W3CDTF">2020-11-17T01:22:40Z</dcterms:modified>
</cp:coreProperties>
</file>