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11/17/2020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dirty="0" smtClean="0"/>
              <a:t>Баскетбол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smtClean="0">
                <a:solidFill>
                  <a:schemeClr val="accent6"/>
                </a:solidFill>
              </a:rPr>
              <a:t>Виды бросков </a:t>
            </a:r>
            <a:r>
              <a:rPr lang="ru-RU" sz="3200" dirty="0" smtClean="0">
                <a:solidFill>
                  <a:schemeClr val="accent6"/>
                </a:solidFill>
              </a:rPr>
              <a:t>в баскетболе</a:t>
            </a:r>
            <a:endParaRPr lang="ru-RU" sz="3200" dirty="0">
              <a:solidFill>
                <a:schemeClr val="accent6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9825644" y="5810595"/>
            <a:ext cx="2366356" cy="104740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8568267" y="4766733"/>
            <a:ext cx="2997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Выполнил работу:</a:t>
            </a:r>
          </a:p>
          <a:p>
            <a:pPr algn="ctr"/>
            <a:r>
              <a:rPr lang="ru-RU" dirty="0"/>
              <a:t>у</a:t>
            </a:r>
            <a:r>
              <a:rPr lang="ru-RU" dirty="0" smtClean="0"/>
              <a:t>ченик 10 «Б» класса</a:t>
            </a:r>
          </a:p>
          <a:p>
            <a:pPr algn="ctr"/>
            <a:r>
              <a:rPr lang="ru-RU" dirty="0" err="1" smtClean="0"/>
              <a:t>Жовнир</a:t>
            </a:r>
            <a:r>
              <a:rPr lang="ru-RU" dirty="0" smtClean="0"/>
              <a:t> Артем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8439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on-desktop.com/wps/2019_Basketball_ball_on_a_black_background_134008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251"/>
            <a:ext cx="12193602" cy="6871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9792" y="2554536"/>
            <a:ext cx="11830591" cy="1293028"/>
          </a:xfrm>
        </p:spPr>
        <p:txBody>
          <a:bodyPr>
            <a:noAutofit/>
          </a:bodyPr>
          <a:lstStyle/>
          <a:p>
            <a:r>
              <a:rPr lang="ru-RU" sz="8800" dirty="0" smtClean="0">
                <a:solidFill>
                  <a:schemeClr val="bg1"/>
                </a:solidFill>
              </a:rPr>
              <a:t>С</a:t>
            </a:r>
            <a:r>
              <a:rPr lang="ru-RU" sz="6600" dirty="0" smtClean="0">
                <a:solidFill>
                  <a:schemeClr val="bg1"/>
                </a:solidFill>
              </a:rPr>
              <a:t>пасибо за внимание!!!</a:t>
            </a:r>
            <a:endParaRPr lang="ru-RU" sz="6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95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2408" y="776899"/>
            <a:ext cx="9752556" cy="1293028"/>
          </a:xfrm>
        </p:spPr>
        <p:txBody>
          <a:bodyPr>
            <a:noAutofit/>
          </a:bodyPr>
          <a:lstStyle/>
          <a:p>
            <a:r>
              <a:rPr lang="ru-RU" sz="6600" dirty="0"/>
              <a:t>с</a:t>
            </a:r>
            <a:r>
              <a:rPr lang="ru-RU" sz="4400" dirty="0"/>
              <a:t>пособы бросков в </a:t>
            </a:r>
            <a:r>
              <a:rPr lang="ru-RU" sz="4400" dirty="0" smtClean="0"/>
              <a:t>корзину.</a:t>
            </a:r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2069927"/>
            <a:ext cx="1156522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363636"/>
                </a:solidFill>
                <a:latin typeface="open sans" panose="020B0606030504020204" pitchFamily="34" charset="0"/>
              </a:rPr>
              <a:t>Техники </a:t>
            </a:r>
            <a:r>
              <a:rPr lang="ru-RU" sz="2800" dirty="0">
                <a:solidFill>
                  <a:srgbClr val="363636"/>
                </a:solidFill>
                <a:latin typeface="open sans" panose="020B0606030504020204" pitchFamily="34" charset="0"/>
              </a:rPr>
              <a:t>осуществления этого элемента игры </a:t>
            </a:r>
            <a:r>
              <a:rPr lang="ru-RU" sz="2800" dirty="0" smtClean="0">
                <a:solidFill>
                  <a:srgbClr val="363636"/>
                </a:solidFill>
                <a:latin typeface="open sans" panose="020B0606030504020204" pitchFamily="34" charset="0"/>
              </a:rPr>
              <a:t>бывают разными, </a:t>
            </a:r>
            <a:r>
              <a:rPr lang="ru-RU" sz="2800" dirty="0">
                <a:solidFill>
                  <a:srgbClr val="363636"/>
                </a:solidFill>
                <a:latin typeface="open sans" panose="020B0606030504020204" pitchFamily="34" charset="0"/>
              </a:rPr>
              <a:t>но владеть ими нужно одинаково хорошо для проведения успешного нападения. Существуют такие способы бросков в корзину</a:t>
            </a:r>
            <a:r>
              <a:rPr lang="ru-RU" sz="2800" dirty="0" smtClean="0">
                <a:solidFill>
                  <a:srgbClr val="363636"/>
                </a:solidFill>
                <a:latin typeface="open sans" panose="020B0606030504020204" pitchFamily="34" charset="0"/>
              </a:rPr>
              <a:t>:</a:t>
            </a:r>
          </a:p>
          <a:p>
            <a:r>
              <a:rPr lang="ru-RU" sz="2800" b="0" i="0" dirty="0" smtClean="0">
                <a:solidFill>
                  <a:srgbClr val="363636"/>
                </a:solidFill>
                <a:effectLst/>
                <a:latin typeface="open sans" panose="020B0606030504020204" pitchFamily="34" charset="0"/>
              </a:rPr>
              <a:t>1) </a:t>
            </a:r>
            <a:r>
              <a:rPr lang="ru-RU" sz="2800" dirty="0" smtClean="0">
                <a:solidFill>
                  <a:srgbClr val="363636"/>
                </a:solidFill>
                <a:latin typeface="open sans" panose="020B0606030504020204" pitchFamily="34" charset="0"/>
              </a:rPr>
              <a:t>Двумя руками от груди.</a:t>
            </a:r>
          </a:p>
          <a:p>
            <a:r>
              <a:rPr lang="ru-RU" sz="2800" b="0" i="0" dirty="0" smtClean="0">
                <a:solidFill>
                  <a:srgbClr val="363636"/>
                </a:solidFill>
                <a:effectLst/>
                <a:latin typeface="open sans" panose="020B0606030504020204" pitchFamily="34" charset="0"/>
              </a:rPr>
              <a:t>2) Двумя руками сверху.</a:t>
            </a:r>
          </a:p>
          <a:p>
            <a:r>
              <a:rPr lang="ru-RU" sz="2800" dirty="0" smtClean="0">
                <a:solidFill>
                  <a:srgbClr val="363636"/>
                </a:solidFill>
                <a:latin typeface="open sans" panose="020B0606030504020204" pitchFamily="34" charset="0"/>
              </a:rPr>
              <a:t>3) Двумя руками снизу.</a:t>
            </a:r>
          </a:p>
          <a:p>
            <a:r>
              <a:rPr lang="ru-RU" sz="2800" b="0" i="0" dirty="0" smtClean="0">
                <a:solidFill>
                  <a:srgbClr val="363636"/>
                </a:solidFill>
                <a:effectLst/>
                <a:latin typeface="open sans" panose="020B0606030504020204" pitchFamily="34" charset="0"/>
              </a:rPr>
              <a:t>4) Одной рукой от плеча.</a:t>
            </a:r>
          </a:p>
          <a:p>
            <a:r>
              <a:rPr lang="ru-RU" sz="2800" dirty="0" smtClean="0">
                <a:solidFill>
                  <a:srgbClr val="363636"/>
                </a:solidFill>
                <a:latin typeface="open sans" panose="020B0606030504020204" pitchFamily="34" charset="0"/>
              </a:rPr>
              <a:t>5) Одной рукой сверху.</a:t>
            </a:r>
          </a:p>
          <a:p>
            <a:r>
              <a:rPr lang="ru-RU" sz="2800" b="0" i="0" dirty="0" smtClean="0">
                <a:solidFill>
                  <a:srgbClr val="363636"/>
                </a:solidFill>
                <a:effectLst/>
                <a:latin typeface="open sans" panose="020B0606030504020204" pitchFamily="34" charset="0"/>
              </a:rPr>
              <a:t>6) Крюком.</a:t>
            </a:r>
          </a:p>
          <a:p>
            <a:r>
              <a:rPr lang="ru-RU" sz="2800" dirty="0" smtClean="0">
                <a:solidFill>
                  <a:srgbClr val="363636"/>
                </a:solidFill>
                <a:latin typeface="open sans" panose="020B0606030504020204" pitchFamily="34" charset="0"/>
              </a:rPr>
              <a:t>7) Добивание мяча.</a:t>
            </a:r>
            <a:endParaRPr lang="ru-RU" sz="2800" b="0" i="0" dirty="0" smtClean="0">
              <a:solidFill>
                <a:srgbClr val="363636"/>
              </a:solidFill>
              <a:effectLst/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669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83756" y="940990"/>
            <a:ext cx="1026595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 smtClean="0"/>
              <a:t>1. </a:t>
            </a:r>
            <a:r>
              <a:rPr lang="ru-RU" sz="6600" dirty="0" smtClean="0"/>
              <a:t>Д</a:t>
            </a:r>
            <a:r>
              <a:rPr lang="ru-RU" sz="6000" dirty="0" smtClean="0"/>
              <a:t>вумя руками от груди.</a:t>
            </a:r>
            <a:endParaRPr lang="ru-RU" sz="6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0045" y="2048986"/>
            <a:ext cx="9144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363636"/>
                </a:solidFill>
                <a:latin typeface="open sans" panose="020B0606030504020204" pitchFamily="34" charset="0"/>
              </a:rPr>
              <a:t>Обхватив </a:t>
            </a:r>
            <a:r>
              <a:rPr lang="ru-RU" sz="2800" dirty="0">
                <a:solidFill>
                  <a:srgbClr val="363636"/>
                </a:solidFill>
                <a:latin typeface="open sans" panose="020B0606030504020204" pitchFamily="34" charset="0"/>
              </a:rPr>
              <a:t>мяч пальцами, игрок держит его на уровне лица, затем полностью выпрямляет руки </a:t>
            </a:r>
            <a:r>
              <a:rPr lang="ru-RU" sz="2800" dirty="0" smtClean="0">
                <a:solidFill>
                  <a:srgbClr val="363636"/>
                </a:solidFill>
                <a:latin typeface="open sans" panose="020B0606030504020204" pitchFamily="34" charset="0"/>
              </a:rPr>
              <a:t> </a:t>
            </a:r>
            <a:r>
              <a:rPr lang="ru-RU" sz="2800" dirty="0">
                <a:solidFill>
                  <a:srgbClr val="363636"/>
                </a:solidFill>
                <a:latin typeface="open sans" panose="020B0606030504020204" pitchFamily="34" charset="0"/>
              </a:rPr>
              <a:t>— вперёд, </a:t>
            </a:r>
            <a:r>
              <a:rPr lang="ru-RU" sz="2800" dirty="0" smtClean="0">
                <a:solidFill>
                  <a:srgbClr val="363636"/>
                </a:solidFill>
                <a:latin typeface="open sans" panose="020B0606030504020204" pitchFamily="34" charset="0"/>
              </a:rPr>
              <a:t>и по </a:t>
            </a:r>
            <a:r>
              <a:rPr lang="ru-RU" sz="2800" dirty="0">
                <a:solidFill>
                  <a:srgbClr val="363636"/>
                </a:solidFill>
                <a:latin typeface="open sans" panose="020B0606030504020204" pitchFamily="34" charset="0"/>
              </a:rPr>
              <a:t>дугообразной траектории отправляет снаряд в корзину</a:t>
            </a:r>
            <a:r>
              <a:rPr lang="ru-RU" sz="2800" dirty="0" smtClean="0">
                <a:solidFill>
                  <a:srgbClr val="363636"/>
                </a:solidFill>
                <a:latin typeface="open sans" panose="020B0606030504020204" pitchFamily="34" charset="0"/>
              </a:rPr>
              <a:t>.</a:t>
            </a:r>
            <a:endParaRPr lang="ru-RU" sz="2800" b="0" i="0" dirty="0">
              <a:solidFill>
                <a:srgbClr val="363636"/>
              </a:solidFill>
              <a:effectLst/>
              <a:latin typeface="open sans" panose="020B0606030504020204" pitchFamily="34" charset="0"/>
            </a:endParaRPr>
          </a:p>
        </p:txBody>
      </p:sp>
      <p:pic>
        <p:nvPicPr>
          <p:cNvPr id="1026" name="Picture 2" descr="https://studfile.net/html/2706/331/html_cqvVynV9gl.2JtP/img-xdpi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756" y="3506614"/>
            <a:ext cx="4036590" cy="3106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5570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9403" y="1189375"/>
            <a:ext cx="10733467" cy="768214"/>
          </a:xfrm>
        </p:spPr>
        <p:txBody>
          <a:bodyPr>
            <a:noAutofit/>
          </a:bodyPr>
          <a:lstStyle/>
          <a:p>
            <a:r>
              <a:rPr lang="ru-RU" sz="6000" dirty="0" smtClean="0"/>
              <a:t>2. </a:t>
            </a:r>
            <a:r>
              <a:rPr lang="ru-RU" sz="6600" dirty="0" smtClean="0"/>
              <a:t>Д</a:t>
            </a:r>
            <a:r>
              <a:rPr lang="ru-RU" sz="6000" dirty="0" smtClean="0"/>
              <a:t>вумя руками сверху.</a:t>
            </a:r>
            <a:endParaRPr lang="ru-RU" sz="6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85104" y="2320016"/>
            <a:ext cx="871041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363636"/>
                </a:solidFill>
                <a:latin typeface="open sans" panose="020B0606030504020204" pitchFamily="34" charset="0"/>
              </a:rPr>
              <a:t>Баскетболист располагает мяч над головой, немного отклонив тело со стороны защитника, затем выпрямляет руки и энергично забрасывает с помощью заключительного движения кистей и пальцев</a:t>
            </a:r>
            <a:r>
              <a:rPr lang="ru-RU" sz="2800" dirty="0" smtClean="0">
                <a:solidFill>
                  <a:srgbClr val="363636"/>
                </a:solidFill>
                <a:latin typeface="open sans" panose="020B0606030504020204" pitchFamily="34" charset="0"/>
              </a:rPr>
              <a:t>.</a:t>
            </a:r>
            <a:endParaRPr lang="ru-RU" sz="2800" b="0" i="0" dirty="0">
              <a:solidFill>
                <a:srgbClr val="363636"/>
              </a:solidFill>
              <a:effectLst/>
              <a:latin typeface="open sans" panose="020B0606030504020204" pitchFamily="34" charset="0"/>
            </a:endParaRPr>
          </a:p>
        </p:txBody>
      </p:sp>
      <p:pic>
        <p:nvPicPr>
          <p:cNvPr id="2050" name="Picture 2" descr="https://studfile.net/html/2706/331/html_cqvVynV9gl.2JtP/img-wLsEg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2146" y="3655738"/>
            <a:ext cx="3308842" cy="3202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2462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3115" y="1086344"/>
            <a:ext cx="10768885" cy="755335"/>
          </a:xfrm>
        </p:spPr>
        <p:txBody>
          <a:bodyPr>
            <a:noAutofit/>
          </a:bodyPr>
          <a:lstStyle/>
          <a:p>
            <a:r>
              <a:rPr lang="ru-RU" sz="6000" dirty="0" smtClean="0"/>
              <a:t>3. </a:t>
            </a:r>
            <a:r>
              <a:rPr lang="ru-RU" sz="6600" dirty="0" smtClean="0"/>
              <a:t>Д</a:t>
            </a:r>
            <a:r>
              <a:rPr lang="ru-RU" sz="6000" dirty="0" smtClean="0"/>
              <a:t>вумя руками снизу.</a:t>
            </a:r>
            <a:endParaRPr lang="ru-RU" sz="6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9002" y="2073878"/>
            <a:ext cx="1168395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363636"/>
                </a:solidFill>
                <a:latin typeface="open sans" panose="020B0606030504020204" pitchFamily="34" charset="0"/>
              </a:rPr>
              <a:t>Мяч удерживается только пальцами, ниже пояса и близко к туловищу, не допуская, чтобы </a:t>
            </a:r>
            <a:r>
              <a:rPr lang="ru-RU" sz="2400" dirty="0" smtClean="0">
                <a:solidFill>
                  <a:srgbClr val="363636"/>
                </a:solidFill>
                <a:latin typeface="open sans" panose="020B0606030504020204" pitchFamily="34" charset="0"/>
              </a:rPr>
              <a:t>соприкасались ладони. </a:t>
            </a:r>
            <a:r>
              <a:rPr lang="ru-RU" sz="2400" dirty="0">
                <a:solidFill>
                  <a:srgbClr val="363636"/>
                </a:solidFill>
                <a:latin typeface="open sans" panose="020B0606030504020204" pitchFamily="34" charset="0"/>
              </a:rPr>
              <a:t>При выполнении броска необходимо вынести руки на уровень груди и выпрямить колени, а затем вернуться в исходное положение и начать движение мяча вверх до полного выпрямления руки. Для удачного броска, кистью создаётся обратное движение. Кроме того, следует выпрямить спину, а руки обратить в сторону корзины</a:t>
            </a:r>
            <a:r>
              <a:rPr lang="ru-RU" sz="2400" dirty="0" smtClean="0">
                <a:solidFill>
                  <a:srgbClr val="363636"/>
                </a:solidFill>
                <a:latin typeface="open sans" panose="020B0606030504020204" pitchFamily="34" charset="0"/>
              </a:rPr>
              <a:t>.</a:t>
            </a:r>
            <a:endParaRPr lang="ru-RU" sz="2400" b="0" i="0" dirty="0">
              <a:solidFill>
                <a:srgbClr val="363636"/>
              </a:solidFill>
              <a:effectLst/>
              <a:latin typeface="open sans" panose="020B0606030504020204" pitchFamily="34" charset="0"/>
            </a:endParaRPr>
          </a:p>
        </p:txBody>
      </p:sp>
      <p:pic>
        <p:nvPicPr>
          <p:cNvPr id="9218" name="Picture 2" descr="https://poznayka.org/baza1/230917349209.files/image09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4323" y="4610217"/>
            <a:ext cx="5621771" cy="1941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9948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3341" y="1292406"/>
            <a:ext cx="11058659" cy="600788"/>
          </a:xfrm>
        </p:spPr>
        <p:txBody>
          <a:bodyPr>
            <a:noAutofit/>
          </a:bodyPr>
          <a:lstStyle/>
          <a:p>
            <a:r>
              <a:rPr lang="ru-RU" sz="6000" dirty="0" smtClean="0"/>
              <a:t>4. </a:t>
            </a:r>
            <a:r>
              <a:rPr lang="ru-RU" sz="6600" dirty="0" smtClean="0"/>
              <a:t>О</a:t>
            </a:r>
            <a:r>
              <a:rPr lang="ru-RU" sz="6000" dirty="0" smtClean="0"/>
              <a:t>дной рукой от плеча.</a:t>
            </a:r>
            <a:endParaRPr lang="ru-RU" sz="6000" dirty="0"/>
          </a:p>
        </p:txBody>
      </p:sp>
      <p:pic>
        <p:nvPicPr>
          <p:cNvPr id="3074" name="Picture 2" descr="https://studfile.net/html/2706/331/html_cqvVynV9gl.2JtP/img-zMaRd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8652" y="4055660"/>
            <a:ext cx="4751276" cy="2625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91920" y="2257054"/>
            <a:ext cx="859450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363636"/>
                </a:solidFill>
                <a:latin typeface="open sans" panose="020B0606030504020204" pitchFamily="34" charset="0"/>
              </a:rPr>
              <a:t>Мяч лежит в правой конечности игрока, которую он располагает почти на уровне лица, и начинает тянуться ей же вперёд и вверх к корзине, одновременно выпрямляя руки и ноги. Мяч, направляясь в корзину, скатывается сначала с ладони, затем с пальцев, когда плечо, предплечье и кисть образуют ведущую прямую, определяющую траекторию полёта</a:t>
            </a:r>
            <a:r>
              <a:rPr lang="ru-RU" sz="2400" dirty="0" smtClean="0">
                <a:solidFill>
                  <a:srgbClr val="363636"/>
                </a:solidFill>
                <a:latin typeface="open sans" panose="020B0606030504020204" pitchFamily="34" charset="0"/>
              </a:rPr>
              <a:t>.</a:t>
            </a:r>
            <a:endParaRPr lang="ru-RU" sz="2400" b="0" i="0" dirty="0">
              <a:solidFill>
                <a:srgbClr val="363636"/>
              </a:solidFill>
              <a:effectLst/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023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0114" y="1073465"/>
            <a:ext cx="10431886" cy="523515"/>
          </a:xfrm>
        </p:spPr>
        <p:txBody>
          <a:bodyPr>
            <a:noAutofit/>
          </a:bodyPr>
          <a:lstStyle/>
          <a:p>
            <a:r>
              <a:rPr lang="ru-RU" sz="6000" dirty="0" smtClean="0"/>
              <a:t>5. </a:t>
            </a:r>
            <a:r>
              <a:rPr lang="ru-RU" sz="6600" dirty="0" smtClean="0"/>
              <a:t>О</a:t>
            </a:r>
            <a:r>
              <a:rPr lang="ru-RU" sz="6000" dirty="0" smtClean="0"/>
              <a:t>дной рукой сверху.</a:t>
            </a:r>
            <a:endParaRPr lang="ru-RU" sz="6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46467" y="2110581"/>
            <a:ext cx="953465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363636"/>
                </a:solidFill>
                <a:latin typeface="open sans" panose="020B0606030504020204" pitchFamily="34" charset="0"/>
              </a:rPr>
              <a:t>Поймав мяч под правой ногой, баскетболист быстро отталкивается от площадки, при этом держа мяч над плечом, а после уже перекладывает его в правую руку. Когда достигнута максимальная высота прыжка, игрок выпрямляет руку и забрасывает в корзину, пальцами придавая снаряду обратное </a:t>
            </a:r>
            <a:r>
              <a:rPr lang="ru-RU" sz="2400" dirty="0" smtClean="0">
                <a:solidFill>
                  <a:srgbClr val="363636"/>
                </a:solidFill>
                <a:latin typeface="open sans" panose="020B0606030504020204" pitchFamily="34" charset="0"/>
              </a:rPr>
              <a:t>вращение</a:t>
            </a:r>
            <a:r>
              <a:rPr lang="ru-RU" sz="2400" dirty="0">
                <a:solidFill>
                  <a:srgbClr val="363636"/>
                </a:solidFill>
                <a:latin typeface="open sans" panose="020B0606030504020204" pitchFamily="34" charset="0"/>
              </a:rPr>
              <a:t>.</a:t>
            </a:r>
            <a:endParaRPr lang="ru-RU" sz="2400" b="0" i="0" dirty="0">
              <a:solidFill>
                <a:srgbClr val="363636"/>
              </a:solidFill>
              <a:effectLst/>
              <a:latin typeface="open sans" panose="020B0606030504020204" pitchFamily="34" charset="0"/>
            </a:endParaRPr>
          </a:p>
        </p:txBody>
      </p:sp>
      <p:pic>
        <p:nvPicPr>
          <p:cNvPr id="4098" name="Picture 2" descr="https://miro.medium.com/max/664/1*plwpERZ8jdMn3J3BA8l3ZA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" t="976" r="572" b="9728"/>
          <a:stretch/>
        </p:blipFill>
        <p:spPr bwMode="auto">
          <a:xfrm>
            <a:off x="6976057" y="4017307"/>
            <a:ext cx="4738399" cy="2647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9520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84996" y="609827"/>
            <a:ext cx="8656749" cy="587909"/>
          </a:xfrm>
        </p:spPr>
        <p:txBody>
          <a:bodyPr>
            <a:normAutofit fontScale="90000"/>
          </a:bodyPr>
          <a:lstStyle/>
          <a:p>
            <a:r>
              <a:rPr lang="ru-RU" sz="6000" dirty="0" smtClean="0"/>
              <a:t>6. </a:t>
            </a:r>
            <a:r>
              <a:rPr lang="ru-RU" sz="6600" dirty="0" smtClean="0"/>
              <a:t>Б</a:t>
            </a:r>
            <a:r>
              <a:rPr lang="ru-RU" sz="6000" dirty="0" smtClean="0"/>
              <a:t>росок крюком.</a:t>
            </a:r>
            <a:endParaRPr lang="ru-RU" sz="6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36996" y="1779105"/>
            <a:ext cx="111895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202122"/>
                </a:solidFill>
                <a:latin typeface="Arial" panose="020B0604020202020204" pitchFamily="34" charset="0"/>
              </a:rPr>
              <a:t>Бросок крюком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  — бросок в </a:t>
            </a:r>
            <a:r>
              <a:rPr lang="ru-RU" sz="2800" dirty="0" smtClean="0">
                <a:solidFill>
                  <a:srgbClr val="0B0080"/>
                </a:solidFill>
                <a:latin typeface="Arial" panose="020B0604020202020204" pitchFamily="34" charset="0"/>
              </a:rPr>
              <a:t>баскетболе</a:t>
            </a:r>
            <a:r>
              <a:rPr lang="ru-RU" sz="2800" dirty="0" smtClean="0">
                <a:solidFill>
                  <a:srgbClr val="202122"/>
                </a:solidFill>
                <a:latin typeface="Arial" panose="020B0604020202020204" pitchFamily="34" charset="0"/>
              </a:rPr>
              <a:t>, </a:t>
            </a:r>
            <a:r>
              <a:rPr lang="ru-RU" sz="2800" dirty="0">
                <a:solidFill>
                  <a:srgbClr val="202122"/>
                </a:solidFill>
                <a:latin typeface="Arial" panose="020B0604020202020204" pitchFamily="34" charset="0"/>
              </a:rPr>
              <a:t>совершаемый боком к кольцу за счёт вращательного движения руки и выпуска мяча над головой. Поскольку исполняется такой бросок дальней рукой от кольца и, следовательно, защитника, его практически невозможно </a:t>
            </a:r>
            <a:r>
              <a:rPr lang="ru-RU" sz="2800" dirty="0" smtClean="0">
                <a:solidFill>
                  <a:srgbClr val="0B0080"/>
                </a:solidFill>
                <a:latin typeface="Arial" panose="020B0604020202020204" pitchFamily="34" charset="0"/>
              </a:rPr>
              <a:t>заблокировать</a:t>
            </a:r>
            <a:r>
              <a:rPr lang="ru-RU" sz="2800" dirty="0" smtClean="0">
                <a:solidFill>
                  <a:srgbClr val="202122"/>
                </a:solidFill>
                <a:latin typeface="Arial" panose="020B0604020202020204" pitchFamily="34" charset="0"/>
              </a:rPr>
              <a:t>.</a:t>
            </a:r>
            <a:endParaRPr lang="ru-RU" sz="2800" dirty="0"/>
          </a:p>
        </p:txBody>
      </p:sp>
      <p:pic>
        <p:nvPicPr>
          <p:cNvPr id="5122" name="Picture 2" descr="https://studfile.net/html/2706/331/html_cqvVynV9gl.2JtP/img-qHA0r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0922" y="3700757"/>
            <a:ext cx="4815670" cy="3044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2416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6361" y="506795"/>
            <a:ext cx="8610600" cy="755334"/>
          </a:xfrm>
        </p:spPr>
        <p:txBody>
          <a:bodyPr>
            <a:normAutofit fontScale="90000"/>
          </a:bodyPr>
          <a:lstStyle/>
          <a:p>
            <a:r>
              <a:rPr lang="ru-RU" sz="6000" dirty="0" smtClean="0"/>
              <a:t>7. </a:t>
            </a:r>
            <a:r>
              <a:rPr lang="ru-RU" sz="6600" dirty="0" smtClean="0"/>
              <a:t>Д</a:t>
            </a:r>
            <a:r>
              <a:rPr lang="ru-RU" sz="6000" dirty="0" smtClean="0"/>
              <a:t>обивание мяча.</a:t>
            </a:r>
            <a:endParaRPr lang="ru-RU" sz="6000" dirty="0"/>
          </a:p>
        </p:txBody>
      </p:sp>
      <p:pic>
        <p:nvPicPr>
          <p:cNvPr id="6146" name="Picture 2" descr="https://studfile.net/html/2706/331/html_cqvVynV9gl.2JtP/img-TXRSyv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930" y="3921733"/>
            <a:ext cx="4352031" cy="2936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4952" y="1627727"/>
            <a:ext cx="9144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363636"/>
                </a:solidFill>
                <a:latin typeface="open sans" panose="020B0606030504020204" pitchFamily="34" charset="0"/>
              </a:rPr>
              <a:t>В этом приёме у баскетболиста получается поймать мяч в наивысшей точке от кольца во время прыжка. Сделав это, игрок сгибает руку со снарядом, и тут же выпрямляет её с заключительным манёвром кисти и </a:t>
            </a:r>
            <a:r>
              <a:rPr lang="ru-RU" sz="3200" dirty="0" smtClean="0">
                <a:solidFill>
                  <a:srgbClr val="363636"/>
                </a:solidFill>
                <a:latin typeface="open sans" panose="020B0606030504020204" pitchFamily="34" charset="0"/>
              </a:rPr>
              <a:t>пальцев</a:t>
            </a:r>
            <a:r>
              <a:rPr lang="ru-RU" sz="3200" dirty="0">
                <a:solidFill>
                  <a:srgbClr val="363636"/>
                </a:solidFill>
                <a:latin typeface="open sans" panose="020B0606030504020204" pitchFamily="34" charset="0"/>
              </a:rPr>
              <a:t>.</a:t>
            </a:r>
            <a:endParaRPr lang="ru-RU" sz="3200" b="0" i="0" dirty="0">
              <a:solidFill>
                <a:srgbClr val="363636"/>
              </a:solidFill>
              <a:effectLst/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6707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ед самолета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232</TotalTime>
  <Words>408</Words>
  <Application>Microsoft Office PowerPoint</Application>
  <PresentationFormat>Широкоэкранный</PresentationFormat>
  <Paragraphs>29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Century Gothic</vt:lpstr>
      <vt:lpstr>open sans</vt:lpstr>
      <vt:lpstr>След самолета</vt:lpstr>
      <vt:lpstr>Баскетбол</vt:lpstr>
      <vt:lpstr>способы бросков в корзину.</vt:lpstr>
      <vt:lpstr>Презентация PowerPoint</vt:lpstr>
      <vt:lpstr>2. Двумя руками сверху.</vt:lpstr>
      <vt:lpstr>3. Двумя руками снизу.</vt:lpstr>
      <vt:lpstr>4. Одной рукой от плеча.</vt:lpstr>
      <vt:lpstr>5. Одной рукой сверху.</vt:lpstr>
      <vt:lpstr>6. Бросок крюком.</vt:lpstr>
      <vt:lpstr>7. Добивание мяча.</vt:lpstr>
      <vt:lpstr>Спасибо за внимание!!!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Баскетбол</dc:title>
  <dc:creator>Пользователь Windows</dc:creator>
  <cp:lastModifiedBy>Новоселов Максим</cp:lastModifiedBy>
  <cp:revision>11</cp:revision>
  <dcterms:created xsi:type="dcterms:W3CDTF">2020-10-13T07:46:32Z</dcterms:created>
  <dcterms:modified xsi:type="dcterms:W3CDTF">2020-11-17T08:02:45Z</dcterms:modified>
</cp:coreProperties>
</file>