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60" r:id="rId3"/>
    <p:sldId id="261" r:id="rId4"/>
    <p:sldId id="274" r:id="rId5"/>
    <p:sldId id="277" r:id="rId6"/>
    <p:sldId id="264" r:id="rId7"/>
    <p:sldId id="272" r:id="rId8"/>
    <p:sldId id="275" r:id="rId9"/>
    <p:sldId id="267" r:id="rId10"/>
    <p:sldId id="268" r:id="rId11"/>
    <p:sldId id="269" r:id="rId12"/>
    <p:sldId id="278" r:id="rId13"/>
    <p:sldId id="279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3229"/>
    <a:srgbClr val="003374"/>
    <a:srgbClr val="53A3E6"/>
    <a:srgbClr val="ECF3F9"/>
    <a:srgbClr val="FFC900"/>
    <a:srgbClr val="173A8D"/>
    <a:srgbClr val="129481"/>
    <a:srgbClr val="0F2741"/>
    <a:srgbClr val="001736"/>
    <a:srgbClr val="C9A09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72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440" t="42175" b="712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65729"/>
            <a:ext cx="788670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ages.yandex.ru/yandsearch?text=%D0%B0%D1%80%D1%82%D0%B8%D0%BA%D1%83%D0%BB%D1%8F%D1%86%D0%B8%D0%BE%D0%BD%D0%BD%D0%B0%D1%8F%20%D0%B3%D0%B8%D0%BC%D0%BD%D0%B0%D1%81%D1%82%D0%B8%D0%BA%D0%B0%20%D0%BB%D0%BE%D1%88%D0%B0%D0%B4%D0%BA%D0%B0&amp;img_url=http://logoportal.ru/wp-content/uploads/2011/12/loshadka.jpg&amp;pos=0&amp;rpt=simage&amp;nojs=1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hyperlink" Target="http://images.yandex.ru/yandsearch?text=%D0%B0%D1%80%D1%82%D0%B8%D0%BA%D1%83%D0%BB%D1%8F%D1%86%D0%B8%D0%BE%D0%BD%D0%BD%D0%B0%D1%8F%20%D0%B3%D0%B8%D0%BC%D0%BD%D0%B0%D1%81%D1%82%D0%B8%D0%BA%D0%B0%20%D0%BB%D0%BE%D1%88%D0%B0%D0%B4%D0%BA%D0%B0&amp;img_url=http://kak.znate.ru/pars_docs/refs/28/27140/27140_html_m40ceda61.jpg&amp;pos=1&amp;rpt=simage&amp;nojs=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589" y="1463041"/>
            <a:ext cx="7722419" cy="4480559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b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61703"/>
            <a:ext cx="7431133" cy="103196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1031E"/>
                </a:solidFill>
              </a:rPr>
              <a:t>Упражнение  «Парус»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5644" y="1631633"/>
            <a:ext cx="2909339" cy="286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63040" y="4702628"/>
            <a:ext cx="57084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302E8"/>
                </a:solidFill>
                <a:latin typeface="Times New Roman" pitchFamily="18" charset="0"/>
                <a:cs typeface="Times New Roman" pitchFamily="18" charset="0"/>
              </a:rPr>
              <a:t>Улыбнись, широко раскрой рот, язык подними вверх и кончик прижми к верхним бугоркам за зубами. Удерживай язык в таком положении на восемь – десять счётов</a:t>
            </a:r>
            <a:r>
              <a:rPr lang="ru-RU" dirty="0" smtClean="0">
                <a:solidFill>
                  <a:srgbClr val="2302E8"/>
                </a:solidFill>
              </a:rPr>
              <a:t>.</a:t>
            </a:r>
            <a:endParaRPr lang="ru-RU" dirty="0">
              <a:solidFill>
                <a:srgbClr val="2302E8"/>
              </a:solidFill>
            </a:endParaRPr>
          </a:p>
        </p:txBody>
      </p:sp>
      <p:pic>
        <p:nvPicPr>
          <p:cNvPr id="6" name="Рисунок 5" descr="Картинки по запросу упражнение парус логопед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2183" y="1645921"/>
            <a:ext cx="2834639" cy="283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493359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>Упражнение  «Горка»</a:t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артинки по запросу упражнение горка логопе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457" y="1770289"/>
            <a:ext cx="3265714" cy="297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упражнение горка логопед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9749" y="1802674"/>
            <a:ext cx="2991394" cy="288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522949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302E8"/>
                </a:solidFill>
                <a:latin typeface="Times New Roman" pitchFamily="18" charset="0"/>
                <a:cs typeface="Times New Roman" pitchFamily="18" charset="0"/>
              </a:rPr>
              <a:t>Язык упирается в нижние резцы. Упражнение выполняется 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  <a:latin typeface="Times New Roman" pitchFamily="18" charset="0"/>
                <a:cs typeface="Times New Roman" pitchFamily="18" charset="0"/>
              </a:rPr>
              <a:t>на счёт до 5.</a:t>
            </a:r>
            <a:endParaRPr lang="ru-RU" sz="2400" dirty="0">
              <a:solidFill>
                <a:srgbClr val="2302E8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>Упражнение  «Чашечка»</a:t>
            </a:r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Picture 7" descr="__45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35" y="1123406"/>
            <a:ext cx="6935969" cy="327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4637314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Улыбнуться, открыть рот, положить широкий язык на нижнюю губу, боковые края языка загнуть в форме чашечки. Удерживать на счет до пяти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>Упражнение  «Лошадка»</a:t>
            </a:r>
            <a:br>
              <a:rPr lang="ru-RU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 descr="http://im2-tub-ru.yandex.net/i?id=39116838-08-72&amp;n=2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629" y="1705229"/>
            <a:ext cx="2900401" cy="2409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Содержимое 4" descr="http://im0-tub-ru.yandex.net/i?id=129088058-34-72&amp;n=21">
            <a:hlinkClick r:id="rId4" tgtFrame="_blank"/>
          </p:cNvPr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1336" y="1724296"/>
            <a:ext cx="3056709" cy="2429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286000" y="439849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Улыбнуться, широко открыть рот, щёлкать языком громко и энергично.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298723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>Ты – молодец!</a:t>
            </a:r>
            <a:endParaRPr lang="ru-RU" sz="5400" dirty="0"/>
          </a:p>
        </p:txBody>
      </p:sp>
      <p:pic>
        <p:nvPicPr>
          <p:cNvPr id="3" name="Рисунок 2" descr="Картинки по запросу веселое солнышко рисун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6132" y="2704011"/>
            <a:ext cx="4036422" cy="3592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91571" y="259307"/>
            <a:ext cx="676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https://nsportal.ru/shkola/korrektsionnaya-pedagogika/library/2019/10/13/artikulyatsionnaya-gimnastika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75" y="291547"/>
            <a:ext cx="7811588" cy="5861059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dirty="0" smtClean="0">
                <a:solidFill>
                  <a:srgbClr val="C1031E"/>
                </a:solidFill>
              </a:rPr>
              <a:t>Упражнение  «</a:t>
            </a:r>
            <a:r>
              <a:rPr lang="ru-RU" sz="4400" b="1" dirty="0" err="1" smtClean="0">
                <a:solidFill>
                  <a:srgbClr val="C1031E"/>
                </a:solidFill>
              </a:rPr>
              <a:t>Бегемотик</a:t>
            </a:r>
            <a:r>
              <a:rPr lang="ru-RU" sz="4400" b="1" dirty="0" smtClean="0">
                <a:solidFill>
                  <a:srgbClr val="C1031E"/>
                </a:solidFill>
              </a:rPr>
              <a:t>»</a:t>
            </a:r>
            <a:br>
              <a:rPr lang="ru-RU" sz="4400" b="1" dirty="0" smtClean="0">
                <a:solidFill>
                  <a:srgbClr val="C1031E"/>
                </a:solidFill>
              </a:rPr>
            </a:br>
            <a:r>
              <a:rPr lang="ru-RU" sz="4400" b="1" dirty="0" smtClean="0">
                <a:solidFill>
                  <a:srgbClr val="C1031E"/>
                </a:solidFill>
              </a:rPr>
              <a:t/>
            </a:r>
            <a:br>
              <a:rPr lang="ru-RU" sz="4400" b="1" dirty="0" smtClean="0">
                <a:solidFill>
                  <a:srgbClr val="C1031E"/>
                </a:solidFill>
              </a:rPr>
            </a:br>
            <a:r>
              <a:rPr lang="ru-RU" sz="4400" b="1" dirty="0" smtClean="0">
                <a:solidFill>
                  <a:srgbClr val="C1031E"/>
                </a:solidFill>
              </a:rPr>
              <a:t/>
            </a:r>
            <a:br>
              <a:rPr lang="ru-RU" sz="4400" b="1" dirty="0" smtClean="0">
                <a:solidFill>
                  <a:srgbClr val="C1031E"/>
                </a:solidFill>
              </a:rPr>
            </a:br>
            <a:r>
              <a:rPr lang="ru-RU" sz="4400" b="1" dirty="0" smtClean="0">
                <a:solidFill>
                  <a:srgbClr val="C1031E"/>
                </a:solidFill>
              </a:rPr>
              <a:t/>
            </a:r>
            <a:br>
              <a:rPr lang="ru-RU" sz="4400" b="1" dirty="0" smtClean="0">
                <a:solidFill>
                  <a:srgbClr val="C1031E"/>
                </a:solidFill>
              </a:rPr>
            </a:br>
            <a:r>
              <a:rPr lang="ru-RU" sz="4400" b="1" dirty="0" smtClean="0">
                <a:solidFill>
                  <a:srgbClr val="C1031E"/>
                </a:solidFill>
              </a:rPr>
              <a:t/>
            </a:r>
            <a:br>
              <a:rPr lang="ru-RU" sz="4400" b="1" dirty="0" smtClean="0">
                <a:solidFill>
                  <a:srgbClr val="C1031E"/>
                </a:solidFill>
              </a:rPr>
            </a:br>
            <a:r>
              <a:rPr lang="ru-RU" sz="4400" b="1" dirty="0" smtClean="0">
                <a:solidFill>
                  <a:srgbClr val="C1031E"/>
                </a:solidFill>
              </a:rPr>
              <a:t/>
            </a:r>
            <a:br>
              <a:rPr lang="ru-RU" sz="4400" b="1" dirty="0" smtClean="0">
                <a:solidFill>
                  <a:srgbClr val="C1031E"/>
                </a:solidFill>
              </a:rPr>
            </a:br>
            <a:r>
              <a:rPr lang="ru-RU" sz="4400" b="1" dirty="0" smtClean="0">
                <a:solidFill>
                  <a:srgbClr val="C1031E"/>
                </a:solidFill>
              </a:rPr>
              <a:t/>
            </a:r>
            <a:br>
              <a:rPr lang="ru-RU" sz="4400" b="1" dirty="0" smtClean="0">
                <a:solidFill>
                  <a:srgbClr val="C1031E"/>
                </a:solidFill>
              </a:rPr>
            </a:br>
            <a:endParaRPr lang="ru-RU" sz="4400" b="1" dirty="0">
              <a:latin typeface="Gabriola" pitchFamily="82" charset="0"/>
              <a:cs typeface="Cordia New" pitchFamily="34" charset="-34"/>
            </a:endParaRPr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4198" y="1595936"/>
            <a:ext cx="3476579" cy="390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61704" y="2285999"/>
            <a:ext cx="41539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2302E8"/>
                </a:solidFill>
              </a:rPr>
              <a:t>Рот пошире открываем,</a:t>
            </a:r>
          </a:p>
          <a:p>
            <a:r>
              <a:rPr lang="ru-RU" sz="2400" dirty="0" smtClean="0">
                <a:solidFill>
                  <a:srgbClr val="2302E8"/>
                </a:solidFill>
              </a:rPr>
              <a:t>В </a:t>
            </a:r>
            <a:r>
              <a:rPr lang="ru-RU" sz="2400" dirty="0" err="1" smtClean="0">
                <a:solidFill>
                  <a:srgbClr val="2302E8"/>
                </a:solidFill>
              </a:rPr>
              <a:t>бегемотиков</a:t>
            </a:r>
            <a:r>
              <a:rPr lang="ru-RU" sz="2400" dirty="0" smtClean="0">
                <a:solidFill>
                  <a:srgbClr val="2302E8"/>
                </a:solidFill>
              </a:rPr>
              <a:t>  играем:</a:t>
            </a:r>
          </a:p>
          <a:p>
            <a:r>
              <a:rPr lang="ru-RU" sz="2400" dirty="0" smtClean="0">
                <a:solidFill>
                  <a:srgbClr val="2302E8"/>
                </a:solidFill>
              </a:rPr>
              <a:t>Широко раскроем рот, </a:t>
            </a:r>
          </a:p>
          <a:p>
            <a:r>
              <a:rPr lang="ru-RU" sz="2400" dirty="0" smtClean="0">
                <a:solidFill>
                  <a:srgbClr val="2302E8"/>
                </a:solidFill>
              </a:rPr>
              <a:t>Как голодный бегемот.</a:t>
            </a:r>
          </a:p>
          <a:p>
            <a:r>
              <a:rPr lang="ru-RU" sz="2400" dirty="0" smtClean="0">
                <a:solidFill>
                  <a:srgbClr val="2302E8"/>
                </a:solidFill>
              </a:rPr>
              <a:t>Закрывать его нельзя,</a:t>
            </a:r>
          </a:p>
          <a:p>
            <a:r>
              <a:rPr lang="ru-RU" sz="2400" dirty="0" smtClean="0">
                <a:solidFill>
                  <a:srgbClr val="2302E8"/>
                </a:solidFill>
              </a:rPr>
              <a:t>До пяти считаю я.</a:t>
            </a:r>
          </a:p>
          <a:p>
            <a:r>
              <a:rPr lang="ru-RU" sz="2400" dirty="0" smtClean="0">
                <a:solidFill>
                  <a:srgbClr val="2302E8"/>
                </a:solidFill>
              </a:rPr>
              <a:t>А потом  закроем рот:</a:t>
            </a:r>
          </a:p>
          <a:p>
            <a:r>
              <a:rPr lang="ru-RU" sz="2400" dirty="0" smtClean="0">
                <a:solidFill>
                  <a:srgbClr val="2302E8"/>
                </a:solidFill>
              </a:rPr>
              <a:t>Отдыхает бегемот.</a:t>
            </a:r>
            <a:endParaRPr lang="ru-RU" sz="2400" dirty="0">
              <a:solidFill>
                <a:srgbClr val="2302E8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819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6754"/>
            <a:ext cx="7886699" cy="640079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C1031E"/>
                </a:solidFill>
              </a:rPr>
              <a:t>Упражнение  «Улыбочка – трубочка» </a:t>
            </a:r>
            <a:br>
              <a:rPr lang="ru-RU" sz="3200" b="1" dirty="0" smtClean="0">
                <a:solidFill>
                  <a:srgbClr val="C1031E"/>
                </a:solidFill>
              </a:rPr>
            </a:br>
            <a:r>
              <a:rPr lang="ru-RU" sz="3200" b="1" dirty="0" smtClean="0">
                <a:solidFill>
                  <a:srgbClr val="C1031E"/>
                </a:solidFill>
              </a:rPr>
              <a:t>         или        «Лягушка и слонёнок»</a:t>
            </a:r>
            <a:br>
              <a:rPr lang="ru-RU" sz="3200" b="1" dirty="0" smtClean="0">
                <a:solidFill>
                  <a:srgbClr val="C1031E"/>
                </a:solidFill>
              </a:rPr>
            </a:br>
            <a:r>
              <a:rPr lang="ru-RU" sz="3200" b="1" dirty="0" smtClean="0">
                <a:solidFill>
                  <a:srgbClr val="C1031E"/>
                </a:solidFill>
              </a:rPr>
              <a:t/>
            </a:r>
            <a:br>
              <a:rPr lang="ru-RU" sz="3200" b="1" dirty="0" smtClean="0">
                <a:solidFill>
                  <a:srgbClr val="C1031E"/>
                </a:solidFill>
              </a:rPr>
            </a:br>
            <a:r>
              <a:rPr lang="ru-RU" sz="3200" b="1" dirty="0" smtClean="0">
                <a:solidFill>
                  <a:srgbClr val="C1031E"/>
                </a:solidFill>
              </a:rPr>
              <a:t/>
            </a:r>
            <a:br>
              <a:rPr lang="ru-RU" sz="3200" b="1" dirty="0" smtClean="0">
                <a:solidFill>
                  <a:srgbClr val="C1031E"/>
                </a:solidFill>
              </a:rPr>
            </a:br>
            <a:r>
              <a:rPr lang="ru-RU" sz="3200" b="1" dirty="0" smtClean="0">
                <a:solidFill>
                  <a:srgbClr val="C1031E"/>
                </a:solidFill>
              </a:rPr>
              <a:t/>
            </a:r>
            <a:br>
              <a:rPr lang="ru-RU" sz="3200" b="1" dirty="0" smtClean="0">
                <a:solidFill>
                  <a:srgbClr val="C1031E"/>
                </a:solidFill>
              </a:rPr>
            </a:br>
            <a:r>
              <a:rPr lang="ru-RU" sz="3200" b="1" dirty="0" smtClean="0">
                <a:solidFill>
                  <a:srgbClr val="C1031E"/>
                </a:solidFill>
              </a:rPr>
              <a:t/>
            </a:r>
            <a:br>
              <a:rPr lang="ru-RU" sz="3200" b="1" dirty="0" smtClean="0">
                <a:solidFill>
                  <a:srgbClr val="C1031E"/>
                </a:solidFill>
              </a:rPr>
            </a:br>
            <a:r>
              <a:rPr lang="ru-RU" sz="3200" b="1" dirty="0" smtClean="0">
                <a:solidFill>
                  <a:srgbClr val="C1031E"/>
                </a:solidFill>
              </a:rPr>
              <a:t/>
            </a:r>
            <a:br>
              <a:rPr lang="ru-RU" sz="3200" b="1" dirty="0" smtClean="0">
                <a:solidFill>
                  <a:srgbClr val="C1031E"/>
                </a:solidFill>
              </a:rPr>
            </a:br>
            <a:r>
              <a:rPr lang="ru-RU" sz="3200" b="1" dirty="0" smtClean="0">
                <a:solidFill>
                  <a:srgbClr val="C1031E"/>
                </a:solidFill>
              </a:rPr>
              <a:t/>
            </a:r>
            <a:br>
              <a:rPr lang="ru-RU" sz="3200" b="1" dirty="0" smtClean="0">
                <a:solidFill>
                  <a:srgbClr val="C1031E"/>
                </a:solidFill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34639" y="1741428"/>
            <a:ext cx="2984699" cy="200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591" y="3876815"/>
            <a:ext cx="2643206" cy="270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910688" y="3824564"/>
            <a:ext cx="2676052" cy="273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1031E"/>
                </a:solidFill>
              </a:rPr>
              <a:t>Упражнение  «Змейка»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06731" y="4655456"/>
            <a:ext cx="525126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Давай изобразим змею. 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Улыбнись, открой рот, сильно высуни язычок изо рта и спрячь назад 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( рот не закрывай).                                                  Повтори три – четыре раза.</a:t>
            </a:r>
            <a:endParaRPr lang="ru-RU" sz="2400" dirty="0">
              <a:solidFill>
                <a:srgbClr val="2302E8"/>
              </a:solidFill>
            </a:endParaRPr>
          </a:p>
        </p:txBody>
      </p:sp>
      <p:pic>
        <p:nvPicPr>
          <p:cNvPr id="5" name="Рисунок 4" descr="Картинки по запросу упражнение для языка иголоч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458" y="1711233"/>
            <a:ext cx="3344091" cy="254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змея рисуно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1528" y="1737360"/>
            <a:ext cx="3059431" cy="253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383" y="326571"/>
            <a:ext cx="8164286" cy="63746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1031E"/>
                </a:solidFill>
                <a:latin typeface="Times New Roman" pitchFamily="18" charset="0"/>
                <a:cs typeface="Times New Roman" pitchFamily="18" charset="0"/>
              </a:rPr>
              <a:t>Упражнение  «Часики»</a:t>
            </a:r>
          </a:p>
          <a:p>
            <a:pPr algn="ctr">
              <a:buNone/>
            </a:pPr>
            <a:endParaRPr lang="ru-RU" sz="4000" b="1" dirty="0">
              <a:solidFill>
                <a:srgbClr val="C103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Картинки по запросу упражнение часики логопе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8754" y="1320668"/>
            <a:ext cx="2765923" cy="299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Картинки по запросу упражнение часики логопе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58" y="1295713"/>
            <a:ext cx="3018700" cy="303217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286000" y="4872447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Тик – так, тик – так,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Язычок качался так -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Словно маятник часов.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Ты в часы играть готов?</a:t>
            </a:r>
            <a:endParaRPr lang="ru-RU" sz="2400" dirty="0">
              <a:solidFill>
                <a:srgbClr val="2302E8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122374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1031E"/>
                </a:solidFill>
              </a:rPr>
              <a:t>Упражнение </a:t>
            </a:r>
            <a:br>
              <a:rPr lang="ru-RU" b="1" dirty="0" smtClean="0">
                <a:solidFill>
                  <a:srgbClr val="C1031E"/>
                </a:solidFill>
              </a:rPr>
            </a:br>
            <a:r>
              <a:rPr lang="ru-RU" b="1" dirty="0" smtClean="0">
                <a:solidFill>
                  <a:srgbClr val="C1031E"/>
                </a:solidFill>
              </a:rPr>
              <a:t> «Вкусное варенье»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6470" y="1705483"/>
            <a:ext cx="2913015" cy="29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2" name="AutoShape 2" descr="Картинки по запросу банка с вареньем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Картинки по запросу банка с вареньем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Картинки по запросу банка с вареньем картин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0194" y="1676808"/>
            <a:ext cx="2753535" cy="289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286000" y="5229493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Блин мы ели с наслажденьем –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Перепачкались вареньем.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Чтоб варенье с губ убрать,</a:t>
            </a:r>
          </a:p>
          <a:p>
            <a:pPr algn="ctr"/>
            <a:r>
              <a:rPr lang="ru-RU" sz="2400" dirty="0" smtClean="0">
                <a:solidFill>
                  <a:srgbClr val="2302E8"/>
                </a:solidFill>
              </a:rPr>
              <a:t>Ротик нужно облизать.</a:t>
            </a:r>
            <a:endParaRPr lang="ru-RU" sz="2400" dirty="0">
              <a:solidFill>
                <a:srgbClr val="2302E8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96388"/>
            <a:ext cx="7886699" cy="99277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1031E"/>
                </a:solidFill>
              </a:rPr>
              <a:t>Упражнение  «Чистим зубы»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2184" y="3687282"/>
            <a:ext cx="2682169" cy="273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683" y="3696789"/>
            <a:ext cx="2721556" cy="279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918857" y="1306286"/>
            <a:ext cx="43891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302E8"/>
                </a:solidFill>
              </a:rPr>
              <a:t>1. Улыбнись, открой рот, кончиком языка сильно «чисти» (води языком влево – вправо) за нижними зубами под счёт  (семь – восемь раз).</a:t>
            </a:r>
          </a:p>
          <a:p>
            <a:r>
              <a:rPr lang="ru-RU" sz="2000" dirty="0" smtClean="0">
                <a:solidFill>
                  <a:srgbClr val="2302E8"/>
                </a:solidFill>
              </a:rPr>
              <a:t>2.  Теперь почисти за верхними зубами. Не спеши, чисти под счёт взрослого.</a:t>
            </a:r>
            <a:endParaRPr lang="ru-RU" sz="2000" dirty="0">
              <a:solidFill>
                <a:srgbClr val="2302E8"/>
              </a:solidFill>
            </a:endParaRPr>
          </a:p>
        </p:txBody>
      </p:sp>
      <p:sp>
        <p:nvSpPr>
          <p:cNvPr id="7170" name="AutoShape 2" descr="Картинки по запросу зубная щетка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Картинки по запросу зубная щетка рисун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3406" y="1384662"/>
            <a:ext cx="2599508" cy="209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1031E"/>
                </a:solidFill>
              </a:rPr>
              <a:t>Упражнение  «Качели»</a:t>
            </a:r>
            <a:endParaRPr lang="ru-RU" dirty="0"/>
          </a:p>
        </p:txBody>
      </p:sp>
      <p:pic>
        <p:nvPicPr>
          <p:cNvPr id="27650" name="Picture 2" descr="Картинки по запросу упражнение качели логопе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289" y="1310503"/>
            <a:ext cx="3429000" cy="5191126"/>
          </a:xfrm>
          <a:prstGeom prst="rect">
            <a:avLst/>
          </a:prstGeom>
          <a:noFill/>
        </p:spPr>
      </p:pic>
      <p:pic>
        <p:nvPicPr>
          <p:cNvPr id="27652" name="Picture 4" descr="Картинки по запросу качели рису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4698" y="1359172"/>
            <a:ext cx="2782388" cy="2667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37760" y="4219303"/>
            <a:ext cx="31600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2302E8"/>
                </a:solidFill>
              </a:rPr>
              <a:t>Сели дети на качели</a:t>
            </a:r>
          </a:p>
          <a:p>
            <a:pPr lvl="0"/>
            <a:r>
              <a:rPr lang="ru-RU" sz="2400" dirty="0" smtClean="0">
                <a:solidFill>
                  <a:srgbClr val="2302E8"/>
                </a:solidFill>
              </a:rPr>
              <a:t>И взлетели выше ели,</a:t>
            </a:r>
          </a:p>
          <a:p>
            <a:pPr lvl="0"/>
            <a:r>
              <a:rPr lang="ru-RU" sz="2400" dirty="0" smtClean="0">
                <a:solidFill>
                  <a:srgbClr val="2302E8"/>
                </a:solidFill>
              </a:rPr>
              <a:t>Даже солнышка коснулись,</a:t>
            </a:r>
          </a:p>
          <a:p>
            <a:pPr lvl="0"/>
            <a:r>
              <a:rPr lang="ru-RU" sz="2400" dirty="0" smtClean="0">
                <a:solidFill>
                  <a:srgbClr val="2302E8"/>
                </a:solidFill>
              </a:rPr>
              <a:t>А потом назад вернулись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91546"/>
            <a:ext cx="7886699" cy="138049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1031E"/>
                </a:solidFill>
              </a:rPr>
              <a:t>Упражнение  «Футбол»</a:t>
            </a:r>
            <a:endParaRPr lang="ru-RU" dirty="0"/>
          </a:p>
        </p:txBody>
      </p:sp>
      <p:pic>
        <p:nvPicPr>
          <p:cNvPr id="15" name="Рисунок 14" descr="Картинки по запросу упражнение футбол логопе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9825" y="1802675"/>
            <a:ext cx="3723020" cy="270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789610"/>
            <a:ext cx="3108960" cy="269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2286000" y="481399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языку веселье,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Будем с ним сейчас играть -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Мяч в ворота забивать!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780</TotalTime>
  <Words>298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Артикуляционная гимнастика </vt:lpstr>
      <vt:lpstr>Упражнение  «Бегемотик»       </vt:lpstr>
      <vt:lpstr>Упражнение  «Улыбочка – трубочка»           или        «Лягушка и слонёнок»       </vt:lpstr>
      <vt:lpstr>Упражнение  «Змейка»</vt:lpstr>
      <vt:lpstr>Слайд 5</vt:lpstr>
      <vt:lpstr>Упражнение   «Вкусное варенье»</vt:lpstr>
      <vt:lpstr>Упражнение  «Чистим зубы»</vt:lpstr>
      <vt:lpstr>Упражнение  «Качели»</vt:lpstr>
      <vt:lpstr>Упражнение  «Футбол»</vt:lpstr>
      <vt:lpstr>Упражнение  «Парус»</vt:lpstr>
      <vt:lpstr>Упражнение  «Горка»      </vt:lpstr>
      <vt:lpstr> Упражнение  «Чашечка» </vt:lpstr>
      <vt:lpstr>  Упражнение  «Лошадка» </vt:lpstr>
      <vt:lpstr>Ты – молодец!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kokain3331@gmail.com</cp:lastModifiedBy>
  <cp:revision>131</cp:revision>
  <dcterms:created xsi:type="dcterms:W3CDTF">2016-11-18T14:12:19Z</dcterms:created>
  <dcterms:modified xsi:type="dcterms:W3CDTF">2020-11-18T20:57:29Z</dcterms:modified>
</cp:coreProperties>
</file>