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6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E27C835-EAF9-4D3F-87BC-4B839F8359ED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34E3D9C-A3C1-4C65-8C4A-8ACB911344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0;&#1085;&#1092;&#1086;&#1088;&#1084;&#1072;&#1094;&#1080;&#1086;&#1085;&#1085;&#1099;&#1077;%20&#1090;&#1077;&#1093;&#1085;&#1086;&#1083;&#1086;&#1075;&#1080;&#1080;%20&#1074;%20&#1088;&#1091;&#1082;&#1072;&#1093;%20&#1091;&#1095;&#1080;&#1090;&#1077;&#1083;&#1103;\&#1052;&#1086;&#1081;%20&#1092;&#1080;&#1083;&#1100;&#1084;%203.wm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gif"/><Relationship Id="rId7" Type="http://schemas.openxmlformats.org/officeDocument/2006/relationships/image" Target="../media/image25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082188"/>
          </a:xfrm>
        </p:spPr>
        <p:txBody>
          <a:bodyPr>
            <a:normAutofit/>
          </a:bodyPr>
          <a:lstStyle/>
          <a:p>
            <a:pPr algn="ctr"/>
            <a:r>
              <a:rPr lang="ru-RU" u="sng" dirty="0" smtClean="0">
                <a:latin typeface="Bookman Old Style" pitchFamily="18" charset="0"/>
              </a:rPr>
              <a:t>Что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u="sng" dirty="0" smtClean="0">
                <a:latin typeface="Bookman Old Style" pitchFamily="18" charset="0"/>
              </a:rPr>
              <a:t>изучает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u="sng" dirty="0" smtClean="0">
                <a:latin typeface="Bookman Old Style" pitchFamily="18" charset="0"/>
              </a:rPr>
              <a:t>физика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урок физики в 7 классе</a:t>
            </a:r>
            <a:endParaRPr lang="ru-RU" sz="2800" dirty="0"/>
          </a:p>
        </p:txBody>
      </p:sp>
      <p:sp>
        <p:nvSpPr>
          <p:cNvPr id="5126" name="AutoShape 6" descr="http://www.sinp.msu.ru/ru/system/files/nodes_img/nuclearfisics_bod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www.sinp.msu.ru/ru/system/files/nodes_img/nuclearfisics_bod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://www.sinp.msu.ru/ru/system/files/nodes_img/nuclearfisics_bod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 descr="http://www.sinp.msu.ru/ru/system/files/nodes_img/nuclearfisics_bod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4" name="AutoShape 14" descr="http://www.sinp.msu.ru/ru/system/files/nodes_img/nuclearfisics_bod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Documents and Settings\Admin\Рабочий стол\мама\atom_molecule_md_w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285728"/>
            <a:ext cx="2095500" cy="20955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643702" y="2000240"/>
            <a:ext cx="1928826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‘’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2285984" y="1571612"/>
            <a:ext cx="4714908" cy="2000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285728"/>
            <a:ext cx="7929618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543956" cy="143985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  <a:latin typeface="Bookman Old Style" pitchFamily="18" charset="0"/>
              </a:rPr>
              <a:t>Физическим телом  </a:t>
            </a:r>
            <a:r>
              <a:rPr lang="ru-RU" sz="2400" b="0" dirty="0" smtClean="0">
                <a:solidFill>
                  <a:srgbClr val="002060"/>
                </a:solidFill>
                <a:latin typeface="Bookman Old Style" pitchFamily="18" charset="0"/>
              </a:rPr>
              <a:t>называют  любое из окружающих  тел: каплю воды, тетрадь, школу, птицу, песчинку и др.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571612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Физические тела могут иметь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определенную форму и занимать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некоторый  объем</a:t>
            </a: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7643834" y="2786058"/>
            <a:ext cx="642942" cy="1143008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1071538" y="2857496"/>
            <a:ext cx="571504" cy="1071570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85786" y="4000504"/>
            <a:ext cx="3571900" cy="19288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2" y="4071942"/>
            <a:ext cx="3571900" cy="20002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482" name="Picture 2" descr="D:\физика\от Ирины\картинки и анимашки\яблоко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636"/>
            <a:ext cx="1152525" cy="8382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000100" y="4214818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тела одинаковой формы,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но  разного объема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9" name="Picture 2" descr="D:\физика\от Ирины\картинки и анимашки\яблоко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929198"/>
            <a:ext cx="1500198" cy="1091053"/>
          </a:xfrm>
          <a:prstGeom prst="rect">
            <a:avLst/>
          </a:prstGeom>
          <a:noFill/>
        </p:spPr>
      </p:pic>
      <p:pic>
        <p:nvPicPr>
          <p:cNvPr id="20" name="Picture 2" descr="D:\физика\от Ирины\картинки и анимашки\яблоко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714884"/>
            <a:ext cx="1928826" cy="140278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357818" y="4071942"/>
            <a:ext cx="26432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Тела разной формы, но одинакового объема</a:t>
            </a:r>
          </a:p>
          <a:p>
            <a:endParaRPr lang="ru-RU" dirty="0"/>
          </a:p>
        </p:txBody>
      </p:sp>
      <p:pic>
        <p:nvPicPr>
          <p:cNvPr id="20483" name="Picture 3" descr="C:\Documents and Settings\Admin\Рабочий стол\на конкурс\Play_dough_047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857760"/>
            <a:ext cx="2071702" cy="1143008"/>
          </a:xfrm>
          <a:prstGeom prst="rect">
            <a:avLst/>
          </a:prstGeom>
          <a:noFill/>
        </p:spPr>
      </p:pic>
      <p:sp>
        <p:nvSpPr>
          <p:cNvPr id="17" name="Стрелка углом 16">
            <a:hlinkClick r:id="rId4" action="ppaction://hlinksldjump"/>
          </p:cNvPr>
          <p:cNvSpPr/>
          <p:nvPr/>
        </p:nvSpPr>
        <p:spPr>
          <a:xfrm>
            <a:off x="7858148" y="6072206"/>
            <a:ext cx="1071570" cy="64294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28596" y="214290"/>
            <a:ext cx="8286808" cy="928694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Book Antiqua" pitchFamily="18" charset="0"/>
              </a:rPr>
              <a:t>Источники физических знаний</a:t>
            </a:r>
            <a:br>
              <a:rPr lang="ru-RU" sz="4400" dirty="0" smtClean="0">
                <a:solidFill>
                  <a:srgbClr val="7030A0"/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785786" y="1214422"/>
            <a:ext cx="2786082" cy="1000132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5286380" y="1214422"/>
            <a:ext cx="3000396" cy="1071570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71472" y="2285992"/>
            <a:ext cx="3000396" cy="857256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наблюдения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5214942" y="2357430"/>
            <a:ext cx="3357586" cy="92869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опыты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" name="Picture 5" descr="anipis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357562"/>
            <a:ext cx="1871663" cy="2663825"/>
          </a:xfrm>
          <a:prstGeom prst="rect">
            <a:avLst/>
          </a:prstGeom>
          <a:noFill/>
        </p:spPr>
      </p:pic>
      <p:pic>
        <p:nvPicPr>
          <p:cNvPr id="21506" name="Picture 2" descr="C:\Documents and Settings\Admin\Рабочий стол\на конкурс\47897328_1251106516_16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571876"/>
            <a:ext cx="3205143" cy="2350438"/>
          </a:xfrm>
          <a:prstGeom prst="roundRect">
            <a:avLst/>
          </a:prstGeom>
          <a:noFill/>
        </p:spPr>
      </p:pic>
      <p:pic>
        <p:nvPicPr>
          <p:cNvPr id="11" name="Мой фильм 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85720" y="3357562"/>
            <a:ext cx="4643470" cy="3143272"/>
          </a:xfrm>
          <a:prstGeom prst="rect">
            <a:avLst/>
          </a:prstGeom>
        </p:spPr>
      </p:pic>
      <p:sp>
        <p:nvSpPr>
          <p:cNvPr id="12" name="Управляющая кнопка: фильм 11">
            <a:hlinkClick r:id="" action="ppaction://noaction" highlightClick="1"/>
          </p:cNvPr>
          <p:cNvSpPr/>
          <p:nvPr/>
        </p:nvSpPr>
        <p:spPr>
          <a:xfrm>
            <a:off x="285720" y="3357562"/>
            <a:ext cx="571504" cy="500066"/>
          </a:xfrm>
          <a:prstGeom prst="actionButtonMovie">
            <a:avLst/>
          </a:prstGeom>
          <a:solidFill>
            <a:schemeClr val="bg1"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66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Установите соответствие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2857488" y="1285860"/>
            <a:ext cx="3214710" cy="78581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явление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14282" y="2071678"/>
            <a:ext cx="3286148" cy="5000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вещество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5500694" y="2000240"/>
            <a:ext cx="3000396" cy="50006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тело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2530" name="Picture 2" descr="D:\физика\от Ирины\картинки и анимашки\телефон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14620"/>
            <a:ext cx="1214446" cy="1001918"/>
          </a:xfrm>
          <a:prstGeom prst="rect">
            <a:avLst/>
          </a:prstGeom>
          <a:noFill/>
        </p:spPr>
      </p:pic>
      <p:pic>
        <p:nvPicPr>
          <p:cNvPr id="22531" name="Picture 3" descr="D:\физика\от Ирины\картинки и анимашки\ель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714620"/>
            <a:ext cx="740839" cy="1143008"/>
          </a:xfrm>
          <a:prstGeom prst="rect">
            <a:avLst/>
          </a:prstGeom>
          <a:noFill/>
        </p:spPr>
      </p:pic>
      <p:pic>
        <p:nvPicPr>
          <p:cNvPr id="22535" name="Picture 7" descr="C:\Documents and Settings\Admin\Рабочий стол\на конкурс\Float_Gla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000504"/>
            <a:ext cx="1428761" cy="1428760"/>
          </a:xfrm>
          <a:prstGeom prst="rect">
            <a:avLst/>
          </a:prstGeom>
          <a:noFill/>
        </p:spPr>
      </p:pic>
      <p:pic>
        <p:nvPicPr>
          <p:cNvPr id="22536" name="Picture 8" descr="D:\физика\от Ирины\картинки и анимашки\на скейте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2285992"/>
            <a:ext cx="1357322" cy="1062252"/>
          </a:xfrm>
          <a:prstGeom prst="rect">
            <a:avLst/>
          </a:prstGeom>
          <a:noFill/>
        </p:spPr>
      </p:pic>
      <p:pic>
        <p:nvPicPr>
          <p:cNvPr id="22537" name="Picture 9" descr="D:\физика\от Ирины\картинки и анимашки\свеча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2714620"/>
            <a:ext cx="831279" cy="142876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857620" y="3286124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движение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2910" y="3714752"/>
            <a:ext cx="1856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Звук телефона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29454" y="4286256"/>
            <a:ext cx="1840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Горение свечи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714876" y="5143512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стекло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786050" y="3929066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Ель </a:t>
            </a:r>
            <a:endParaRPr lang="ru-RU" dirty="0"/>
          </a:p>
        </p:txBody>
      </p:sp>
      <p:pic>
        <p:nvPicPr>
          <p:cNvPr id="22538" name="Picture 10" descr="C:\Documents and Settings\Admin\Рабочий стол\на конкурс\images (8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4786322"/>
            <a:ext cx="1628173" cy="1476394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6357950" y="6215082"/>
            <a:ext cx="169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Железо</a:t>
            </a:r>
            <a:endParaRPr lang="ru-RU" dirty="0"/>
          </a:p>
        </p:txBody>
      </p:sp>
      <p:pic>
        <p:nvPicPr>
          <p:cNvPr id="22539" name="Picture 11" descr="C:\Documents and Settings\Admin\Рабочий стол\на конкурс\doi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071942"/>
            <a:ext cx="1428761" cy="142876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14348" y="5572140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игрушка</a:t>
            </a:r>
            <a:endParaRPr lang="ru-RU" dirty="0"/>
          </a:p>
        </p:txBody>
      </p:sp>
      <p:pic>
        <p:nvPicPr>
          <p:cNvPr id="22540" name="Picture 12" descr="C:\Documents and Settings\Admin\Рабочий стол\на конкурс\images (10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71736" y="4500570"/>
            <a:ext cx="1143008" cy="1143008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500298" y="5643578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Планета 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1714480" y="2143116"/>
            <a:ext cx="2428892" cy="121444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1857356" y="2643182"/>
            <a:ext cx="4857784" cy="235745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3500430" y="2571744"/>
            <a:ext cx="2867044" cy="92869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endCxn id="4" idx="1"/>
          </p:cNvCxnSpPr>
          <p:nvPr/>
        </p:nvCxnSpPr>
        <p:spPr>
          <a:xfrm rot="16200000" flipV="1">
            <a:off x="4344171" y="2191514"/>
            <a:ext cx="277065" cy="3571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3643306" y="2786058"/>
            <a:ext cx="3152796" cy="199074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2214546" y="2500306"/>
            <a:ext cx="3152796" cy="214314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0800000">
            <a:off x="4857752" y="2000240"/>
            <a:ext cx="2428892" cy="1714512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0800000">
            <a:off x="2928926" y="2500306"/>
            <a:ext cx="3714776" cy="250033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Что изучает физика?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2. Почему физика помогает человеку занять главенствующее положение среди живых организмов?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3. Как взаимодействуют физика и техника?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4. Верно ли утверждение: «Физика является фундаментом, основой всех естественных наук?»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5. С какими наиболее общими физическими понятиями вы познакомились на этом уроке?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Ответь на вопросы: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ама\25_233_oboi_zemlja_iz_kosmosa_1366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85982" y="-285776"/>
            <a:ext cx="13011150" cy="7315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Домашнее задание 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1643050"/>
            <a:ext cx="3643338" cy="2000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Bookman Old Style" pitchFamily="18" charset="0"/>
                <a:cs typeface="Arial" charset="0"/>
              </a:rPr>
              <a:t>§§</a:t>
            </a:r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  <a:cs typeface="Arial" charset="0"/>
              </a:rPr>
              <a:t> 1–3 </a:t>
            </a:r>
          </a:p>
          <a:p>
            <a:r>
              <a:rPr lang="ru-RU" sz="6000" b="1" dirty="0" smtClean="0">
                <a:solidFill>
                  <a:schemeClr val="bg1"/>
                </a:solidFill>
                <a:latin typeface="Bookman Old Style" pitchFamily="18" charset="0"/>
                <a:cs typeface="Arial" charset="0"/>
              </a:rPr>
              <a:t>Л: №12</a:t>
            </a:r>
            <a:endParaRPr lang="ru-RU" sz="60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3714752"/>
            <a:ext cx="6429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bg1"/>
                </a:solidFill>
                <a:latin typeface="Bookman Old Style" pitchFamily="18" charset="0"/>
              </a:rPr>
              <a:t>принести  тетради  12  или 18 листов: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 для контрольных работ по физике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 для лабораторных работ по физике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Bookman Old Style" pitchFamily="18" charset="0"/>
              </a:rPr>
              <a:t>Для чего мы изучаем физику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4097" name="Picture 1" descr="C:\Documents and Settings\Admin\Рабочий стол\на конкурс\теле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3571900" cy="27633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098" name="Picture 2" descr="C:\Documents and Settings\Admin\Рабочий стол\на конкурс\1260607776_samo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173069"/>
            <a:ext cx="3745644" cy="26849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1" descr="C:\Documents and Settings\Admin\Рабочий стол\на конкурс\969333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491424"/>
            <a:ext cx="3299542" cy="28953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Немного истории…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Слово «физика» происходит от греческого слова </a:t>
            </a:r>
            <a:r>
              <a:rPr lang="ru-RU" sz="2800" dirty="0" err="1" smtClean="0">
                <a:latin typeface="Bookman Old Style" pitchFamily="18" charset="0"/>
              </a:rPr>
              <a:t>physis</a:t>
            </a:r>
            <a:r>
              <a:rPr lang="ru-RU" sz="2800" dirty="0" smtClean="0">
                <a:latin typeface="Bookman Old Style" pitchFamily="18" charset="0"/>
              </a:rPr>
              <a:t>, что значит «природа».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Таким образом,</a:t>
            </a:r>
            <a:r>
              <a:rPr lang="ru-RU" sz="2800" u="sng" dirty="0" smtClean="0">
                <a:solidFill>
                  <a:srgbClr val="FF0066"/>
                </a:solidFill>
                <a:latin typeface="Bookman Old Style" pitchFamily="18" charset="0"/>
              </a:rPr>
              <a:t> 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3200" u="sng" dirty="0" smtClean="0">
                <a:solidFill>
                  <a:srgbClr val="FF0066"/>
                </a:solidFill>
                <a:latin typeface="Bookman Old Style" pitchFamily="18" charset="0"/>
              </a:rPr>
              <a:t>физика является наукой о природе.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В русском языке слово «физика» появилось благодаря великому русскому ученому  </a:t>
            </a:r>
            <a:r>
              <a:rPr lang="ru-RU" sz="2800" u="sng" dirty="0" smtClean="0">
                <a:latin typeface="Bookman Old Style" pitchFamily="18" charset="0"/>
                <a:hlinkClick r:id="rId2" action="ppaction://hlinksldjump"/>
              </a:rPr>
              <a:t>Михаилу Васильевичу Ломоносову.</a:t>
            </a:r>
            <a:endParaRPr lang="ru-RU" sz="2800" u="sng" dirty="0" smtClean="0">
              <a:latin typeface="Bookman Old Style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latin typeface="Bookman Old Style" pitchFamily="18" charset="0"/>
              </a:rPr>
              <a:t>Первыми физиками были древнегреческие философы, жившие еще до нашей эры. Самым известным из них был </a:t>
            </a:r>
            <a:r>
              <a:rPr lang="ru-RU" sz="2800" dirty="0" smtClean="0">
                <a:latin typeface="Bookman Old Style" pitchFamily="18" charset="0"/>
                <a:hlinkClick r:id="rId3" action="ppaction://hlinksldjump"/>
              </a:rPr>
              <a:t>Аристотель</a:t>
            </a:r>
            <a:r>
              <a:rPr lang="ru-RU" sz="2800" dirty="0" smtClean="0">
                <a:latin typeface="Bookman Old Style" pitchFamily="18" charset="0"/>
              </a:rPr>
              <a:t> (384 – 322 до н.э.), именно он ввел в научный обиход термин «физика». </a:t>
            </a:r>
          </a:p>
          <a:p>
            <a:endParaRPr lang="ru-RU" dirty="0"/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7929586" y="5929330"/>
            <a:ext cx="928694" cy="7857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351155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Bookman Old Style" pitchFamily="18" charset="0"/>
              </a:rPr>
              <a:t>М.В. Ломоносов</a:t>
            </a:r>
            <a:endParaRPr lang="ru-RU" sz="4400" dirty="0">
              <a:latin typeface="Bookman Old Style" pitchFamily="18" charset="0"/>
            </a:endParaRPr>
          </a:p>
        </p:txBody>
      </p:sp>
      <p:pic>
        <p:nvPicPr>
          <p:cNvPr id="1025" name="Picture 1" descr="C:\Documents and Settings\Admin\Рабочий стол\на конкурс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084" y="14705"/>
            <a:ext cx="5106150" cy="6843295"/>
          </a:xfrm>
          <a:prstGeom prst="rect">
            <a:avLst/>
          </a:prstGeom>
          <a:noFill/>
        </p:spPr>
      </p:pic>
      <p:sp>
        <p:nvSpPr>
          <p:cNvPr id="6" name="Стрелка углом 5">
            <a:hlinkClick r:id="rId3" action="ppaction://hlinksldjump"/>
          </p:cNvPr>
          <p:cNvSpPr/>
          <p:nvPr/>
        </p:nvSpPr>
        <p:spPr>
          <a:xfrm>
            <a:off x="7715272" y="5857892"/>
            <a:ext cx="1000132" cy="7143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Admin\Рабочий стол\на конкурс\254083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492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142873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Аристотель</a:t>
            </a:r>
            <a:endParaRPr lang="ru-RU" sz="4800" dirty="0">
              <a:latin typeface="Bookman Old Style" pitchFamily="18" charset="0"/>
            </a:endParaRPr>
          </a:p>
        </p:txBody>
      </p:sp>
      <p:sp>
        <p:nvSpPr>
          <p:cNvPr id="6" name="Стрелка углом 5">
            <a:hlinkClick r:id="rId3" action="ppaction://hlinksldjump"/>
          </p:cNvPr>
          <p:cNvSpPr/>
          <p:nvPr/>
        </p:nvSpPr>
        <p:spPr>
          <a:xfrm>
            <a:off x="7715272" y="5857892"/>
            <a:ext cx="1000132" cy="71438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специальные слова, которыми пользуются в физике для краткости, определенности и удобства.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Физическое тело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Вещество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Материя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Физические явления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Физическая величина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Физический прибор</a:t>
            </a:r>
          </a:p>
          <a:p>
            <a:pPr marL="342900" indent="-342900">
              <a:spcBef>
                <a:spcPct val="20000"/>
              </a:spcBef>
            </a:pPr>
            <a:endParaRPr lang="ru-RU" sz="2800" dirty="0" smtClean="0">
              <a:solidFill>
                <a:schemeClr val="tx2"/>
              </a:solidFill>
              <a:latin typeface="Verdana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Физические термины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357166"/>
            <a:ext cx="8572560" cy="615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u="sng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  <a:hlinkClick r:id="rId2" action="ppaction://hlinksldjump"/>
              </a:rPr>
              <a:t>Материя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  <a:hlinkClick r:id="rId2" action="ppaction://hlinksldjump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Bookman Old Style" pitchFamily="18" charset="0"/>
              </a:rPr>
              <a:t>-</a:t>
            </a:r>
            <a:r>
              <a:rPr lang="ru-RU" sz="2800" dirty="0" smtClean="0">
                <a:solidFill>
                  <a:srgbClr val="F56257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это всё то, что существует во Вселенной независимо от нашего сознания (небесные тела, растения, животные и др.)</a:t>
            </a:r>
          </a:p>
          <a:p>
            <a:pPr>
              <a:lnSpc>
                <a:spcPct val="90000"/>
              </a:lnSpc>
            </a:pPr>
            <a:r>
              <a:rPr lang="ru-RU" sz="2800" u="sng" dirty="0" smtClean="0">
                <a:solidFill>
                  <a:srgbClr val="0000FF"/>
                </a:solidFill>
                <a:latin typeface="Bookman Old Style" pitchFamily="18" charset="0"/>
                <a:hlinkClick r:id="rId3" action="ppaction://hlinksldjump"/>
              </a:rPr>
              <a:t>Физические явления</a:t>
            </a:r>
            <a:r>
              <a:rPr lang="ru-RU" sz="2800" u="sng" dirty="0" smtClean="0">
                <a:solidFill>
                  <a:srgbClr val="F56257"/>
                </a:solidFill>
                <a:latin typeface="Bookman Old Style" pitchFamily="18" charset="0"/>
                <a:hlinkClick r:id="rId3" action="ppaction://hlinksldjump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– это изменения, происходящие с физическими телами.</a:t>
            </a:r>
          </a:p>
          <a:p>
            <a:pPr>
              <a:lnSpc>
                <a:spcPct val="90000"/>
              </a:lnSpc>
            </a:pPr>
            <a:r>
              <a:rPr lang="ru-RU" sz="2800" u="sng" dirty="0" smtClean="0">
                <a:solidFill>
                  <a:srgbClr val="0000FF"/>
                </a:solidFill>
                <a:latin typeface="Bookman Old Style" pitchFamily="18" charset="0"/>
                <a:hlinkClick r:id="rId4" action="ppaction://hlinksldjump"/>
              </a:rPr>
              <a:t>Физическое тело</a:t>
            </a:r>
            <a:r>
              <a:rPr lang="ru-RU" sz="2800" dirty="0" smtClean="0">
                <a:solidFill>
                  <a:srgbClr val="F56257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- это каждый окружающий нас предмет.</a:t>
            </a:r>
            <a:endParaRPr lang="en-US" sz="2800" dirty="0" smtClean="0">
              <a:solidFill>
                <a:schemeClr val="tx2"/>
              </a:solidFill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u="sng" dirty="0" smtClean="0">
                <a:solidFill>
                  <a:srgbClr val="0000FF"/>
                </a:solidFill>
                <a:latin typeface="Bookman Old Style" pitchFamily="18" charset="0"/>
              </a:rPr>
              <a:t>Вещество </a:t>
            </a:r>
            <a:r>
              <a:rPr lang="ru-RU" sz="2800" dirty="0" smtClean="0">
                <a:solidFill>
                  <a:srgbClr val="0000FF"/>
                </a:solidFill>
                <a:latin typeface="Bookman Old Style" pitchFamily="18" charset="0"/>
              </a:rPr>
              <a:t>-</a:t>
            </a:r>
            <a:r>
              <a:rPr lang="ru-RU" sz="2800" dirty="0" smtClean="0">
                <a:solidFill>
                  <a:srgbClr val="F56257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это всё то, из чего состоят физические тела.</a:t>
            </a:r>
          </a:p>
          <a:p>
            <a:pPr>
              <a:lnSpc>
                <a:spcPct val="90000"/>
              </a:lnSpc>
            </a:pPr>
            <a:r>
              <a:rPr lang="ru-RU" sz="2800" u="sng" dirty="0" smtClean="0">
                <a:solidFill>
                  <a:srgbClr val="0000FF"/>
                </a:solidFill>
                <a:latin typeface="Bookman Old Style" pitchFamily="18" charset="0"/>
              </a:rPr>
              <a:t>Физические величины</a:t>
            </a:r>
            <a:r>
              <a:rPr lang="ru-RU" sz="2800" u="sng" dirty="0" smtClean="0">
                <a:solidFill>
                  <a:srgbClr val="F56257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-  это измеряемые свойства тел или явлений.</a:t>
            </a:r>
          </a:p>
          <a:p>
            <a:pPr>
              <a:lnSpc>
                <a:spcPct val="90000"/>
              </a:lnSpc>
            </a:pPr>
            <a:r>
              <a:rPr lang="ru-RU" sz="2800" u="sng" dirty="0" smtClean="0">
                <a:solidFill>
                  <a:srgbClr val="0000FF"/>
                </a:solidFill>
                <a:latin typeface="Bookman Old Style" pitchFamily="18" charset="0"/>
              </a:rPr>
              <a:t>Физические приборы</a:t>
            </a:r>
            <a:r>
              <a:rPr lang="ru-RU" sz="2800" u="sng" dirty="0" smtClean="0">
                <a:solidFill>
                  <a:srgbClr val="F56257"/>
                </a:solidFill>
                <a:latin typeface="Bookman Old Style" pitchFamily="18" charset="0"/>
              </a:rPr>
              <a:t> </a:t>
            </a:r>
            <a:r>
              <a:rPr lang="ru-RU" sz="2800" dirty="0" smtClean="0">
                <a:solidFill>
                  <a:schemeClr val="tx2"/>
                </a:solidFill>
                <a:latin typeface="Bookman Old Style" pitchFamily="18" charset="0"/>
              </a:rPr>
              <a:t>– это специальные устройства, которые предназначены для измерения физических величин и проведения опытов.</a:t>
            </a:r>
          </a:p>
          <a:p>
            <a:pPr>
              <a:lnSpc>
                <a:spcPct val="90000"/>
              </a:lnSpc>
            </a:pP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3" name="Стрелка вправо 2">
            <a:hlinkClick r:id="rId5" action="ppaction://hlinksldjump"/>
          </p:cNvPr>
          <p:cNvSpPr/>
          <p:nvPr/>
        </p:nvSpPr>
        <p:spPr>
          <a:xfrm>
            <a:off x="7643834" y="5857892"/>
            <a:ext cx="114300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642910" y="142852"/>
            <a:ext cx="8143932" cy="2143140"/>
          </a:xfrm>
          <a:prstGeom prst="flowChartPunched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1"/>
                </a:solidFill>
                <a:latin typeface="Bookman Old Style" pitchFamily="18" charset="0"/>
              </a:rPr>
              <a:t/>
            </a:r>
            <a:br>
              <a:rPr lang="ru-RU" sz="3100" dirty="0" smtClean="0">
                <a:solidFill>
                  <a:schemeClr val="accent1"/>
                </a:solidFill>
                <a:latin typeface="Bookman Old Style" pitchFamily="18" charset="0"/>
              </a:rPr>
            </a:br>
            <a:r>
              <a:rPr lang="ru-RU" sz="3100" dirty="0" smtClean="0">
                <a:solidFill>
                  <a:schemeClr val="accent1"/>
                </a:solidFill>
                <a:latin typeface="Bookman Old Style" pitchFamily="18" charset="0"/>
              </a:rPr>
              <a:t/>
            </a:r>
            <a:br>
              <a:rPr lang="ru-RU" sz="3100" dirty="0" smtClean="0">
                <a:solidFill>
                  <a:schemeClr val="accent1"/>
                </a:solidFill>
                <a:latin typeface="Bookman Old Style" pitchFamily="18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МАТЕРИЯ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означает все то, что существует во Вселенной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6715140" y="2214554"/>
            <a:ext cx="1714512" cy="1571636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1214414" y="2428868"/>
            <a:ext cx="1643074" cy="1571636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785786" y="4143380"/>
            <a:ext cx="3214710" cy="1643074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Вещество-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то, из чего состоят 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окружающие  тела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рямоугольник с одним скругленным углом 13"/>
          <p:cNvSpPr/>
          <p:nvPr/>
        </p:nvSpPr>
        <p:spPr>
          <a:xfrm>
            <a:off x="5357818" y="4071942"/>
            <a:ext cx="3214710" cy="1714512"/>
          </a:xfrm>
          <a:prstGeom prst="round1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Поле 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особый вид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  <a:hlinkClick r:id="rId2" action="ppaction://hlinksldjump"/>
              </a:rPr>
              <a:t>материи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отличный от вещества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Стрелка углом 7">
            <a:hlinkClick r:id="rId2" action="ppaction://hlinksldjump"/>
          </p:cNvPr>
          <p:cNvSpPr/>
          <p:nvPr/>
        </p:nvSpPr>
        <p:spPr>
          <a:xfrm>
            <a:off x="7929586" y="5929330"/>
            <a:ext cx="1071570" cy="64294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5786454"/>
            <a:ext cx="5715040" cy="1071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643042" y="1428736"/>
            <a:ext cx="4929222" cy="4578555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>
                <a:latin typeface="Bookman Old Style" pitchFamily="18" charset="0"/>
              </a:rPr>
              <a:t>Механические явления</a:t>
            </a:r>
          </a:p>
          <a:p>
            <a:r>
              <a:rPr lang="ru-RU" sz="3600" dirty="0" smtClean="0">
                <a:latin typeface="Bookman Old Style" pitchFamily="18" charset="0"/>
              </a:rPr>
              <a:t>Электрические явления</a:t>
            </a:r>
          </a:p>
          <a:p>
            <a:r>
              <a:rPr lang="ru-RU" sz="3600" dirty="0" smtClean="0">
                <a:latin typeface="Bookman Old Style" pitchFamily="18" charset="0"/>
              </a:rPr>
              <a:t>Магнитные явления</a:t>
            </a:r>
          </a:p>
          <a:p>
            <a:r>
              <a:rPr lang="ru-RU" sz="3600" dirty="0" smtClean="0">
                <a:latin typeface="Bookman Old Style" pitchFamily="18" charset="0"/>
              </a:rPr>
              <a:t>Оптические явления</a:t>
            </a:r>
          </a:p>
          <a:p>
            <a:r>
              <a:rPr lang="ru-RU" sz="3600" dirty="0" smtClean="0">
                <a:latin typeface="Bookman Old Style" pitchFamily="18" charset="0"/>
              </a:rPr>
              <a:t>Акустические явления </a:t>
            </a:r>
          </a:p>
          <a:p>
            <a:r>
              <a:rPr lang="ru-RU" sz="3600" dirty="0" smtClean="0">
                <a:latin typeface="Bookman Old Style" pitchFamily="18" charset="0"/>
              </a:rPr>
              <a:t>Тепловые явления</a:t>
            </a:r>
          </a:p>
          <a:p>
            <a:r>
              <a:rPr lang="ru-RU" sz="3600" dirty="0" smtClean="0">
                <a:latin typeface="Bookman Old Style" pitchFamily="18" charset="0"/>
              </a:rPr>
              <a:t>Атомные явления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Физические  явления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19459" name="Picture 3" descr="C:\Documents and Settings\Admin\Рабочий стол\на конкурс\7148_w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285860"/>
            <a:ext cx="2000264" cy="1297314"/>
          </a:xfrm>
          <a:prstGeom prst="rect">
            <a:avLst/>
          </a:prstGeom>
          <a:noFill/>
        </p:spPr>
      </p:pic>
      <p:pic>
        <p:nvPicPr>
          <p:cNvPr id="19460" name="Picture 4" descr="C:\Documents and Settings\Admin\Рабочий стол\на конкурс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786058"/>
            <a:ext cx="1214460" cy="1214460"/>
          </a:xfrm>
          <a:prstGeom prst="rect">
            <a:avLst/>
          </a:prstGeom>
          <a:noFill/>
        </p:spPr>
      </p:pic>
      <p:pic>
        <p:nvPicPr>
          <p:cNvPr id="19461" name="Picture 5" descr="C:\Documents and Settings\Admin\Рабочий стол\на конкурс\1817magn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5981" y="3857628"/>
            <a:ext cx="1918019" cy="1087448"/>
          </a:xfrm>
          <a:prstGeom prst="rect">
            <a:avLst/>
          </a:prstGeom>
          <a:noFill/>
        </p:spPr>
      </p:pic>
      <p:pic>
        <p:nvPicPr>
          <p:cNvPr id="19463" name="Picture 7" descr="C:\Documents and Settings\Admin\Рабочий стол\на конкурс\images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857760"/>
            <a:ext cx="1285884" cy="1285884"/>
          </a:xfrm>
          <a:prstGeom prst="rect">
            <a:avLst/>
          </a:prstGeom>
          <a:noFill/>
        </p:spPr>
      </p:pic>
      <p:pic>
        <p:nvPicPr>
          <p:cNvPr id="19464" name="Picture 8" descr="D:\физика\от Ирины\картинки и анимашки\игра на гитаре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1500174"/>
            <a:ext cx="1057276" cy="1002210"/>
          </a:xfrm>
          <a:prstGeom prst="rect">
            <a:avLst/>
          </a:prstGeom>
          <a:noFill/>
        </p:spPr>
      </p:pic>
      <p:pic>
        <p:nvPicPr>
          <p:cNvPr id="19465" name="Picture 9" descr="C:\Documents and Settings\Admin\Рабочий стол\на конкурс\00000123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3000372"/>
            <a:ext cx="1214446" cy="1214446"/>
          </a:xfrm>
          <a:prstGeom prst="rect">
            <a:avLst/>
          </a:prstGeom>
          <a:noFill/>
        </p:spPr>
      </p:pic>
      <p:pic>
        <p:nvPicPr>
          <p:cNvPr id="13" name="Picture 11" descr="Структура атом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0" y="4714885"/>
            <a:ext cx="1714479" cy="2143115"/>
          </a:xfrm>
          <a:prstGeom prst="rect">
            <a:avLst/>
          </a:prstGeom>
        </p:spPr>
      </p:pic>
      <p:sp>
        <p:nvSpPr>
          <p:cNvPr id="14" name="Стрелка углом 13">
            <a:hlinkClick r:id="rId9" action="ppaction://hlinksldjump"/>
          </p:cNvPr>
          <p:cNvSpPr/>
          <p:nvPr/>
        </p:nvSpPr>
        <p:spPr>
          <a:xfrm>
            <a:off x="7929586" y="5929330"/>
            <a:ext cx="1071570" cy="64294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659</TotalTime>
  <Words>390</Words>
  <Application>Microsoft Office PowerPoint</Application>
  <PresentationFormat>Экран (4:3)</PresentationFormat>
  <Paragraphs>75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Что изучает физика урок физики в 7 классе</vt:lpstr>
      <vt:lpstr>Для чего мы изучаем физику</vt:lpstr>
      <vt:lpstr>Немного истории…</vt:lpstr>
      <vt:lpstr>М.В. Ломоносов</vt:lpstr>
      <vt:lpstr>Слайд 5</vt:lpstr>
      <vt:lpstr>Физические термины</vt:lpstr>
      <vt:lpstr>Слайд 7</vt:lpstr>
      <vt:lpstr>  МАТЕРИЯ  означает все то, что существует во Вселенной </vt:lpstr>
      <vt:lpstr>Физические  явления</vt:lpstr>
      <vt:lpstr>Физическим телом  называют  любое из окружающих  тел: каплю воды, тетрадь, школу, птицу, песчинку и др. </vt:lpstr>
      <vt:lpstr>Источники физических знаний </vt:lpstr>
      <vt:lpstr>Установите соответствие</vt:lpstr>
      <vt:lpstr>Ответь на вопросы:</vt:lpstr>
      <vt:lpstr>Домашнее задание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39</cp:revision>
  <dcterms:created xsi:type="dcterms:W3CDTF">2013-03-01T18:46:00Z</dcterms:created>
  <dcterms:modified xsi:type="dcterms:W3CDTF">2019-09-03T06:15:22Z</dcterms:modified>
</cp:coreProperties>
</file>