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5" r:id="rId2"/>
  </p:sldMasterIdLst>
  <p:notesMasterIdLst>
    <p:notesMasterId r:id="rId21"/>
  </p:notesMasterIdLst>
  <p:sldIdLst>
    <p:sldId id="319" r:id="rId3"/>
    <p:sldId id="285" r:id="rId4"/>
    <p:sldId id="289" r:id="rId5"/>
    <p:sldId id="256" r:id="rId6"/>
    <p:sldId id="257" r:id="rId7"/>
    <p:sldId id="321" r:id="rId8"/>
    <p:sldId id="291" r:id="rId9"/>
    <p:sldId id="322" r:id="rId10"/>
    <p:sldId id="316" r:id="rId11"/>
    <p:sldId id="311" r:id="rId12"/>
    <p:sldId id="290" r:id="rId13"/>
    <p:sldId id="292" r:id="rId14"/>
    <p:sldId id="296" r:id="rId15"/>
    <p:sldId id="301" r:id="rId16"/>
    <p:sldId id="302" r:id="rId17"/>
    <p:sldId id="303" r:id="rId18"/>
    <p:sldId id="305" r:id="rId19"/>
    <p:sldId id="30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72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5F51439-0143-472F-A0A6-9EC010A5BF9A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A44CD18-F9AC-4E00-8BD9-49A97BD88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3AF71-3184-4B3C-B0ED-C92D2ED05A29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38B30-71D8-491B-99C1-BA90403E1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62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92163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2164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2165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2166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1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16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169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70D5695C-0E53-44B7-ADCA-6B3C4B6EB4F1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92170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17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AD622935-093F-416E-AB8E-412DF29FD9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F4FD9F-8831-46A5-A42B-B58B46D62C6A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7AD2-2EF3-4CEC-9F6C-1B68EBDDF6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26ED95-648B-4DD3-B170-787C08644919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FD9DCF-9FFA-4A3D-B436-0154A8007A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98D5D3-6C81-4024-8B09-4F18F761838E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C1390-7C06-45C6-91E6-5D7AA2D82E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305AC2-47B6-4C21-85CB-9CEEBE62F884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799C1-B13C-4368-A65C-7B1F875206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76FDD6-C693-4522-94E2-D15C63CA5D98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5DCA49-AAE5-4445-86C4-69ACEBCCF6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9D4F4C-FB3F-451A-A593-EFE7E07E9AEE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4D50F-F258-4041-AD90-7D76296C13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3540C3-03D2-49E3-9B14-113E82D45B09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AB76-0F3A-454A-BD25-E210FE351C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23F710-2F7A-4158-819B-585B8D253C15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F7DBBF-79B2-4C43-8C05-C401DB5408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BAA505-3478-4798-A469-8C4EED1A65E7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58733B-E7C8-4998-BA7D-6B35681978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C0DC4-1607-4313-96A4-7CE3210F031D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80C19-1B69-4655-B6E5-CC6ABF1B1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38F52C-4485-4544-9E71-089157268ED1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BFD78-8E69-4BC1-B205-5E00511A39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3C7D6-1A6B-4A30-B54C-EB2C5B186FF3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E0737-42F4-4230-8DAD-10E974E9A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4A846-C476-41B5-9840-C4C4D3A5E09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4EE99-3F29-429E-B922-D1537AA43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FD90B-367D-4302-803C-FCAD95842D56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AED78-A05B-4903-8D4D-F79E8B331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58C15-DBA1-47DD-8C9A-6C6017EBEC2D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A6F2A-1C0D-4A70-A62A-F57131CD7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66D34-E766-457C-883A-EC1C91BC500A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6277E-8ACD-4193-B74F-73D695675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76E28-44EC-43B5-99D2-3726221A215A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39711-5AE0-43CB-BEA0-487BBC3B6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0CCE1-40CA-449B-944A-112FD49E9BA3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7685F-6A0D-4283-B2FE-C9157B83E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2139AC7-C983-4D43-836D-A5B3A9A43F3C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3786CF6-1671-46FB-9E68-EE367EA69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34" r:id="rId2"/>
    <p:sldLayoutId id="2147483722" r:id="rId3"/>
    <p:sldLayoutId id="2147483721" r:id="rId4"/>
    <p:sldLayoutId id="2147483720" r:id="rId5"/>
    <p:sldLayoutId id="2147483719" r:id="rId6"/>
    <p:sldLayoutId id="2147483735" r:id="rId7"/>
    <p:sldLayoutId id="2147483718" r:id="rId8"/>
    <p:sldLayoutId id="2147483717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9113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114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114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114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14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A528D3C3-EDFC-45A4-8636-930FC5696262}" type="datetimeFigureOut">
              <a:rPr lang="ru-RU"/>
              <a:pPr/>
              <a:t>08.01.2020</a:t>
            </a:fld>
            <a:endParaRPr lang="ru-RU"/>
          </a:p>
        </p:txBody>
      </p:sp>
      <p:sp>
        <p:nvSpPr>
          <p:cNvPr id="911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911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30ADABEE-E902-4E45-B5AA-DE88C0CD82E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hyperlink" Target="&#1103;&#1081;&#1094;&#1086;%20&#1090;&#1088;&#1091;&#1076;&#1085;&#1086;%20&#1087;&#1088;&#1086;&#1082;&#1086;&#1083;&#1086;&#1090;&#1100;.mo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179388" y="214313"/>
            <a:ext cx="8858250" cy="630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>
                <a:solidFill>
                  <a:srgbClr val="002060"/>
                </a:solidFill>
                <a:latin typeface="Monotype Corsiva" pitchFamily="66" charset="0"/>
              </a:rPr>
              <a:t>...Для того, чтобы усовершенствовать ум, </a:t>
            </a:r>
            <a:br>
              <a:rPr lang="ru-RU" sz="7200" b="1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7200" b="1">
                <a:solidFill>
                  <a:srgbClr val="002060"/>
                </a:solidFill>
                <a:latin typeface="Monotype Corsiva" pitchFamily="66" charset="0"/>
              </a:rPr>
              <a:t>надо больше размышлять, чем заучивать.</a:t>
            </a:r>
            <a:r>
              <a:rPr lang="ru-RU" sz="7200" b="1">
                <a:latin typeface="Monotype Corsiva" pitchFamily="66" charset="0"/>
              </a:rPr>
              <a:t/>
            </a:r>
            <a:br>
              <a:rPr lang="ru-RU" sz="7200" b="1">
                <a:latin typeface="Monotype Corsiva" pitchFamily="66" charset="0"/>
              </a:rPr>
            </a:br>
            <a:r>
              <a:rPr lang="ru-RU">
                <a:latin typeface="Cambria" pitchFamily="18" charset="0"/>
              </a:rPr>
              <a:t>                                                                                                           </a:t>
            </a:r>
            <a:r>
              <a:rPr lang="ru-RU" sz="4800" b="1">
                <a:solidFill>
                  <a:srgbClr val="00B0F0"/>
                </a:solidFill>
                <a:cs typeface="Arial" charset="0"/>
              </a:rPr>
              <a:t>Р. Декарт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bse.sci-lib.com/pictures/20/01/2056426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3786188"/>
            <a:ext cx="463708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313" y="214313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B050"/>
                </a:solidFill>
                <a:cs typeface="Arial" charset="0"/>
              </a:rPr>
              <a:t>Задача.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14438" y="142875"/>
            <a:ext cx="75009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Cambria" pitchFamily="18" charset="0"/>
              </a:rPr>
              <a:t>Определить давление танка массой 60 т на землю, если площадь гусеницы равна 1,5 м</a:t>
            </a:r>
            <a:r>
              <a:rPr lang="ru-RU" sz="2800" baseline="30000" dirty="0">
                <a:solidFill>
                  <a:srgbClr val="C00000"/>
                </a:solidFill>
                <a:latin typeface="Cambria" pitchFamily="18" charset="0"/>
              </a:rPr>
              <a:t>2</a:t>
            </a:r>
            <a:endParaRPr lang="ru-RU" sz="2800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5750" y="1142984"/>
            <a:ext cx="150016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Cambria" pitchFamily="18" charset="0"/>
              </a:rPr>
              <a:t>Дано:</a:t>
            </a:r>
          </a:p>
          <a:p>
            <a:r>
              <a:rPr lang="en-US" sz="2000" dirty="0">
                <a:latin typeface="Perpetua" pitchFamily="18" charset="0"/>
              </a:rPr>
              <a:t> m = </a:t>
            </a:r>
            <a:r>
              <a:rPr lang="en-US" sz="2000" dirty="0" smtClean="0">
                <a:latin typeface="Perpetua" pitchFamily="18" charset="0"/>
              </a:rPr>
              <a:t>60</a:t>
            </a:r>
            <a:r>
              <a:rPr lang="ru-RU" sz="2000" dirty="0" smtClean="0">
                <a:latin typeface="Cambria" pitchFamily="18" charset="0"/>
              </a:rPr>
              <a:t>т</a:t>
            </a:r>
            <a:endParaRPr lang="ru-RU" sz="2000" dirty="0">
              <a:latin typeface="Cambria" pitchFamily="18" charset="0"/>
            </a:endParaRPr>
          </a:p>
          <a:p>
            <a:r>
              <a:rPr lang="en-US" sz="2000" dirty="0">
                <a:latin typeface="Perpetua" pitchFamily="18" charset="0"/>
              </a:rPr>
              <a:t>S = 1</a:t>
            </a:r>
            <a:r>
              <a:rPr lang="ru-RU" sz="2000" dirty="0">
                <a:latin typeface="Cambria" pitchFamily="18" charset="0"/>
              </a:rPr>
              <a:t>,5 м</a:t>
            </a:r>
            <a:r>
              <a:rPr lang="ru-RU" sz="2000" baseline="30000" dirty="0">
                <a:latin typeface="Cambria" pitchFamily="18" charset="0"/>
              </a:rPr>
              <a:t>2</a:t>
            </a:r>
            <a:endParaRPr lang="ru-RU" sz="2000" dirty="0">
              <a:latin typeface="Cambria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8775" y="2428875"/>
            <a:ext cx="828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/>
              <a:t>р - ? </a:t>
            </a:r>
            <a:endParaRPr lang="ru-RU" sz="200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750094" y="2177256"/>
            <a:ext cx="2071688" cy="3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14313" y="2286000"/>
            <a:ext cx="1571625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857375" y="1143000"/>
            <a:ext cx="12144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mbria" pitchFamily="18" charset="0"/>
              </a:rPr>
              <a:t>СИ</a:t>
            </a:r>
          </a:p>
          <a:p>
            <a:r>
              <a:rPr lang="ru-RU">
                <a:latin typeface="Cambria" pitchFamily="18" charset="0"/>
              </a:rPr>
              <a:t>60 000 кг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2001044" y="2213769"/>
            <a:ext cx="214312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06850" y="1143000"/>
            <a:ext cx="1285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mbria" pitchFamily="18" charset="0"/>
              </a:rPr>
              <a:t>Решение.</a:t>
            </a: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1571625"/>
            <a:ext cx="2066925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2714625"/>
            <a:ext cx="55149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000375" y="3929063"/>
            <a:ext cx="2357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mbria" pitchFamily="18" charset="0"/>
              </a:rPr>
              <a:t>Ответ: 200 кПа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7" grpId="0"/>
      <p:bldP spid="19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357563" y="1500188"/>
            <a:ext cx="5572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Cambria" pitchFamily="18" charset="0"/>
              </a:rPr>
              <a:t>... давление </a:t>
            </a:r>
            <a:r>
              <a:rPr lang="ru-RU" sz="2800" b="1" dirty="0">
                <a:solidFill>
                  <a:srgbClr val="C00000"/>
                </a:solidFill>
                <a:latin typeface="Cambria" pitchFamily="18" charset="0"/>
              </a:rPr>
              <a:t>гусеничного трактора</a:t>
            </a:r>
            <a:r>
              <a:rPr lang="ru-RU" sz="2800" dirty="0">
                <a:solidFill>
                  <a:srgbClr val="C00000"/>
                </a:solidFill>
                <a:latin typeface="Cambria" pitchFamily="18" charset="0"/>
              </a:rPr>
              <a:t> массой 6,7 тонны на почву составляет </a:t>
            </a:r>
            <a:r>
              <a:rPr lang="ru-RU" sz="2800" b="1" dirty="0">
                <a:solidFill>
                  <a:srgbClr val="C00000"/>
                </a:solidFill>
                <a:latin typeface="Cambria" pitchFamily="18" charset="0"/>
              </a:rPr>
              <a:t>47 000 </a:t>
            </a:r>
            <a:r>
              <a:rPr lang="ru-RU" sz="2800" dirty="0">
                <a:solidFill>
                  <a:srgbClr val="C00000"/>
                </a:solidFill>
                <a:latin typeface="Cambria" pitchFamily="18" charset="0"/>
              </a:rPr>
              <a:t>Па.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7188" y="3286125"/>
            <a:ext cx="55721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cs typeface="Arial" charset="0"/>
              </a:rPr>
              <a:t>... втыкая пальцем </a:t>
            </a:r>
            <a:r>
              <a:rPr lang="ru-RU" sz="2800" b="1" dirty="0">
                <a:solidFill>
                  <a:srgbClr val="7030A0"/>
                </a:solidFill>
                <a:cs typeface="Arial" charset="0"/>
              </a:rPr>
              <a:t>иглу</a:t>
            </a:r>
            <a:r>
              <a:rPr lang="ru-RU" sz="2800" dirty="0">
                <a:solidFill>
                  <a:srgbClr val="7030A0"/>
                </a:solidFill>
                <a:cs typeface="Arial" charset="0"/>
              </a:rPr>
              <a:t> или булавку в ткань, мы создаем давление около </a:t>
            </a:r>
            <a:r>
              <a:rPr lang="ru-RU" sz="2800" b="1" dirty="0">
                <a:solidFill>
                  <a:srgbClr val="7030A0"/>
                </a:solidFill>
                <a:cs typeface="Arial" charset="0"/>
              </a:rPr>
              <a:t>100 000 000 </a:t>
            </a:r>
            <a:r>
              <a:rPr lang="ru-RU" sz="2800" dirty="0">
                <a:solidFill>
                  <a:srgbClr val="7030A0"/>
                </a:solidFill>
                <a:cs typeface="Arial" charset="0"/>
              </a:rPr>
              <a:t>Па</a:t>
            </a:r>
            <a:r>
              <a:rPr lang="ru-RU" sz="2800" dirty="0" smtClean="0">
                <a:solidFill>
                  <a:srgbClr val="7030A0"/>
                </a:solidFill>
                <a:cs typeface="Arial" charset="0"/>
              </a:rPr>
              <a:t>.</a:t>
            </a:r>
          </a:p>
          <a:p>
            <a:endParaRPr lang="ru-RU" sz="2800" dirty="0">
              <a:solidFill>
                <a:srgbClr val="7030A0"/>
              </a:solidFill>
              <a:cs typeface="Arial" charset="0"/>
            </a:endParaRPr>
          </a:p>
          <a:p>
            <a:r>
              <a:rPr lang="ru-RU" sz="2800" dirty="0" smtClean="0">
                <a:solidFill>
                  <a:srgbClr val="0070C0"/>
                </a:solidFill>
                <a:cs typeface="Arial" charset="0"/>
              </a:rPr>
              <a:t>... когда жалит </a:t>
            </a:r>
            <a:r>
              <a:rPr lang="ru-RU" sz="2800" b="1" dirty="0" smtClean="0">
                <a:solidFill>
                  <a:srgbClr val="0070C0"/>
                </a:solidFill>
                <a:cs typeface="Arial" charset="0"/>
              </a:rPr>
              <a:t>оса</a:t>
            </a:r>
            <a:r>
              <a:rPr lang="ru-RU" sz="2800" dirty="0" smtClean="0">
                <a:solidFill>
                  <a:srgbClr val="0070C0"/>
                </a:solidFill>
                <a:cs typeface="Arial" charset="0"/>
              </a:rPr>
              <a:t>, то она оказывает на кожу человека давление </a:t>
            </a:r>
            <a:r>
              <a:rPr lang="ru-RU" sz="2800" b="1" dirty="0" smtClean="0">
                <a:solidFill>
                  <a:srgbClr val="0070C0"/>
                </a:solidFill>
                <a:cs typeface="Arial" charset="0"/>
              </a:rPr>
              <a:t>30 000 000 000 </a:t>
            </a:r>
            <a:r>
              <a:rPr lang="ru-RU" sz="2800" dirty="0" smtClean="0">
                <a:solidFill>
                  <a:srgbClr val="0070C0"/>
                </a:solidFill>
                <a:cs typeface="Arial" charset="0"/>
              </a:rPr>
              <a:t>Па.</a:t>
            </a:r>
            <a:endParaRPr lang="ru-RU" sz="2800" dirty="0">
              <a:solidFill>
                <a:srgbClr val="0070C0"/>
              </a:solidFill>
              <a:cs typeface="Arial" charset="0"/>
            </a:endParaRPr>
          </a:p>
        </p:txBody>
      </p:sp>
      <p:pic>
        <p:nvPicPr>
          <p:cNvPr id="6" name="Рисунок 5" descr="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000125"/>
            <a:ext cx="3084512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6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3643313"/>
            <a:ext cx="2357438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Выноска-облако 11"/>
          <p:cNvSpPr/>
          <p:nvPr/>
        </p:nvSpPr>
        <p:spPr>
          <a:xfrm>
            <a:off x="3000375" y="0"/>
            <a:ext cx="4929188" cy="1071563"/>
          </a:xfrm>
          <a:prstGeom prst="cloudCallout">
            <a:avLst>
              <a:gd name="adj1" fmla="val -84628"/>
              <a:gd name="adj2" fmla="val 623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786188" y="214313"/>
            <a:ext cx="3868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FF00"/>
                </a:solidFill>
                <a:latin typeface="Cambria" pitchFamily="18" charset="0"/>
              </a:rPr>
              <a:t>ПРЕДСТАВЬ СЕБЕ 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2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3375" y="0"/>
            <a:ext cx="37306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ккурица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3571875"/>
            <a:ext cx="27146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50" y="2000250"/>
            <a:ext cx="4786313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Почему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наседке не приходится опасаться сломать скорлупу яиц тяжестью своего тела? И в то же время слабый птенчик, желая выйти из природной темницы, без труда пробивает клювиком скорлупу изнутри?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214313"/>
            <a:ext cx="51435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Вспомним вопросы начала урока.</a:t>
            </a:r>
          </a:p>
        </p:txBody>
      </p:sp>
      <p:pic>
        <p:nvPicPr>
          <p:cNvPr id="6" name="Рисунок 5" descr="цыплёнок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6250" y="5572125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571625" y="357188"/>
            <a:ext cx="6310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800">
                <a:solidFill>
                  <a:srgbClr val="FF0000"/>
                </a:solidFill>
              </a:rPr>
              <a:t>ПРОЧНА ЛИ ЯИЧНАЯ СКОРЛУПА ?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785813"/>
            <a:ext cx="3500438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dirty="0">
                <a:cs typeface="Arial" charset="0"/>
              </a:rPr>
              <a:t>Если вылить содержимое яйца, а для опыта оставить скорлупу, то можно попробовать проткнуть ее иголкой изнутри и снаружи. Изнутри - легче, снаружи - тяжелее. Результат при одинаковых усилиях будет зависеть от формы скорлупы: выпуклая или вогнутая.</a:t>
            </a:r>
            <a:r>
              <a:rPr lang="ru-RU" sz="1200" dirty="0"/>
              <a:t> 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214938" y="928688"/>
            <a:ext cx="357187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dirty="0">
                <a:cs typeface="Arial" charset="0"/>
              </a:rPr>
              <a:t>Поэтому маленький цыплёнок легко разбивает скорлупу изнутри, а снаружи он защищён более надежно. Свойство выпуклых форм лучше выдерживать нагрузку позволяет архитекторам проектировать куполообразные крыши, мосты, потолки, т.к. они прочнее плоских!</a:t>
            </a:r>
          </a:p>
        </p:txBody>
      </p:sp>
      <p:pic>
        <p:nvPicPr>
          <p:cNvPr id="33796" name="Рисунок 4" descr="1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1143000"/>
            <a:ext cx="1366837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5" descr="цыплёнок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572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09" name="Picture 1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38" y="3929063"/>
            <a:ext cx="3429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2500313"/>
            <a:ext cx="2833687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2" descr="http://www.redkeds.net/i/post228/228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1643063"/>
            <a:ext cx="25622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63" y="0"/>
            <a:ext cx="221456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0"/>
            <a:ext cx="225901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43188" y="428625"/>
            <a:ext cx="4143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cs typeface="Arial" charset="0"/>
              </a:rPr>
              <a:t>В какой обуви удобнее отправляться в поход?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43188" y="4071938"/>
            <a:ext cx="41433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cs typeface="Arial" charset="0"/>
              </a:rPr>
              <a:t>Какой из лопат легче вскапывать грядки?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2571750"/>
            <a:ext cx="1285875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0"/>
            <a:ext cx="33337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95650"/>
            <a:ext cx="33337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2500" y="1714500"/>
            <a:ext cx="43815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46825" y="0"/>
            <a:ext cx="27971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0" y="142875"/>
            <a:ext cx="35004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cs typeface="Arial" charset="0"/>
              </a:rPr>
              <a:t>По какому признаку объединены эти объекты?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75" y="4349750"/>
            <a:ext cx="3857625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14500" y="1571625"/>
            <a:ext cx="3214688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0"/>
            <a:ext cx="47625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4214813"/>
            <a:ext cx="42862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29188" y="214313"/>
            <a:ext cx="37861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cs typeface="Arial" charset="0"/>
              </a:rPr>
              <a:t>Какими ножницами портному работать лучше?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375" y="3929063"/>
            <a:ext cx="42148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cs typeface="Arial" charset="0"/>
              </a:rPr>
              <a:t>Почему ножницы нужно подавать тупыми концами вперёд?</a:t>
            </a:r>
          </a:p>
        </p:txBody>
      </p:sp>
      <p:pic>
        <p:nvPicPr>
          <p:cNvPr id="49157" name="Рисунок 6" descr="ножницы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8038" y="1000125"/>
            <a:ext cx="17002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006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86375" y="785813"/>
            <a:ext cx="37147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cs typeface="Arial" charset="0"/>
              </a:rPr>
              <a:t>Удав не ядовит, но не менее опасен, чем ядовитые змеи. Почему?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3781425"/>
            <a:ext cx="47625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3929063"/>
            <a:ext cx="42862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cs typeface="Arial" charset="0"/>
              </a:rPr>
              <a:t>Пиранья, рыбка-невеличка, длиной всего 25 – 30 см держит в страхе всё живое в водах Амазонки. Как вы думаете почему?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857356" y="428604"/>
            <a:ext cx="629608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Домашнее задание: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8313" y="2052638"/>
            <a:ext cx="6016625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7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33,34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 1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7" name="Рисунок 4" descr="i0972rp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3690938"/>
            <a:ext cx="2147888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3375" y="0"/>
            <a:ext cx="37306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ккурица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3571875"/>
            <a:ext cx="27146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50" y="2000250"/>
            <a:ext cx="4786313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u="sng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Почему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наседке не приходится опасаться сломать скорлупу яиц тяжестью своего тела? И в то же время слабый птенчик, желая выйти из природной темницы, без труда пробивает клювиком скорлупу изнутри?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214313"/>
            <a:ext cx="51435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никогда не задумывались над следующими вопросами?</a:t>
            </a:r>
          </a:p>
        </p:txBody>
      </p:sp>
      <p:pic>
        <p:nvPicPr>
          <p:cNvPr id="6" name="Рисунок 5" descr="цыплёнок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96250" y="5572125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85750" y="214313"/>
            <a:ext cx="83581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u="sng" dirty="0">
                <a:solidFill>
                  <a:srgbClr val="FF0000"/>
                </a:solidFill>
                <a:latin typeface="Cambria" pitchFamily="18" charset="0"/>
              </a:rPr>
              <a:t>Результат</a:t>
            </a:r>
            <a:r>
              <a:rPr lang="ru-RU" sz="2400" b="1" i="1" dirty="0">
                <a:solidFill>
                  <a:srgbClr val="FF0000"/>
                </a:solidFill>
                <a:latin typeface="Cambria" pitchFamily="18" charset="0"/>
              </a:rPr>
              <a:t> действия силы </a:t>
            </a:r>
            <a:r>
              <a:rPr lang="ru-RU" sz="2400" b="1" i="1" dirty="0">
                <a:latin typeface="Cambria" pitchFamily="18" charset="0"/>
              </a:rPr>
              <a:t>зависит не только от ее </a:t>
            </a:r>
            <a:r>
              <a:rPr lang="ru-RU" sz="2400" b="1" i="1" dirty="0">
                <a:solidFill>
                  <a:srgbClr val="FF0000"/>
                </a:solidFill>
                <a:latin typeface="Cambria" pitchFamily="18" charset="0"/>
              </a:rPr>
              <a:t>модуля</a:t>
            </a:r>
            <a:r>
              <a:rPr lang="ru-RU" sz="2400" b="1" i="1" dirty="0">
                <a:latin typeface="Cambria" pitchFamily="18" charset="0"/>
              </a:rPr>
              <a:t>, </a:t>
            </a:r>
            <a:r>
              <a:rPr lang="ru-RU" sz="2400" b="1" i="1" dirty="0">
                <a:solidFill>
                  <a:srgbClr val="FF0000"/>
                </a:solidFill>
                <a:latin typeface="Cambria" pitchFamily="18" charset="0"/>
              </a:rPr>
              <a:t>направления</a:t>
            </a:r>
            <a:r>
              <a:rPr lang="ru-RU" sz="2400" b="1" i="1" dirty="0">
                <a:latin typeface="Cambria" pitchFamily="18" charset="0"/>
              </a:rPr>
              <a:t> и </a:t>
            </a:r>
            <a:r>
              <a:rPr lang="ru-RU" sz="2400" b="1" i="1" dirty="0">
                <a:solidFill>
                  <a:srgbClr val="FF0000"/>
                </a:solidFill>
                <a:latin typeface="Cambria" pitchFamily="18" charset="0"/>
              </a:rPr>
              <a:t>точки приложения</a:t>
            </a:r>
            <a:r>
              <a:rPr lang="ru-RU" sz="2400" b="1" i="1" dirty="0">
                <a:latin typeface="Cambria" pitchFamily="18" charset="0"/>
              </a:rPr>
              <a:t>, но </a:t>
            </a:r>
            <a:r>
              <a:rPr lang="ru-RU" sz="2400" b="1" i="1" u="sng" dirty="0">
                <a:solidFill>
                  <a:srgbClr val="7030A0"/>
                </a:solidFill>
                <a:latin typeface="Cambria" pitchFamily="18" charset="0"/>
              </a:rPr>
              <a:t>и от площади </a:t>
            </a:r>
            <a:r>
              <a:rPr lang="ru-RU" sz="2400" b="1" i="1" dirty="0">
                <a:latin typeface="Cambria" pitchFamily="18" charset="0"/>
              </a:rPr>
              <a:t>той </a:t>
            </a:r>
            <a:r>
              <a:rPr lang="ru-RU" sz="2400" b="1" i="1" u="sng" dirty="0">
                <a:solidFill>
                  <a:srgbClr val="7030A0"/>
                </a:solidFill>
                <a:latin typeface="Cambria" pitchFamily="18" charset="0"/>
              </a:rPr>
              <a:t>поверхности</a:t>
            </a:r>
            <a:r>
              <a:rPr lang="ru-RU" sz="2400" b="1" i="1" dirty="0">
                <a:solidFill>
                  <a:srgbClr val="7030A0"/>
                </a:solidFill>
                <a:latin typeface="Cambria" pitchFamily="18" charset="0"/>
              </a:rPr>
              <a:t>, </a:t>
            </a:r>
            <a:r>
              <a:rPr lang="ru-RU" sz="2400" b="1" i="1" u="sng" dirty="0">
                <a:solidFill>
                  <a:srgbClr val="7030A0"/>
                </a:solidFill>
                <a:latin typeface="Cambria" pitchFamily="18" charset="0"/>
              </a:rPr>
              <a:t>перпендикулярно</a:t>
            </a:r>
            <a:r>
              <a:rPr lang="ru-RU" sz="2400" b="1" i="1" dirty="0">
                <a:latin typeface="Cambria" pitchFamily="18" charset="0"/>
              </a:rPr>
              <a:t> которой она действует.</a:t>
            </a:r>
            <a:endParaRPr lang="ru-RU" sz="2400" dirty="0">
              <a:latin typeface="Cambria" pitchFamily="18" charset="0"/>
            </a:endParaRPr>
          </a:p>
        </p:txBody>
      </p:sp>
      <p:pic>
        <p:nvPicPr>
          <p:cNvPr id="3" name="Рисунок 2" descr="lijnik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571625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av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0675" y="1785938"/>
            <a:ext cx="37433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500313" y="3929063"/>
            <a:ext cx="4572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ambria" pitchFamily="18" charset="0"/>
              </a:rPr>
              <a:t>Чем больше площадь </a:t>
            </a:r>
            <a:r>
              <a:rPr lang="ru-RU" sz="2800" dirty="0">
                <a:solidFill>
                  <a:srgbClr val="C00000"/>
                </a:solidFill>
                <a:latin typeface="Cambria" pitchFamily="18" charset="0"/>
              </a:rPr>
              <a:t>поверхности, на которую действует сила, </a:t>
            </a:r>
            <a:r>
              <a:rPr lang="ru-RU" sz="2800" b="1" dirty="0">
                <a:solidFill>
                  <a:srgbClr val="C00000"/>
                </a:solidFill>
                <a:latin typeface="Cambria" pitchFamily="18" charset="0"/>
              </a:rPr>
              <a:t>тем меньше</a:t>
            </a:r>
            <a:r>
              <a:rPr lang="ru-RU" sz="2800" dirty="0">
                <a:solidFill>
                  <a:srgbClr val="C00000"/>
                </a:solidFill>
                <a:latin typeface="Cambria" pitchFamily="18" charset="0"/>
              </a:rPr>
              <a:t> будет </a:t>
            </a:r>
            <a:r>
              <a:rPr lang="ru-RU" sz="2800" b="1" dirty="0">
                <a:solidFill>
                  <a:srgbClr val="C00000"/>
                </a:solidFill>
                <a:latin typeface="Cambria" pitchFamily="18" charset="0"/>
              </a:rPr>
              <a:t>результат</a:t>
            </a:r>
            <a:r>
              <a:rPr lang="ru-RU" sz="2800" dirty="0">
                <a:solidFill>
                  <a:srgbClr val="C00000"/>
                </a:solidFill>
                <a:latin typeface="Cambria" pitchFamily="18" charset="0"/>
              </a:rPr>
              <a:t> действующей силы. </a:t>
            </a:r>
          </a:p>
        </p:txBody>
      </p:sp>
      <p:sp>
        <p:nvSpPr>
          <p:cNvPr id="7" name="Выноска-облако 6"/>
          <p:cNvSpPr/>
          <p:nvPr/>
        </p:nvSpPr>
        <p:spPr>
          <a:xfrm>
            <a:off x="1500188" y="3500438"/>
            <a:ext cx="6286500" cy="3071812"/>
          </a:xfrm>
          <a:prstGeom prst="cloudCallout">
            <a:avLst>
              <a:gd name="adj1" fmla="val 67472"/>
              <a:gd name="adj2" fmla="val 3648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3503" y="1093771"/>
            <a:ext cx="7527327" cy="251628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Давление.</a:t>
            </a:r>
            <a:r>
              <a:rPr lang="ru-RU" sz="8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ru-RU" sz="8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4858" y="3912777"/>
            <a:ext cx="7872819" cy="160498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Единицы давления.</a:t>
            </a:r>
            <a:r>
              <a:rPr lang="ru-RU" sz="6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ru-RU" sz="6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000250" y="214313"/>
            <a:ext cx="5572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Действие силы на поверхность тела характеризуется </a:t>
            </a:r>
            <a:r>
              <a:rPr lang="ru-RU" sz="2400" b="1" dirty="0">
                <a:cs typeface="Arial" charset="0"/>
              </a:rPr>
              <a:t>давлением.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00063"/>
            <a:ext cx="14287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857375" y="1428750"/>
            <a:ext cx="4143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Давление</a:t>
            </a:r>
            <a:r>
              <a:rPr lang="ru-RU" sz="2400" dirty="0"/>
              <a:t> - </a:t>
            </a:r>
            <a:r>
              <a:rPr lang="ru-RU" sz="2400" dirty="0">
                <a:solidFill>
                  <a:srgbClr val="0070C0"/>
                </a:solidFill>
              </a:rPr>
              <a:t>величина, равная отношению силы, действующей </a:t>
            </a:r>
            <a:r>
              <a:rPr lang="ru-RU" sz="2400" u="sng" dirty="0">
                <a:solidFill>
                  <a:srgbClr val="0070C0"/>
                </a:solidFill>
              </a:rPr>
              <a:t>перпендикулярно</a:t>
            </a:r>
            <a:r>
              <a:rPr lang="ru-RU" sz="2400" dirty="0">
                <a:solidFill>
                  <a:srgbClr val="0070C0"/>
                </a:solidFill>
              </a:rPr>
              <a:t> поверхности, к площади этой поверхности.</a:t>
            </a:r>
          </a:p>
        </p:txBody>
      </p:sp>
      <p:pic>
        <p:nvPicPr>
          <p:cNvPr id="8" name="Рисунок 7" descr="dav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1428750"/>
            <a:ext cx="2971800" cy="22669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Рисунок 8" descr="imgC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3857625"/>
            <a:ext cx="3819525" cy="13906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3554" name="Picture 2" descr="http://www.aphor.su/portraits/pasca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75" y="3857625"/>
            <a:ext cx="2500313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85750" y="5572125"/>
            <a:ext cx="59293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latin typeface="Cambria" pitchFamily="18" charset="0"/>
              </a:rPr>
              <a:t>За один паскаль принимается такое давление, которое  производит сила в 1 Н, действующая на поверхность площадью 1 м</a:t>
            </a:r>
            <a:r>
              <a:rPr lang="ru-RU" b="1" i="1" baseline="30000" dirty="0">
                <a:latin typeface="Cambria" pitchFamily="18" charset="0"/>
              </a:rPr>
              <a:t>2</a:t>
            </a:r>
            <a:r>
              <a:rPr lang="ru-RU" b="1" i="1" dirty="0">
                <a:latin typeface="Cambria" pitchFamily="18" charset="0"/>
              </a:rPr>
              <a:t> .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4813"/>
            <a:ext cx="3249613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3995738" y="260350"/>
            <a:ext cx="4572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Блез   </a:t>
            </a:r>
            <a:r>
              <a:rPr lang="ru-RU" sz="3200" b="1" dirty="0" err="1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Паска́ль</a:t>
            </a:r>
            <a:r>
              <a:rPr lang="ru-RU" sz="3200" b="1" dirty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 algn="ctr"/>
            <a:r>
              <a:rPr lang="ru-RU" sz="3200" b="1" dirty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(1623 – 1662)</a:t>
            </a:r>
            <a:endParaRPr lang="ru-RU" sz="3200" b="1" dirty="0">
              <a:solidFill>
                <a:srgbClr val="FFFF00"/>
              </a:solidFill>
              <a:cs typeface="Arial" charset="0"/>
            </a:endParaRPr>
          </a:p>
          <a:p>
            <a:r>
              <a:rPr lang="ru-RU" sz="2000" dirty="0">
                <a:latin typeface="Calibri" pitchFamily="34" charset="0"/>
                <a:cs typeface="Arial" charset="0"/>
              </a:rPr>
              <a:t>французский математик, физик, литератор и философ. Классик французской литературы, один из основателей математического анализа, теории вероятностей и проективной геометрии, создатель первых образцов счётной техники, автор основного закона гидростатики. </a:t>
            </a:r>
          </a:p>
          <a:p>
            <a:r>
              <a:rPr lang="ru-RU" sz="2000" dirty="0">
                <a:latin typeface="Calibri" pitchFamily="34" charset="0"/>
                <a:cs typeface="Arial" charset="0"/>
              </a:rPr>
              <a:t>Блез Паскаль сконструировал (1641, по другим сведениям — 1642) суммирующую машину. Один из основоположников гидростатики, установил ее основной закон.  </a:t>
            </a:r>
          </a:p>
          <a:p>
            <a:r>
              <a:rPr lang="ru-RU" sz="2000" dirty="0">
                <a:latin typeface="Calibri" pitchFamily="34" charset="0"/>
                <a:cs typeface="Arial" charset="0"/>
              </a:rPr>
              <a:t>На законе Паскаля основано действие гидравлических прессов и других гидростатических машин.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4221163"/>
            <a:ext cx="32416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4313" y="2227263"/>
            <a:ext cx="4429125" cy="15621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cs typeface="Arial" charset="0"/>
              </a:rPr>
              <a:t>Очень часто сила давления создаётся собственной силой тяжести тела </a:t>
            </a:r>
            <a:r>
              <a:rPr lang="ru-RU" sz="2400" b="1" dirty="0">
                <a:cs typeface="Arial" charset="0"/>
              </a:rPr>
              <a:t>(весом тела). </a:t>
            </a:r>
          </a:p>
        </p:txBody>
      </p:sp>
      <p:sp>
        <p:nvSpPr>
          <p:cNvPr id="3" name="Стрелка вниз 2"/>
          <p:cNvSpPr/>
          <p:nvPr/>
        </p:nvSpPr>
        <p:spPr>
          <a:xfrm rot="16200000">
            <a:off x="4893469" y="2464594"/>
            <a:ext cx="642937" cy="1000125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2071688"/>
            <a:ext cx="3143250" cy="19431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07950" y="5013325"/>
            <a:ext cx="5543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70C0"/>
                </a:solidFill>
                <a:cs typeface="Arial" charset="0"/>
              </a:rPr>
              <a:t>Сила давления</a:t>
            </a:r>
            <a:r>
              <a:rPr lang="ru-RU" sz="2800">
                <a:solidFill>
                  <a:srgbClr val="0070C0"/>
                </a:solidFill>
                <a:cs typeface="Arial" charset="0"/>
              </a:rPr>
              <a:t> </a:t>
            </a:r>
            <a:r>
              <a:rPr lang="ru-RU" sz="2800">
                <a:cs typeface="Arial" charset="0"/>
              </a:rPr>
              <a:t>находится как:</a:t>
            </a: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4500563"/>
            <a:ext cx="3143250" cy="157162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286000" y="214313"/>
            <a:ext cx="4786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cs typeface="Arial" charset="0"/>
              </a:rPr>
              <a:t>Кратные единицы измерения: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714625" y="642938"/>
            <a:ext cx="39290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cs typeface="Arial" charset="0"/>
              </a:rPr>
              <a:t>1 гПа = 100 Па</a:t>
            </a:r>
          </a:p>
          <a:p>
            <a:r>
              <a:rPr lang="ru-RU" sz="2800" b="1" dirty="0">
                <a:cs typeface="Arial" charset="0"/>
              </a:rPr>
              <a:t>1 кПа = 1 000 Па</a:t>
            </a:r>
          </a:p>
          <a:p>
            <a:r>
              <a:rPr lang="ru-RU" sz="2800" b="1" dirty="0">
                <a:cs typeface="Arial" charset="0"/>
              </a:rPr>
              <a:t>1 МПа = 1 000 000 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150" y="2262188"/>
            <a:ext cx="1763713" cy="176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53288" y="1020763"/>
            <a:ext cx="1751012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4150" y="4037013"/>
            <a:ext cx="1525588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70775" y="2505075"/>
            <a:ext cx="153035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91313" y="3549650"/>
            <a:ext cx="2312987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05638" y="5084763"/>
            <a:ext cx="19685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6213" y="871538"/>
            <a:ext cx="2100262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extBox 1"/>
          <p:cNvSpPr txBox="1">
            <a:spLocks noChangeArrowheads="1"/>
          </p:cNvSpPr>
          <p:nvPr/>
        </p:nvSpPr>
        <p:spPr bwMode="auto">
          <a:xfrm>
            <a:off x="865188" y="238125"/>
            <a:ext cx="7307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Значения давлений в природе, технике и быту</a:t>
            </a:r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6213" y="5229225"/>
            <a:ext cx="20478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4" name="TextBox 2"/>
          <p:cNvSpPr txBox="1">
            <a:spLocks noChangeArrowheads="1"/>
          </p:cNvSpPr>
          <p:nvPr/>
        </p:nvSpPr>
        <p:spPr bwMode="auto">
          <a:xfrm>
            <a:off x="2276475" y="1020763"/>
            <a:ext cx="3071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  <a:cs typeface="Arial" charset="0"/>
              </a:rPr>
              <a:t>В центре взрыва водородной</a:t>
            </a:r>
          </a:p>
          <a:p>
            <a:r>
              <a:rPr lang="ru-RU" dirty="0">
                <a:latin typeface="Calibri" pitchFamily="34" charset="0"/>
                <a:cs typeface="Arial" charset="0"/>
              </a:rPr>
              <a:t> бомбы 10</a:t>
            </a:r>
            <a:r>
              <a:rPr lang="ru-RU" baseline="30000" dirty="0">
                <a:latin typeface="Calibri" pitchFamily="34" charset="0"/>
                <a:cs typeface="Arial" charset="0"/>
              </a:rPr>
              <a:t>14</a:t>
            </a:r>
            <a:r>
              <a:rPr lang="ru-RU" dirty="0">
                <a:latin typeface="Calibri" pitchFamily="34" charset="0"/>
                <a:cs typeface="Arial" charset="0"/>
              </a:rPr>
              <a:t> Па</a:t>
            </a:r>
          </a:p>
        </p:txBody>
      </p:sp>
      <p:sp>
        <p:nvSpPr>
          <p:cNvPr id="26635" name="TextBox 3"/>
          <p:cNvSpPr txBox="1">
            <a:spLocks noChangeArrowheads="1"/>
          </p:cNvSpPr>
          <p:nvPr/>
        </p:nvSpPr>
        <p:spPr bwMode="auto">
          <a:xfrm>
            <a:off x="1997075" y="2852738"/>
            <a:ext cx="2465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  <a:cs typeface="Arial" charset="0"/>
              </a:rPr>
              <a:t>В центре земли 10</a:t>
            </a:r>
            <a:r>
              <a:rPr lang="ru-RU" baseline="30000" dirty="0">
                <a:latin typeface="Calibri" pitchFamily="34" charset="0"/>
                <a:cs typeface="Arial" charset="0"/>
              </a:rPr>
              <a:t>13</a:t>
            </a:r>
            <a:r>
              <a:rPr lang="ru-RU" dirty="0">
                <a:latin typeface="Calibri" pitchFamily="34" charset="0"/>
                <a:cs typeface="Arial" charset="0"/>
              </a:rPr>
              <a:t> Па</a:t>
            </a:r>
          </a:p>
        </p:txBody>
      </p:sp>
      <p:sp>
        <p:nvSpPr>
          <p:cNvPr id="26636" name="TextBox 4"/>
          <p:cNvSpPr txBox="1">
            <a:spLocks noChangeArrowheads="1"/>
          </p:cNvSpPr>
          <p:nvPr/>
        </p:nvSpPr>
        <p:spPr bwMode="auto">
          <a:xfrm>
            <a:off x="1809750" y="4318000"/>
            <a:ext cx="2857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  <a:cs typeface="Arial" charset="0"/>
              </a:rPr>
              <a:t>Колесо вагона на рельсы</a:t>
            </a:r>
          </a:p>
          <a:p>
            <a:r>
              <a:rPr lang="ru-RU" dirty="0">
                <a:latin typeface="Calibri" pitchFamily="34" charset="0"/>
                <a:cs typeface="Arial" charset="0"/>
              </a:rPr>
              <a:t> 3</a:t>
            </a:r>
            <a:r>
              <a:rPr lang="en-US" dirty="0">
                <a:latin typeface="Calibri" pitchFamily="34" charset="0"/>
                <a:cs typeface="Arial" charset="0"/>
              </a:rPr>
              <a:t>·</a:t>
            </a:r>
            <a:r>
              <a:rPr lang="ru-RU" dirty="0">
                <a:latin typeface="Calibri" pitchFamily="34" charset="0"/>
                <a:cs typeface="Arial" charset="0"/>
              </a:rPr>
              <a:t>10</a:t>
            </a:r>
            <a:r>
              <a:rPr lang="ru-RU" baseline="30000" dirty="0">
                <a:latin typeface="Calibri" pitchFamily="34" charset="0"/>
                <a:cs typeface="Arial" charset="0"/>
              </a:rPr>
              <a:t>9</a:t>
            </a:r>
            <a:r>
              <a:rPr lang="ru-RU" dirty="0">
                <a:latin typeface="Calibri" pitchFamily="34" charset="0"/>
                <a:cs typeface="Arial" charset="0"/>
              </a:rPr>
              <a:t> Па</a:t>
            </a:r>
          </a:p>
        </p:txBody>
      </p:sp>
      <p:sp>
        <p:nvSpPr>
          <p:cNvPr id="26637" name="TextBox 5"/>
          <p:cNvSpPr txBox="1">
            <a:spLocks noChangeArrowheads="1"/>
          </p:cNvSpPr>
          <p:nvPr/>
        </p:nvSpPr>
        <p:spPr bwMode="auto">
          <a:xfrm>
            <a:off x="2206625" y="5805488"/>
            <a:ext cx="2378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  <a:cs typeface="Arial" charset="0"/>
              </a:rPr>
              <a:t>Гусеничный трактор </a:t>
            </a:r>
          </a:p>
          <a:p>
            <a:r>
              <a:rPr lang="ru-RU" dirty="0">
                <a:latin typeface="Calibri" pitchFamily="34" charset="0"/>
                <a:cs typeface="Arial" charset="0"/>
              </a:rPr>
              <a:t>5</a:t>
            </a:r>
            <a:r>
              <a:rPr lang="en-US" dirty="0">
                <a:latin typeface="Calibri" pitchFamily="34" charset="0"/>
                <a:cs typeface="Arial" charset="0"/>
              </a:rPr>
              <a:t>·</a:t>
            </a:r>
            <a:r>
              <a:rPr lang="ru-RU" dirty="0">
                <a:latin typeface="Calibri" pitchFamily="34" charset="0"/>
                <a:cs typeface="Arial" charset="0"/>
              </a:rPr>
              <a:t>10</a:t>
            </a:r>
            <a:r>
              <a:rPr lang="ru-RU" baseline="30000" dirty="0">
                <a:latin typeface="Calibri" pitchFamily="34" charset="0"/>
                <a:cs typeface="Arial" charset="0"/>
              </a:rPr>
              <a:t>4</a:t>
            </a:r>
            <a:r>
              <a:rPr lang="ru-RU" dirty="0">
                <a:latin typeface="Calibri" pitchFamily="34" charset="0"/>
                <a:cs typeface="Arial" charset="0"/>
              </a:rPr>
              <a:t> Па</a:t>
            </a:r>
          </a:p>
        </p:txBody>
      </p:sp>
      <p:sp>
        <p:nvSpPr>
          <p:cNvPr id="26638" name="TextBox 6"/>
          <p:cNvSpPr txBox="1">
            <a:spLocks noChangeArrowheads="1"/>
          </p:cNvSpPr>
          <p:nvPr/>
        </p:nvSpPr>
        <p:spPr bwMode="auto">
          <a:xfrm>
            <a:off x="4859338" y="1558925"/>
            <a:ext cx="233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  <a:cs typeface="Arial" charset="0"/>
              </a:rPr>
              <a:t>Жало пчелы 5</a:t>
            </a:r>
            <a:r>
              <a:rPr lang="en-US" dirty="0">
                <a:latin typeface="Calibri" pitchFamily="34" charset="0"/>
                <a:cs typeface="Arial" charset="0"/>
              </a:rPr>
              <a:t>·</a:t>
            </a:r>
            <a:r>
              <a:rPr lang="ru-RU" dirty="0">
                <a:latin typeface="Calibri" pitchFamily="34" charset="0"/>
                <a:cs typeface="Arial" charset="0"/>
              </a:rPr>
              <a:t>10</a:t>
            </a:r>
            <a:r>
              <a:rPr lang="ru-RU" baseline="30000" dirty="0">
                <a:latin typeface="Calibri" pitchFamily="34" charset="0"/>
                <a:cs typeface="Arial" charset="0"/>
              </a:rPr>
              <a:t>7</a:t>
            </a:r>
            <a:r>
              <a:rPr lang="ru-RU" dirty="0">
                <a:latin typeface="Calibri" pitchFamily="34" charset="0"/>
                <a:cs typeface="Arial" charset="0"/>
              </a:rPr>
              <a:t>Па</a:t>
            </a:r>
          </a:p>
        </p:txBody>
      </p:sp>
      <p:sp>
        <p:nvSpPr>
          <p:cNvPr id="26639" name="TextBox 7"/>
          <p:cNvSpPr txBox="1">
            <a:spLocks noChangeArrowheads="1"/>
          </p:cNvSpPr>
          <p:nvPr/>
        </p:nvSpPr>
        <p:spPr bwMode="auto">
          <a:xfrm>
            <a:off x="5059363" y="2714625"/>
            <a:ext cx="2216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dirty="0">
                <a:latin typeface="Calibri" pitchFamily="34" charset="0"/>
                <a:cs typeface="Arial" charset="0"/>
              </a:rPr>
              <a:t>Конькобежец на лед</a:t>
            </a:r>
          </a:p>
          <a:p>
            <a:pPr algn="r"/>
            <a:r>
              <a:rPr lang="ru-RU" dirty="0">
                <a:latin typeface="Calibri" pitchFamily="34" charset="0"/>
                <a:cs typeface="Arial" charset="0"/>
              </a:rPr>
              <a:t>10</a:t>
            </a:r>
            <a:r>
              <a:rPr lang="ru-RU" baseline="30000" dirty="0">
                <a:latin typeface="Calibri" pitchFamily="34" charset="0"/>
                <a:cs typeface="Arial" charset="0"/>
              </a:rPr>
              <a:t>6 </a:t>
            </a:r>
            <a:r>
              <a:rPr lang="ru-RU" dirty="0">
                <a:latin typeface="Calibri" pitchFamily="34" charset="0"/>
                <a:cs typeface="Arial" charset="0"/>
              </a:rPr>
              <a:t>Па</a:t>
            </a:r>
          </a:p>
        </p:txBody>
      </p:sp>
      <p:sp>
        <p:nvSpPr>
          <p:cNvPr id="26640" name="TextBox 8"/>
          <p:cNvSpPr txBox="1">
            <a:spLocks noChangeArrowheads="1"/>
          </p:cNvSpPr>
          <p:nvPr/>
        </p:nvSpPr>
        <p:spPr bwMode="auto">
          <a:xfrm>
            <a:off x="4356100" y="3708400"/>
            <a:ext cx="2306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dirty="0">
                <a:latin typeface="Calibri" pitchFamily="34" charset="0"/>
                <a:cs typeface="Arial" charset="0"/>
              </a:rPr>
              <a:t>Человек при ходьбе</a:t>
            </a:r>
          </a:p>
          <a:p>
            <a:pPr algn="r"/>
            <a:r>
              <a:rPr lang="ru-RU" dirty="0">
                <a:latin typeface="Calibri" pitchFamily="34" charset="0"/>
                <a:cs typeface="Arial" charset="0"/>
              </a:rPr>
              <a:t>4</a:t>
            </a:r>
            <a:r>
              <a:rPr lang="en-US" dirty="0">
                <a:latin typeface="Calibri" pitchFamily="34" charset="0"/>
                <a:cs typeface="Arial" charset="0"/>
              </a:rPr>
              <a:t>·</a:t>
            </a:r>
            <a:r>
              <a:rPr lang="ru-RU" dirty="0">
                <a:latin typeface="Calibri" pitchFamily="34" charset="0"/>
                <a:cs typeface="Arial" charset="0"/>
              </a:rPr>
              <a:t>10</a:t>
            </a:r>
            <a:r>
              <a:rPr lang="ru-RU" baseline="30000" dirty="0">
                <a:latin typeface="Calibri" pitchFamily="34" charset="0"/>
                <a:cs typeface="Arial" charset="0"/>
              </a:rPr>
              <a:t>5 </a:t>
            </a:r>
            <a:r>
              <a:rPr lang="ru-RU" dirty="0">
                <a:latin typeface="Calibri" pitchFamily="34" charset="0"/>
                <a:cs typeface="Arial" charset="0"/>
              </a:rPr>
              <a:t>Па</a:t>
            </a:r>
          </a:p>
        </p:txBody>
      </p:sp>
      <p:sp>
        <p:nvSpPr>
          <p:cNvPr id="26641" name="TextBox 9"/>
          <p:cNvSpPr txBox="1">
            <a:spLocks noChangeArrowheads="1"/>
          </p:cNvSpPr>
          <p:nvPr/>
        </p:nvSpPr>
        <p:spPr bwMode="auto">
          <a:xfrm>
            <a:off x="4418013" y="5240338"/>
            <a:ext cx="2601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dirty="0">
                <a:latin typeface="Calibri" pitchFamily="34" charset="0"/>
                <a:cs typeface="Arial" charset="0"/>
              </a:rPr>
              <a:t>Воздух на высоте 800 км</a:t>
            </a:r>
          </a:p>
          <a:p>
            <a:pPr algn="r"/>
            <a:r>
              <a:rPr lang="ru-RU" dirty="0">
                <a:latin typeface="Calibri" pitchFamily="34" charset="0"/>
                <a:cs typeface="Arial" charset="0"/>
              </a:rPr>
              <a:t>10</a:t>
            </a:r>
            <a:r>
              <a:rPr lang="ru-RU" baseline="30000" dirty="0">
                <a:latin typeface="Calibri" pitchFamily="34" charset="0"/>
                <a:cs typeface="Arial" charset="0"/>
              </a:rPr>
              <a:t>-8</a:t>
            </a:r>
            <a:r>
              <a:rPr lang="ru-RU" dirty="0">
                <a:latin typeface="Calibri" pitchFamily="34" charset="0"/>
                <a:cs typeface="Arial" charset="0"/>
              </a:rPr>
              <a:t>Па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2" descr="i0607rp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1475" y="1374775"/>
            <a:ext cx="6232525" cy="548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Рисунок 3" descr="фея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3429000"/>
            <a:ext cx="2786063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8625" y="357188"/>
            <a:ext cx="83581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cs typeface="Arial" charset="0"/>
              </a:rPr>
              <a:t>Почему </a:t>
            </a:r>
            <a:r>
              <a:rPr lang="ru-RU" sz="2800" dirty="0">
                <a:solidFill>
                  <a:schemeClr val="accent2"/>
                </a:solidFill>
                <a:cs typeface="Arial" charset="0"/>
              </a:rPr>
              <a:t>каблучки</a:t>
            </a:r>
            <a:r>
              <a:rPr lang="ru-RU" sz="2800" dirty="0">
                <a:cs typeface="Arial" charset="0"/>
              </a:rPr>
              <a:t> туфель девушки создают </a:t>
            </a:r>
            <a:r>
              <a:rPr lang="ru-RU" sz="2800" dirty="0">
                <a:solidFill>
                  <a:schemeClr val="accent2"/>
                </a:solidFill>
                <a:cs typeface="Arial" charset="0"/>
              </a:rPr>
              <a:t>большее давление</a:t>
            </a:r>
            <a:r>
              <a:rPr lang="ru-RU" sz="2800" dirty="0">
                <a:cs typeface="Arial" charset="0"/>
              </a:rPr>
              <a:t> на землю, </a:t>
            </a:r>
            <a:r>
              <a:rPr lang="ru-RU" sz="2800" dirty="0">
                <a:solidFill>
                  <a:schemeClr val="accent2"/>
                </a:solidFill>
                <a:cs typeface="Arial" charset="0"/>
              </a:rPr>
              <a:t>чем лапы слона</a:t>
            </a:r>
            <a:r>
              <a:rPr lang="ru-RU" sz="2800" dirty="0">
                <a:cs typeface="Arial" charset="0"/>
              </a:rPr>
              <a:t>, хотя весит она гораздо меньше?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1067</TotalTime>
  <Words>635</Words>
  <Application>Microsoft Office PowerPoint</Application>
  <PresentationFormat>Экран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Справедливость</vt:lpstr>
      <vt:lpstr>Скругленный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Учитель</cp:lastModifiedBy>
  <cp:revision>165</cp:revision>
  <dcterms:created xsi:type="dcterms:W3CDTF">2010-11-20T18:52:37Z</dcterms:created>
  <dcterms:modified xsi:type="dcterms:W3CDTF">2020-01-08T07:43:53Z</dcterms:modified>
</cp:coreProperties>
</file>