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3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6600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A058D-AAD2-42C7-9CBF-9588B8A54C96}" type="datetimeFigureOut">
              <a:rPr lang="ru-RU"/>
              <a:pPr>
                <a:defRPr/>
              </a:pPr>
              <a:t>06.09.2019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EC052-1931-4D66-80FC-343691D22B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2817B-A692-420D-84CF-8218E07A803B}" type="datetimeFigureOut">
              <a:rPr lang="ru-RU"/>
              <a:pPr>
                <a:defRPr/>
              </a:pPr>
              <a:t>06.09.2019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AEAD9-1BC2-45EC-AE2D-61D34C52C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E3510-F684-4D05-B978-C110DA91AA1C}" type="datetimeFigureOut">
              <a:rPr lang="ru-RU"/>
              <a:pPr>
                <a:defRPr/>
              </a:pPr>
              <a:t>06.09.2019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22750-A05F-4309-8C15-0AC6B52C9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8C11252-3D99-4A16-ADD5-E067127A732A}" type="datetimeFigureOut">
              <a:rPr lang="ru-RU"/>
              <a:pPr>
                <a:defRPr/>
              </a:pPr>
              <a:t>06.09.2019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2D4F880-AAAF-4713-BABD-21CAFCF1B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52F2B-0250-45B4-83CE-E8D497149ADA}" type="datetimeFigureOut">
              <a:rPr lang="ru-RU"/>
              <a:pPr>
                <a:defRPr/>
              </a:pPr>
              <a:t>06.09.2019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F4C75-FD87-467E-9BD7-AF6913B808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AD378-C5F4-4A0B-ABEC-D6F2E424EEC7}" type="datetimeFigureOut">
              <a:rPr lang="ru-RU"/>
              <a:pPr>
                <a:defRPr/>
              </a:pPr>
              <a:t>06.09.2019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747D4-8197-48C2-A31E-7302ADC1C5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EFC85-4AE5-4B9D-8019-A10F7292C85B}" type="datetimeFigureOut">
              <a:rPr lang="ru-RU"/>
              <a:pPr>
                <a:defRPr/>
              </a:pPr>
              <a:t>06.09.2019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A0B28-648F-44D7-928E-0A29D81010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D6F3F2-5E76-4DBF-8902-F48E6A23C2A5}" type="datetimeFigureOut">
              <a:rPr lang="ru-RU"/>
              <a:pPr>
                <a:defRPr/>
              </a:pPr>
              <a:t>06.09.2019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34C4FC-CCF5-4CD6-B5C1-413955502C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0B26B-818D-4602-841A-9196AC4A2617}" type="datetimeFigureOut">
              <a:rPr lang="ru-RU"/>
              <a:pPr>
                <a:defRPr/>
              </a:pPr>
              <a:t>06.09.2019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CA971-1982-40E6-A011-65FD86AC25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5C88747-0305-4451-8DB8-59D1BECEE257}" type="datetimeFigureOut">
              <a:rPr lang="ru-RU"/>
              <a:pPr>
                <a:defRPr/>
              </a:pPr>
              <a:t>06.09.2019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DB9459C-75F7-4EBA-817C-5BE8E100D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9983E7C-9505-4BAA-B9C5-030933CFEB82}" type="datetimeFigureOut">
              <a:rPr lang="ru-RU"/>
              <a:pPr>
                <a:defRPr/>
              </a:pPr>
              <a:t>06.09.2019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594A1F1-F65A-456D-8F8C-6B7621C54F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697D09D-0DFA-4045-A2D3-E62982DA2E03}" type="datetimeFigureOut">
              <a:rPr lang="ru-RU"/>
              <a:pPr>
                <a:defRPr/>
              </a:pPr>
              <a:t>06.09.2019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A53E59D0-3BC2-41D3-9893-8D98768005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0" r:id="rId5"/>
    <p:sldLayoutId id="2147483675" r:id="rId6"/>
    <p:sldLayoutId id="2147483669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214414" y="2285992"/>
            <a:ext cx="6315075" cy="1727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200" cap="none" dirty="0" smtClean="0">
                <a:solidFill>
                  <a:srgbClr val="0033CC"/>
                </a:solidFill>
                <a:latin typeface="Arial Black" pitchFamily="34" charset="0"/>
              </a:rPr>
              <a:t>ДЕЛЕНИЕ </a:t>
            </a:r>
            <a:r>
              <a:rPr lang="ru-RU" sz="3200" cap="none" dirty="0" smtClean="0">
                <a:solidFill>
                  <a:srgbClr val="0033CC"/>
                </a:solidFill>
                <a:latin typeface="Arial Black" pitchFamily="34" charset="0"/>
              </a:rPr>
              <a:t>ЧИСЛА </a:t>
            </a:r>
            <a:r>
              <a:rPr lang="ru-RU" sz="3200" cap="none" dirty="0" smtClean="0">
                <a:solidFill>
                  <a:srgbClr val="0033CC"/>
                </a:solidFill>
                <a:latin typeface="Arial Black" pitchFamily="34" charset="0"/>
              </a:rPr>
              <a:t/>
            </a:r>
            <a:br>
              <a:rPr lang="ru-RU" sz="3200" cap="none" dirty="0" smtClean="0">
                <a:solidFill>
                  <a:srgbClr val="0033CC"/>
                </a:solidFill>
                <a:latin typeface="Arial Black" pitchFamily="34" charset="0"/>
              </a:rPr>
            </a:br>
            <a:r>
              <a:rPr lang="ru-RU" sz="3200" cap="none" dirty="0" smtClean="0">
                <a:solidFill>
                  <a:srgbClr val="0033CC"/>
                </a:solidFill>
                <a:latin typeface="Arial Black" pitchFamily="34" charset="0"/>
              </a:rPr>
              <a:t>В </a:t>
            </a:r>
            <a:r>
              <a:rPr lang="ru-RU" sz="3200" cap="none" dirty="0" smtClean="0">
                <a:solidFill>
                  <a:srgbClr val="0033CC"/>
                </a:solidFill>
                <a:latin typeface="Arial Black" pitchFamily="34" charset="0"/>
              </a:rPr>
              <a:t>ДАННОМ ОТНОШЕНИИ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950" y="333375"/>
            <a:ext cx="5184775" cy="25193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3200" smtClean="0">
                <a:latin typeface="Arial Black" pitchFamily="34" charset="0"/>
              </a:rPr>
              <a:t> </a:t>
            </a:r>
            <a:r>
              <a:rPr lang="ru-RU" sz="3200" smtClean="0">
                <a:solidFill>
                  <a:srgbClr val="0033CC"/>
                </a:solidFill>
                <a:latin typeface="Arial Black" pitchFamily="34" charset="0"/>
              </a:rPr>
              <a:t>Пусть требуется раз-делить между двумя друзьями 60 конфет в отношении 2 : 3.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>
                <a:solidFill>
                  <a:srgbClr val="0033CC"/>
                </a:solidFill>
              </a:rPr>
              <a:t> </a:t>
            </a:r>
            <a:r>
              <a:rPr lang="ru-RU" sz="2800" smtClean="0">
                <a:solidFill>
                  <a:srgbClr val="FF3300"/>
                </a:solidFill>
                <a:latin typeface="Arial Black" pitchFamily="34" charset="0"/>
              </a:rPr>
              <a:t>Запишем условие.</a:t>
            </a:r>
            <a:endParaRPr lang="ru-RU" sz="2800" smtClean="0">
              <a:solidFill>
                <a:srgbClr val="FF3300"/>
              </a:solidFill>
            </a:endParaRPr>
          </a:p>
        </p:txBody>
      </p:sp>
      <p:pic>
        <p:nvPicPr>
          <p:cNvPr id="14338" name="Picture 2" descr="http://img.ashkimsin.ru/forums/monthly_04_2009/user525/post17575_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0"/>
            <a:ext cx="3749675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одержимое 2"/>
          <p:cNvSpPr>
            <a:spLocks/>
          </p:cNvSpPr>
          <p:nvPr/>
        </p:nvSpPr>
        <p:spPr bwMode="auto">
          <a:xfrm>
            <a:off x="179388" y="4365625"/>
            <a:ext cx="8640762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endParaRPr lang="ru-RU" sz="3200">
              <a:latin typeface="Arial Black" pitchFamily="34" charset="0"/>
            </a:endParaRP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3200">
                <a:latin typeface="Arial Black" pitchFamily="34" charset="0"/>
              </a:rPr>
              <a:t> </a:t>
            </a:r>
            <a:r>
              <a:rPr lang="ru-RU" sz="3200">
                <a:solidFill>
                  <a:srgbClr val="006600"/>
                </a:solidFill>
                <a:latin typeface="Arial Black" pitchFamily="34" charset="0"/>
              </a:rPr>
              <a:t>Значит, 2 части – это 24 конфеты, 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3200">
                <a:solidFill>
                  <a:srgbClr val="006600"/>
                </a:solidFill>
                <a:latin typeface="Arial Black" pitchFamily="34" charset="0"/>
              </a:rPr>
              <a:t> 3 части – 36 конфет.</a:t>
            </a:r>
            <a:endParaRPr lang="ru-RU" sz="3200">
              <a:solidFill>
                <a:srgbClr val="006600"/>
              </a:solidFill>
            </a:endParaRP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3200" b="1">
                <a:solidFill>
                  <a:srgbClr val="FF3300"/>
                </a:solidFill>
                <a:latin typeface="Arial Black" pitchFamily="34" charset="0"/>
              </a:rPr>
              <a:t>Запишем решение в тетрадь.</a:t>
            </a:r>
          </a:p>
        </p:txBody>
      </p:sp>
      <p:sp>
        <p:nvSpPr>
          <p:cNvPr id="4" name="Содержимое 2"/>
          <p:cNvSpPr>
            <a:spLocks/>
          </p:cNvSpPr>
          <p:nvPr/>
        </p:nvSpPr>
        <p:spPr bwMode="auto">
          <a:xfrm>
            <a:off x="179388" y="2636838"/>
            <a:ext cx="81375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3200">
                <a:latin typeface="Arial Black" pitchFamily="34" charset="0"/>
              </a:rPr>
              <a:t> </a:t>
            </a:r>
            <a:r>
              <a:rPr lang="ru-RU" sz="3200">
                <a:solidFill>
                  <a:srgbClr val="006600"/>
                </a:solidFill>
                <a:latin typeface="Arial Black" pitchFamily="34" charset="0"/>
              </a:rPr>
              <a:t>Все конфеты составляют: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3200">
                <a:solidFill>
                  <a:srgbClr val="006600"/>
                </a:solidFill>
                <a:latin typeface="Arial Black" pitchFamily="34" charset="0"/>
              </a:rPr>
              <a:t>    2 + 3 = 5 частей,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3200">
                <a:solidFill>
                  <a:srgbClr val="006600"/>
                </a:solidFill>
                <a:latin typeface="Arial Black" pitchFamily="34" charset="0"/>
              </a:rPr>
              <a:t>  тогда на 1 часть приходится: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3200">
                <a:solidFill>
                  <a:srgbClr val="006600"/>
                </a:solidFill>
                <a:latin typeface="Arial Black" pitchFamily="34" charset="0"/>
              </a:rPr>
              <a:t>  60 : 5 = 12 конфет.</a:t>
            </a:r>
            <a:endParaRPr lang="ru-RU" sz="320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288" y="3357563"/>
            <a:ext cx="8353425" cy="2879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>
                <a:latin typeface="Arial Black" pitchFamily="34" charset="0"/>
              </a:rPr>
              <a:t>Таким образом, чтобы разделить число 60 в отношении 2 : 3, можно разделить число 60 на сумму членов отношения 2 + 3 и результат умножить на каждый член отношения.</a:t>
            </a:r>
          </a:p>
        </p:txBody>
      </p:sp>
      <p:pic>
        <p:nvPicPr>
          <p:cNvPr id="15365" name="Picture 2" descr="C:\Users\Ирина\AppData\Local\Temp\Rar$DI94.552\6520036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981075"/>
            <a:ext cx="1084262" cy="219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одержимое 2"/>
          <p:cNvSpPr>
            <a:spLocks/>
          </p:cNvSpPr>
          <p:nvPr/>
        </p:nvSpPr>
        <p:spPr bwMode="auto">
          <a:xfrm>
            <a:off x="107950" y="333375"/>
            <a:ext cx="89281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3200">
                <a:latin typeface="Arial Black" pitchFamily="34" charset="0"/>
              </a:rPr>
              <a:t> </a:t>
            </a:r>
            <a:r>
              <a:rPr lang="ru-RU" sz="2800">
                <a:solidFill>
                  <a:srgbClr val="0033CC"/>
                </a:solidFill>
                <a:latin typeface="Arial Black" pitchFamily="34" charset="0"/>
              </a:rPr>
              <a:t>Запишем решение этой задачи иначе:</a:t>
            </a:r>
            <a:endParaRPr lang="ru-RU" sz="2800">
              <a:solidFill>
                <a:srgbClr val="FF3300"/>
              </a:solidFill>
              <a:latin typeface="Century Schoolbook" pitchFamily="18" charset="0"/>
            </a:endParaRP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5368" name="Object 8"/>
          <p:cNvGraphicFramePr>
            <a:graphicFrameLocks noChangeAspect="1"/>
          </p:cNvGraphicFramePr>
          <p:nvPr/>
        </p:nvGraphicFramePr>
        <p:xfrm>
          <a:off x="395288" y="908050"/>
          <a:ext cx="3113087" cy="1485900"/>
        </p:xfrm>
        <a:graphic>
          <a:graphicData uri="http://schemas.openxmlformats.org/presentationml/2006/ole">
            <p:oleObj spid="_x0000_s15368" name="Формула" r:id="rId4" imgW="1041120" imgH="495000" progId="Equation.3">
              <p:embed/>
            </p:oleObj>
          </a:graphicData>
        </a:graphic>
      </p:graphicFrame>
      <p:graphicFrame>
        <p:nvGraphicFramePr>
          <p:cNvPr id="15370" name="Object 10"/>
          <p:cNvGraphicFramePr>
            <a:graphicFrameLocks noChangeAspect="1"/>
          </p:cNvGraphicFramePr>
          <p:nvPr/>
        </p:nvGraphicFramePr>
        <p:xfrm>
          <a:off x="323850" y="2349500"/>
          <a:ext cx="3190875" cy="1485900"/>
        </p:xfrm>
        <a:graphic>
          <a:graphicData uri="http://schemas.openxmlformats.org/presentationml/2006/ole">
            <p:oleObj spid="_x0000_s15370" name="Формула" r:id="rId5" imgW="1066680" imgH="495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2" descr="C:\Users\Ирина\AppData\Local\Temp\Rar$DI94.552\6520036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4508500"/>
            <a:ext cx="1084262" cy="219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/>
          </p:cNvSpPr>
          <p:nvPr/>
        </p:nvSpPr>
        <p:spPr bwMode="auto">
          <a:xfrm>
            <a:off x="179388" y="404813"/>
            <a:ext cx="6408737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3200">
                <a:latin typeface="Arial Black" pitchFamily="34" charset="0"/>
              </a:rPr>
              <a:t>  </a:t>
            </a:r>
            <a:r>
              <a:rPr lang="ru-RU" sz="3200">
                <a:solidFill>
                  <a:srgbClr val="0033CC"/>
                </a:solidFill>
                <a:latin typeface="Arial Black" pitchFamily="34" charset="0"/>
              </a:rPr>
              <a:t>Разделим число </a:t>
            </a:r>
            <a:r>
              <a:rPr lang="ru-RU" sz="3200" i="1">
                <a:solidFill>
                  <a:srgbClr val="0033CC"/>
                </a:solidFill>
                <a:latin typeface="Arial Black" pitchFamily="34" charset="0"/>
              </a:rPr>
              <a:t>с</a:t>
            </a:r>
            <a:r>
              <a:rPr lang="ru-RU" sz="3200">
                <a:solidFill>
                  <a:srgbClr val="0033CC"/>
                </a:solidFill>
                <a:latin typeface="Arial Black" pitchFamily="34" charset="0"/>
              </a:rPr>
              <a:t> (с </a:t>
            </a:r>
            <a:r>
              <a:rPr lang="ru-RU" sz="3200">
                <a:solidFill>
                  <a:srgbClr val="0033CC"/>
                </a:solidFill>
                <a:latin typeface="Arial Black" pitchFamily="34" charset="0"/>
                <a:sym typeface="Symbol" pitchFamily="18" charset="2"/>
              </a:rPr>
              <a:t></a:t>
            </a:r>
            <a:r>
              <a:rPr lang="ru-RU" sz="3200">
                <a:solidFill>
                  <a:srgbClr val="0033CC"/>
                </a:solidFill>
                <a:latin typeface="Arial Black" pitchFamily="34" charset="0"/>
              </a:rPr>
              <a:t> 0) в отношении </a:t>
            </a:r>
            <a:r>
              <a:rPr lang="en-US" sz="3200" i="1">
                <a:solidFill>
                  <a:srgbClr val="0033CC"/>
                </a:solidFill>
                <a:latin typeface="Arial Black" pitchFamily="34" charset="0"/>
              </a:rPr>
              <a:t>a</a:t>
            </a:r>
            <a:r>
              <a:rPr lang="en-US" sz="3200">
                <a:solidFill>
                  <a:srgbClr val="0033CC"/>
                </a:solidFill>
                <a:latin typeface="Arial Black" pitchFamily="34" charset="0"/>
              </a:rPr>
              <a:t> </a:t>
            </a:r>
            <a:r>
              <a:rPr lang="ru-RU" sz="3200">
                <a:solidFill>
                  <a:srgbClr val="0033CC"/>
                </a:solidFill>
                <a:latin typeface="Arial Black" pitchFamily="34" charset="0"/>
              </a:rPr>
              <a:t>: </a:t>
            </a:r>
            <a:r>
              <a:rPr lang="en-US" sz="3200" i="1">
                <a:solidFill>
                  <a:srgbClr val="0033CC"/>
                </a:solidFill>
                <a:latin typeface="Arial Black" pitchFamily="34" charset="0"/>
              </a:rPr>
              <a:t>b</a:t>
            </a:r>
            <a:r>
              <a:rPr lang="ru-RU" sz="3200">
                <a:solidFill>
                  <a:srgbClr val="0033CC"/>
                </a:solidFill>
                <a:latin typeface="Arial Black" pitchFamily="34" charset="0"/>
              </a:rPr>
              <a:t>. </a:t>
            </a:r>
          </a:p>
        </p:txBody>
      </p:sp>
      <p:sp>
        <p:nvSpPr>
          <p:cNvPr id="2" name="Содержимое 2"/>
          <p:cNvSpPr>
            <a:spLocks/>
          </p:cNvSpPr>
          <p:nvPr/>
        </p:nvSpPr>
        <p:spPr bwMode="auto">
          <a:xfrm>
            <a:off x="250825" y="1412875"/>
            <a:ext cx="67691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3200">
                <a:latin typeface="Arial Black" pitchFamily="34" charset="0"/>
              </a:rPr>
              <a:t> </a:t>
            </a:r>
            <a:r>
              <a:rPr lang="ru-RU" sz="3200">
                <a:solidFill>
                  <a:srgbClr val="0033CC"/>
                </a:solidFill>
                <a:latin typeface="Arial Black" pitchFamily="34" charset="0"/>
              </a:rPr>
              <a:t>Получим два числа:</a:t>
            </a:r>
          </a:p>
        </p:txBody>
      </p:sp>
      <p:sp>
        <p:nvSpPr>
          <p:cNvPr id="4" name="Содержимое 2"/>
          <p:cNvSpPr>
            <a:spLocks/>
          </p:cNvSpPr>
          <p:nvPr/>
        </p:nvSpPr>
        <p:spPr bwMode="auto">
          <a:xfrm>
            <a:off x="250825" y="2492375"/>
            <a:ext cx="23050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3200">
                <a:latin typeface="Arial Black" pitchFamily="34" charset="0"/>
              </a:rPr>
              <a:t> </a:t>
            </a:r>
            <a:r>
              <a:rPr lang="ru-RU" sz="3200">
                <a:solidFill>
                  <a:srgbClr val="0033CC"/>
                </a:solidFill>
                <a:latin typeface="Arial Black" pitchFamily="34" charset="0"/>
              </a:rPr>
              <a:t>1 число:</a:t>
            </a:r>
          </a:p>
        </p:txBody>
      </p:sp>
      <p:sp>
        <p:nvSpPr>
          <p:cNvPr id="5" name="Содержимое 2"/>
          <p:cNvSpPr>
            <a:spLocks/>
          </p:cNvSpPr>
          <p:nvPr/>
        </p:nvSpPr>
        <p:spPr bwMode="auto">
          <a:xfrm>
            <a:off x="250825" y="4437063"/>
            <a:ext cx="237648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sz="3200">
                <a:latin typeface="Arial Black" pitchFamily="34" charset="0"/>
              </a:rPr>
              <a:t> </a:t>
            </a:r>
            <a:r>
              <a:rPr lang="ru-RU" sz="3200">
                <a:solidFill>
                  <a:srgbClr val="0033CC"/>
                </a:solidFill>
                <a:latin typeface="Arial Black" pitchFamily="34" charset="0"/>
              </a:rPr>
              <a:t>2 число:</a:t>
            </a:r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1757" name="Object 13"/>
          <p:cNvGraphicFramePr>
            <a:graphicFrameLocks noChangeAspect="1"/>
          </p:cNvGraphicFramePr>
          <p:nvPr/>
        </p:nvGraphicFramePr>
        <p:xfrm>
          <a:off x="2627313" y="1844675"/>
          <a:ext cx="5040312" cy="1758950"/>
        </p:xfrm>
        <a:graphic>
          <a:graphicData uri="http://schemas.openxmlformats.org/presentationml/2006/ole">
            <p:oleObj spid="_x0000_s31757" name="Формула" r:id="rId4" imgW="1422400" imgH="495300" progId="Equation.3">
              <p:embed/>
            </p:oleObj>
          </a:graphicData>
        </a:graphic>
      </p:graphicFrame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1759" name="Object 15"/>
          <p:cNvGraphicFramePr>
            <a:graphicFrameLocks noChangeAspect="1"/>
          </p:cNvGraphicFramePr>
          <p:nvPr/>
        </p:nvGraphicFramePr>
        <p:xfrm>
          <a:off x="2627313" y="3716338"/>
          <a:ext cx="5400675" cy="1897062"/>
        </p:xfrm>
        <a:graphic>
          <a:graphicData uri="http://schemas.openxmlformats.org/presentationml/2006/ole">
            <p:oleObj spid="_x0000_s31759" name="Формула" r:id="rId5" imgW="1409088" imgH="495085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8" descr="http://regionsamara.ru/screenshots/pic_230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845050"/>
            <a:ext cx="2611438" cy="172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0" descr="http://vse-skazki.ru/images/stories/Izobradzeniya_iz_skazok/Narodnie_skazki/t/tatarskie/glupue_bratj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2420938"/>
            <a:ext cx="2281237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0" descr="Безымянный"/>
          <p:cNvPicPr>
            <a:picLocks noChangeAspect="1" noChangeArrowheads="1"/>
          </p:cNvPicPr>
          <p:nvPr/>
        </p:nvPicPr>
        <p:blipFill>
          <a:blip r:embed="rId4"/>
          <a:srcRect b="82750"/>
          <a:stretch>
            <a:fillRect/>
          </a:stretch>
        </p:blipFill>
        <p:spPr bwMode="auto">
          <a:xfrm>
            <a:off x="179388" y="188913"/>
            <a:ext cx="8640762" cy="1263650"/>
          </a:xfrm>
          <a:prstGeom prst="rect">
            <a:avLst/>
          </a:prstGeom>
          <a:noFill/>
        </p:spPr>
      </p:pic>
      <p:pic>
        <p:nvPicPr>
          <p:cNvPr id="16396" name="Picture 12" descr="Безымянный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4213" y="2565400"/>
            <a:ext cx="5327650" cy="865188"/>
          </a:xfrm>
          <a:prstGeom prst="rect">
            <a:avLst/>
          </a:prstGeom>
          <a:noFill/>
        </p:spPr>
      </p:pic>
      <p:pic>
        <p:nvPicPr>
          <p:cNvPr id="16397" name="Picture 13" descr="Безымянный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4213" y="3429000"/>
            <a:ext cx="5400675" cy="935038"/>
          </a:xfrm>
          <a:prstGeom prst="rect">
            <a:avLst/>
          </a:prstGeom>
          <a:noFill/>
        </p:spPr>
      </p:pic>
      <p:pic>
        <p:nvPicPr>
          <p:cNvPr id="16398" name="Picture 14" descr="Безымянный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8313" y="4365625"/>
            <a:ext cx="7991475" cy="414338"/>
          </a:xfrm>
          <a:prstGeom prst="rect">
            <a:avLst/>
          </a:prstGeom>
          <a:noFill/>
        </p:spPr>
      </p:pic>
      <p:pic>
        <p:nvPicPr>
          <p:cNvPr id="16399" name="Picture 15" descr="Безымянный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9388" y="1341438"/>
            <a:ext cx="8640762" cy="1150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just" eaLnBrk="1" hangingPunct="1"/>
            <a:r>
              <a:rPr lang="ru-RU" sz="2000" b="1" cap="none" smtClean="0">
                <a:solidFill>
                  <a:srgbClr val="0033CC"/>
                </a:solidFill>
                <a:latin typeface="Arial Black" pitchFamily="34" charset="0"/>
              </a:rPr>
              <a:t>После сбора урожая яблок одна их часть была высушена, а другая использована для приготовления сока. Сколько яблок пошло на сушку, а сколько на сок?</a:t>
            </a:r>
            <a:r>
              <a:rPr lang="ru-RU" cap="none" smtClean="0"/>
              <a:t> </a:t>
            </a:r>
          </a:p>
        </p:txBody>
      </p:sp>
      <p:pic>
        <p:nvPicPr>
          <p:cNvPr id="4" name="Picture 1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b="1976"/>
          <a:stretch>
            <a:fillRect/>
          </a:stretch>
        </p:blipFill>
        <p:spPr>
          <a:xfrm>
            <a:off x="107950" y="1484313"/>
            <a:ext cx="8567738" cy="5373687"/>
          </a:xfrm>
        </p:spPr>
      </p:pic>
      <p:sp>
        <p:nvSpPr>
          <p:cNvPr id="5" name="Прямоугольник 4"/>
          <p:cNvSpPr/>
          <p:nvPr/>
        </p:nvSpPr>
        <p:spPr>
          <a:xfrm>
            <a:off x="6075876" y="2088650"/>
            <a:ext cx="1716793" cy="9051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70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84307" y="2099782"/>
            <a:ext cx="1578599" cy="9635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40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46333" y="3597201"/>
            <a:ext cx="1653771" cy="9077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50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86904" y="3452739"/>
            <a:ext cx="1841904" cy="9077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75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1353</TotalTime>
  <Words>170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Эркер</vt:lpstr>
      <vt:lpstr>Формула</vt:lpstr>
      <vt:lpstr>ДЕЛЕНИЕ ЧИСЛА  В ДАННОМ ОТНОШЕНИИ</vt:lpstr>
      <vt:lpstr>Слайд 2</vt:lpstr>
      <vt:lpstr>Слайд 3</vt:lpstr>
      <vt:lpstr>Слайд 4</vt:lpstr>
      <vt:lpstr>Слайд 5</vt:lpstr>
      <vt:lpstr>После сбора урожая яблок одна их часть была высушена, а другая использована для приготовления сока. Сколько яблок пошло на сушку, а сколько на сок?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Деление числа в данном отношении</dc:title>
  <dc:creator>Ирина</dc:creator>
  <cp:lastModifiedBy>Учитель</cp:lastModifiedBy>
  <cp:revision>127</cp:revision>
  <dcterms:created xsi:type="dcterms:W3CDTF">2013-07-07T12:37:03Z</dcterms:created>
  <dcterms:modified xsi:type="dcterms:W3CDTF">2019-09-06T03:38:45Z</dcterms:modified>
</cp:coreProperties>
</file>