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12.bin" ContentType="application/vnd.openxmlformats-officedocument.oleObject"/>
  <Override PartName="/ppt/embeddings/oleObject21.bin" ContentType="application/vnd.openxmlformats-officedocument.oleObject"/>
  <Override PartName="/ppt/embeddings/oleObject30.bin" ContentType="application/vnd.openxmlformats-officedocument.oleObject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embeddings/oleObject10.bin" ContentType="application/vnd.openxmlformats-officedocument.oleObject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embeddings/oleObject8.bin" ContentType="application/vnd.openxmlformats-officedocument.oleObjec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embeddings/oleObject6.bin" ContentType="application/vnd.openxmlformats-officedocument.oleObject"/>
  <Override PartName="/ppt/embeddings/oleObject4.bin" ContentType="application/vnd.openxmlformats-officedocument.oleObject"/>
  <Override PartName="/ppt/embeddings/oleObject19.bin" ContentType="application/vnd.openxmlformats-officedocument.oleObject"/>
  <Override PartName="/ppt/embeddings/oleObject28.bin" ContentType="application/vnd.openxmlformats-officedocument.oleObject"/>
  <Override PartName="/ppt/embeddings/oleObject37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embeddings/oleObject11.bin" ContentType="application/vnd.openxmlformats-officedocument.oleObject"/>
  <Override PartName="/ppt/embeddings/oleObject13.bin" ContentType="application/vnd.openxmlformats-officedocument.oleObject"/>
  <Override PartName="/ppt/embeddings/oleObject22.bin" ContentType="application/vnd.openxmlformats-officedocument.oleObject"/>
  <Override PartName="/ppt/embeddings/oleObject31.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embeddings/oleObject20.bin" ContentType="application/vnd.openxmlformats-officedocument.oleObject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embeddings/oleObject9.bin" ContentType="application/vnd.openxmlformats-officedocument.oleObject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oleObject5.bin" ContentType="application/vnd.openxmlformats-officedocument.oleObject"/>
  <Override PartName="/ppt/embeddings/oleObject29.bin" ContentType="application/vnd.openxmlformats-officedocument.oleObject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3.bin" ContentType="application/vnd.openxmlformats-officedocument.oleObject"/>
  <Override PartName="/ppt/embeddings/oleObject18.bin" ContentType="application/vnd.openxmlformats-officedocument.oleObject"/>
  <Override PartName="/ppt/embeddings/oleObject27.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notesMasterIdLst>
    <p:notesMasterId r:id="rId16"/>
  </p:notesMasterIdLst>
  <p:sldIdLst>
    <p:sldId id="275" r:id="rId2"/>
    <p:sldId id="276" r:id="rId3"/>
    <p:sldId id="297" r:id="rId4"/>
    <p:sldId id="290" r:id="rId5"/>
    <p:sldId id="291" r:id="rId6"/>
    <p:sldId id="293" r:id="rId7"/>
    <p:sldId id="311" r:id="rId8"/>
    <p:sldId id="307" r:id="rId9"/>
    <p:sldId id="308" r:id="rId10"/>
    <p:sldId id="309" r:id="rId11"/>
    <p:sldId id="310" r:id="rId12"/>
    <p:sldId id="295" r:id="rId13"/>
    <p:sldId id="296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5" Type="http://schemas.microsoft.com/office/2006/relationships/legacyDiagramText" Target="legacyDiagramText5.bin"/><Relationship Id="rId10" Type="http://schemas.microsoft.com/office/2006/relationships/legacyDiagramText" Target="legacyDiagramText10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83A1665-BCD0-49B9-8233-C495C59559A4}" type="datetimeFigureOut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93FC3A1-27A4-4144-B5E6-A22A15D56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80D9DC53-2EED-4CE8-8E87-72E60E4D5921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2294C2-DA17-4411-97C1-2A080D3BA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220E1-36A6-4B49-8591-4CF464624B37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55CEC-FEB5-4E1A-A6E8-A5F9E9864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805E3-8F36-4EA1-99F0-B8BAE74BCD8D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F80EC-3E46-4F06-A7A2-4F44BFF6D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35AB536-D52D-4AC0-9E88-5941811E674E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721E6-7829-4472-AC38-F0615A7D3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6239-CEEB-4F8D-8AE2-EAE5E9C50678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C17CE-B622-4EB6-ADA1-9BA379ECA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F4C9602-22C9-4DBD-9DBE-B6770C5C3A75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45F4E8-2005-4DB1-8133-284CCFF43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F8E28-50AE-4A68-A33A-E76430E1A365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B1F6-0F5D-4909-A6EE-9B05C8B35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5DFBE-EFAE-42D0-A9FA-A98DE8E58ECA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75BF8-0C2E-4BF7-B6E1-A2FC302D5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71CE6-199E-4791-B6BF-A4F4C4C1B36D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A822-F95F-469F-895D-B8A2C5018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E3FC8B6C-1746-4E7A-A1B7-1EADDA1A7CF6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998528-E729-4037-831D-1347722C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D7E42-0C47-48D8-BD7F-5AEEAF2C0432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85CD6-A719-4509-A2AD-14E063140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  <a:extLst/>
          </a:lstStyle>
          <a:p>
            <a:pPr>
              <a:defRPr/>
            </a:pPr>
            <a:fld id="{62D154ED-6403-42E8-9179-AFAF66E8ED39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0BD76D-D3E6-479C-A4F4-FD3EF517E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190C21F-93B5-45E0-9149-0C28EDC0A7B7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Головнина А.А.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276A2CF9-A14A-4614-9696-BE2C7D9E0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2" r:id="rId2"/>
    <p:sldLayoutId id="2147483920" r:id="rId3"/>
    <p:sldLayoutId id="2147483913" r:id="rId4"/>
    <p:sldLayoutId id="2147483914" r:id="rId5"/>
    <p:sldLayoutId id="2147483915" r:id="rId6"/>
    <p:sldLayoutId id="2147483921" r:id="rId7"/>
    <p:sldLayoutId id="2147483916" r:id="rId8"/>
    <p:sldLayoutId id="2147483922" r:id="rId9"/>
    <p:sldLayoutId id="2147483917" r:id="rId10"/>
    <p:sldLayoutId id="2147483918" r:id="rId11"/>
    <p:sldLayoutId id="214748392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9.bin"/><Relationship Id="rId9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4.bin"/><Relationship Id="rId18" Type="http://schemas.openxmlformats.org/officeDocument/2006/relationships/oleObject" Target="../embeddings/oleObject29.bin"/><Relationship Id="rId26" Type="http://schemas.openxmlformats.org/officeDocument/2006/relationships/oleObject" Target="../embeddings/oleObject37.bin"/><Relationship Id="rId3" Type="http://schemas.openxmlformats.org/officeDocument/2006/relationships/oleObject" Target="../embeddings/oleObject14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3.bin"/><Relationship Id="rId17" Type="http://schemas.openxmlformats.org/officeDocument/2006/relationships/oleObject" Target="../embeddings/oleObject28.bin"/><Relationship Id="rId25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31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2.bin"/><Relationship Id="rId24" Type="http://schemas.openxmlformats.org/officeDocument/2006/relationships/oleObject" Target="../embeddings/oleObject35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6.bin"/><Relationship Id="rId23" Type="http://schemas.openxmlformats.org/officeDocument/2006/relationships/oleObject" Target="../embeddings/oleObject34.bin"/><Relationship Id="rId10" Type="http://schemas.openxmlformats.org/officeDocument/2006/relationships/oleObject" Target="../embeddings/oleObject21.bin"/><Relationship Id="rId19" Type="http://schemas.openxmlformats.org/officeDocument/2006/relationships/oleObject" Target="../embeddings/oleObject30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Relationship Id="rId14" Type="http://schemas.openxmlformats.org/officeDocument/2006/relationships/oleObject" Target="../embeddings/oleObject25.bin"/><Relationship Id="rId22" Type="http://schemas.openxmlformats.org/officeDocument/2006/relationships/oleObject" Target="../embeddings/oleObject33.bin"/><Relationship Id="rId27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8.png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8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9" name="Picture 8" descr="http://a1.mzstatic.com/us/r1000/041/Purple/aa/5a/53/mzi.qygrpww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D67B6-4CF1-48B6-92B8-16D53ABA377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5576" y="620688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Делители натурального числа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FDC5980C-9439-4C48-9F1A-655247D00A44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17013" y="3244334"/>
            <a:ext cx="4280916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 = 2</a:t>
            </a:r>
            <a:r>
              <a:rPr lang="ru-RU" sz="66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З</a:t>
            </a:r>
            <a:r>
              <a:rPr lang="ru-RU" sz="66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5700" y="332570"/>
            <a:ext cx="88926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Разложите числа на простые множители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750" y="1700213"/>
          <a:ext cx="2087563" cy="3048000"/>
        </p:xfrm>
        <a:graphic>
          <a:graphicData uri="http://schemas.openxmlformats.org/drawingml/2006/table">
            <a:tbl>
              <a:tblPr/>
              <a:tblGrid>
                <a:gridCol w="1008063"/>
                <a:gridCol w="10795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83" name="Picture 2" descr="http://photo-load.ru/wp-content/uploads/2014/01/le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908050"/>
            <a:ext cx="31226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BB39A45-5361-48BE-BC38-1484C057C92E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20485" name="Группа 7"/>
          <p:cNvGrpSpPr>
            <a:grpSpLocks/>
          </p:cNvGrpSpPr>
          <p:nvPr/>
        </p:nvGrpSpPr>
        <p:grpSpPr bwMode="auto">
          <a:xfrm>
            <a:off x="-50800" y="188913"/>
            <a:ext cx="9194800" cy="1222375"/>
            <a:chOff x="2411700" y="332570"/>
            <a:chExt cx="4782261" cy="1222411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4139940" y="908650"/>
              <a:ext cx="1123599" cy="6463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3600" b="1" i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24; 37; 45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411700" y="332570"/>
              <a:ext cx="4782261" cy="646331"/>
            </a:xfrm>
            <a:prstGeom prst="rect">
              <a:avLst/>
            </a:prstGeom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>
                <a:defRPr/>
              </a:pPr>
              <a:r>
                <a:rPr lang="ru-RU" sz="3600" b="1" i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Разложите числа на простые множители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5868180" y="5530090"/>
            <a:ext cx="324045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 = 3</a:t>
            </a:r>
            <a:r>
              <a:rPr lang="ru-RU" sz="54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5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288" y="2155825"/>
          <a:ext cx="2089150" cy="3048000"/>
        </p:xfrm>
        <a:graphic>
          <a:graphicData uri="http://schemas.openxmlformats.org/drawingml/2006/table">
            <a:tbl>
              <a:tblPr/>
              <a:tblGrid>
                <a:gridCol w="1008062"/>
                <a:gridCol w="1081088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9390" y="5530090"/>
            <a:ext cx="2949334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24 = 2</a:t>
            </a:r>
            <a:r>
              <a:rPr lang="ru-RU" sz="54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∙ 3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348038" y="2098675"/>
          <a:ext cx="2087562" cy="1402080"/>
        </p:xfrm>
        <a:graphic>
          <a:graphicData uri="http://schemas.openxmlformats.org/drawingml/2006/table">
            <a:tbl>
              <a:tblPr/>
              <a:tblGrid>
                <a:gridCol w="1008062"/>
                <a:gridCol w="10795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46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771750" y="4089890"/>
            <a:ext cx="3425938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37 =</a:t>
            </a:r>
            <a:r>
              <a:rPr lang="en-US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∙ 37</a:t>
            </a: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516688" y="1992313"/>
          <a:ext cx="2087562" cy="2499360"/>
        </p:xfrm>
        <a:graphic>
          <a:graphicData uri="http://schemas.openxmlformats.org/drawingml/2006/table">
            <a:tbl>
              <a:tblPr/>
              <a:tblGrid>
                <a:gridCol w="1008062"/>
                <a:gridCol w="10795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37" name="Picture 7" descr="http://yt3.ggpht.com/-Rg-YmPRtjqQ/AAAAAAAAAAI/AAAAAAAAAAA/7EVAQ67s3ag/s900-c-k-no/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14668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8" name="Picture 9" descr="http://www.playcast.ru/uploads/2014/12/20/1118370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620713"/>
            <a:ext cx="908050" cy="145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0" grpId="0" build="allAtOnce"/>
      <p:bldP spid="1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684213" y="1844675"/>
          <a:ext cx="3560762" cy="592138"/>
        </p:xfrm>
        <a:graphic>
          <a:graphicData uri="http://schemas.openxmlformats.org/presentationml/2006/ole">
            <p:oleObj spid="_x0000_s3074" name="Формула" r:id="rId3" imgW="1066680" imgH="177480" progId="Equation.3">
              <p:embed/>
            </p:oleObj>
          </a:graphicData>
        </a:graphic>
      </p:graphicFrame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611188" y="2492375"/>
          <a:ext cx="3811587" cy="592138"/>
        </p:xfrm>
        <a:graphic>
          <a:graphicData uri="http://schemas.openxmlformats.org/presentationml/2006/ole">
            <p:oleObj spid="_x0000_s3075" name="Формула" r:id="rId4" imgW="1143000" imgH="177480" progId="Equation.3">
              <p:embed/>
            </p:oleObj>
          </a:graphicData>
        </a:graphic>
      </p:graphicFrame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971550" y="3213100"/>
          <a:ext cx="3430588" cy="592138"/>
        </p:xfrm>
        <a:graphic>
          <a:graphicData uri="http://schemas.openxmlformats.org/presentationml/2006/ole">
            <p:oleObj spid="_x0000_s3076" name="Формула" r:id="rId5" imgW="1028520" imgH="177480" progId="Equation.3">
              <p:embed/>
            </p:oleObj>
          </a:graphicData>
        </a:graphic>
      </p:graphicFrame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395288" y="4941888"/>
          <a:ext cx="2498725" cy="592137"/>
        </p:xfrm>
        <a:graphic>
          <a:graphicData uri="http://schemas.openxmlformats.org/presentationml/2006/ole">
            <p:oleObj spid="_x0000_s3077" name="Формула" r:id="rId6" imgW="749160" imgH="177480" progId="Equation.3">
              <p:embed/>
            </p:oleObj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2838450" y="4868863"/>
          <a:ext cx="2670175" cy="592137"/>
        </p:xfrm>
        <a:graphic>
          <a:graphicData uri="http://schemas.openxmlformats.org/presentationml/2006/ole">
            <p:oleObj spid="_x0000_s3078" name="Формула" r:id="rId7" imgW="799920" imgH="177480" progId="Equation.3">
              <p:embed/>
            </p:oleObj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/>
        </p:nvGraphicFramePr>
        <p:xfrm>
          <a:off x="2711450" y="5661025"/>
          <a:ext cx="2713038" cy="592138"/>
        </p:xfrm>
        <a:graphic>
          <a:graphicData uri="http://schemas.openxmlformats.org/presentationml/2006/ole">
            <p:oleObj spid="_x0000_s3079" name="Формула" r:id="rId8" imgW="812520" imgH="17748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00788" y="1341438"/>
            <a:ext cx="1584325" cy="267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2 200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1 100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550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275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55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11   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1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7235825" y="1412875"/>
            <a:ext cx="0" cy="267811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019925" y="4095750"/>
            <a:ext cx="1296988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180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90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45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15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5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1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7667625" y="4076700"/>
            <a:ext cx="0" cy="230822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TextBox 22"/>
          <p:cNvSpPr txBox="1">
            <a:spLocks noChangeArrowheads="1"/>
          </p:cNvSpPr>
          <p:nvPr/>
        </p:nvSpPr>
        <p:spPr bwMode="auto">
          <a:xfrm>
            <a:off x="889000" y="115888"/>
            <a:ext cx="76327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Примеры разложения на простые множители:</a:t>
            </a:r>
          </a:p>
        </p:txBody>
      </p:sp>
      <p:pic>
        <p:nvPicPr>
          <p:cNvPr id="3085" name="Picture 7" descr="http://yt3.ggpht.com/-Rg-YmPRtjqQ/AAAAAAAAAAI/AAAAAAAAAAA/7EVAQ67s3ag/s900-c-k-no/phot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60350"/>
            <a:ext cx="14668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9" descr="http://www.playcast.ru/uploads/2014/12/20/11183706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12088" y="620713"/>
            <a:ext cx="98107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331913" y="3716338"/>
            <a:ext cx="37258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Verdana" pitchFamily="34" charset="0"/>
              </a:rPr>
              <a:t>=2</a:t>
            </a:r>
            <a:r>
              <a:rPr lang="ru-RU" sz="3600" b="1" baseline="30000">
                <a:latin typeface="Verdana" pitchFamily="34" charset="0"/>
              </a:rPr>
              <a:t>3</a:t>
            </a:r>
            <a:r>
              <a:rPr lang="ru-RU" sz="3600" b="1">
                <a:latin typeface="Verdana" pitchFamily="34" charset="0"/>
              </a:rPr>
              <a:t> · 5</a:t>
            </a:r>
            <a:r>
              <a:rPr lang="ru-RU" sz="3600" b="1" baseline="30000">
                <a:latin typeface="Verdana" pitchFamily="34" charset="0"/>
              </a:rPr>
              <a:t>2</a:t>
            </a:r>
            <a:r>
              <a:rPr lang="ru-RU" sz="3600" b="1">
                <a:latin typeface="Verdana" pitchFamily="34" charset="0"/>
              </a:rPr>
              <a:t> · 11</a:t>
            </a:r>
            <a:endParaRPr lang="ru-RU" sz="360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211638" y="5732463"/>
            <a:ext cx="31067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Verdana" pitchFamily="34" charset="0"/>
            </a:endParaRPr>
          </a:p>
          <a:p>
            <a:r>
              <a:rPr lang="ru-RU" sz="3200" b="1">
                <a:latin typeface="Verdana" pitchFamily="34" charset="0"/>
              </a:rPr>
              <a:t>=2</a:t>
            </a:r>
            <a:r>
              <a:rPr lang="ru-RU" sz="3200" b="1" baseline="30000">
                <a:latin typeface="Verdana" pitchFamily="34" charset="0"/>
              </a:rPr>
              <a:t>2</a:t>
            </a:r>
            <a:r>
              <a:rPr lang="ru-RU" sz="3200" b="1">
                <a:latin typeface="Verdana" pitchFamily="34" charset="0"/>
              </a:rPr>
              <a:t> · 3</a:t>
            </a:r>
            <a:r>
              <a:rPr lang="ru-RU" sz="3200" b="1" baseline="30000">
                <a:latin typeface="Verdana" pitchFamily="34" charset="0"/>
              </a:rPr>
              <a:t>2</a:t>
            </a:r>
            <a:r>
              <a:rPr lang="ru-RU" sz="3200" b="1">
                <a:latin typeface="Verdana" pitchFamily="34" charset="0"/>
              </a:rPr>
              <a:t> · 5</a:t>
            </a:r>
            <a:endParaRPr lang="ru-RU" sz="3200" b="1"/>
          </a:p>
        </p:txBody>
      </p:sp>
      <p:sp>
        <p:nvSpPr>
          <p:cNvPr id="21" name="Дата 2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ABAEBDC-F073-4E80-A178-27ABA3C5696F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5DD677-8D05-4FE3-B0AA-FCE78B7FDDB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 build="allAtOnce"/>
      <p:bldP spid="2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2" name="Text Box 2"/>
          <p:cNvSpPr txBox="1">
            <a:spLocks noChangeArrowheads="1"/>
          </p:cNvSpPr>
          <p:nvPr/>
        </p:nvSpPr>
        <p:spPr bwMode="auto">
          <a:xfrm>
            <a:off x="377825" y="336550"/>
            <a:ext cx="1816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</a:rPr>
              <a:t>80 000 =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066925" y="336550"/>
            <a:ext cx="3727450" cy="714375"/>
            <a:chOff x="1142" y="196"/>
            <a:chExt cx="2348" cy="450"/>
          </a:xfrm>
        </p:grpSpPr>
        <p:sp>
          <p:nvSpPr>
            <p:cNvPr id="4135" name="Text Box 4"/>
            <p:cNvSpPr txBox="1">
              <a:spLocks noChangeArrowheads="1"/>
            </p:cNvSpPr>
            <p:nvPr/>
          </p:nvSpPr>
          <p:spPr bwMode="auto">
            <a:xfrm>
              <a:off x="1142" y="196"/>
              <a:ext cx="23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Times New Roman" pitchFamily="18" charset="0"/>
                </a:rPr>
                <a:t>8  10   10   10   10  </a:t>
              </a:r>
            </a:p>
          </p:txBody>
        </p:sp>
        <p:graphicFrame>
          <p:nvGraphicFramePr>
            <p:cNvPr id="4119" name="Object 2"/>
            <p:cNvGraphicFramePr>
              <a:graphicFrameLocks noChangeAspect="1"/>
            </p:cNvGraphicFramePr>
            <p:nvPr/>
          </p:nvGraphicFramePr>
          <p:xfrm>
            <a:off x="1352" y="316"/>
            <a:ext cx="240" cy="330"/>
          </p:xfrm>
          <a:graphic>
            <a:graphicData uri="http://schemas.openxmlformats.org/presentationml/2006/ole">
              <p:oleObj spid="_x0000_s4119" name="Формула" r:id="rId3" imgW="101556" imgH="139639" progId="Equation.3">
                <p:embed/>
              </p:oleObj>
            </a:graphicData>
          </a:graphic>
        </p:graphicFrame>
        <p:graphicFrame>
          <p:nvGraphicFramePr>
            <p:cNvPr id="4120" name="Object 3"/>
            <p:cNvGraphicFramePr>
              <a:graphicFrameLocks noChangeAspect="1"/>
            </p:cNvGraphicFramePr>
            <p:nvPr/>
          </p:nvGraphicFramePr>
          <p:xfrm>
            <a:off x="1792" y="308"/>
            <a:ext cx="240" cy="330"/>
          </p:xfrm>
          <a:graphic>
            <a:graphicData uri="http://schemas.openxmlformats.org/presentationml/2006/ole">
              <p:oleObj spid="_x0000_s4120" name="Формула" r:id="rId4" imgW="101556" imgH="139639" progId="Equation.3">
                <p:embed/>
              </p:oleObj>
            </a:graphicData>
          </a:graphic>
        </p:graphicFrame>
        <p:graphicFrame>
          <p:nvGraphicFramePr>
            <p:cNvPr id="4121" name="Object 4"/>
            <p:cNvGraphicFramePr>
              <a:graphicFrameLocks noChangeAspect="1"/>
            </p:cNvGraphicFramePr>
            <p:nvPr/>
          </p:nvGraphicFramePr>
          <p:xfrm>
            <a:off x="2296" y="316"/>
            <a:ext cx="240" cy="330"/>
          </p:xfrm>
          <a:graphic>
            <a:graphicData uri="http://schemas.openxmlformats.org/presentationml/2006/ole">
              <p:oleObj spid="_x0000_s4121" name="Формула" r:id="rId5" imgW="101556" imgH="139639" progId="Equation.3">
                <p:embed/>
              </p:oleObj>
            </a:graphicData>
          </a:graphic>
        </p:graphicFrame>
      </p:grpSp>
      <p:graphicFrame>
        <p:nvGraphicFramePr>
          <p:cNvPr id="598073" name="Object 5"/>
          <p:cNvGraphicFramePr>
            <a:graphicFrameLocks noChangeAspect="1"/>
          </p:cNvGraphicFramePr>
          <p:nvPr/>
        </p:nvGraphicFramePr>
        <p:xfrm>
          <a:off x="4491038" y="539750"/>
          <a:ext cx="619125" cy="523875"/>
        </p:xfrm>
        <a:graphic>
          <a:graphicData uri="http://schemas.openxmlformats.org/presentationml/2006/ole">
            <p:oleObj spid="_x0000_s4098" name="Формула" r:id="rId6" imgW="164957" imgH="139579" progId="Equation.3">
              <p:embed/>
            </p:oleObj>
          </a:graphicData>
        </a:graphic>
      </p:graphicFrame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327025" y="1250950"/>
            <a:ext cx="5245100" cy="739775"/>
            <a:chOff x="2702" y="692"/>
            <a:chExt cx="3304" cy="466"/>
          </a:xfrm>
        </p:grpSpPr>
        <p:sp>
          <p:nvSpPr>
            <p:cNvPr id="4134" name="Text Box 12"/>
            <p:cNvSpPr txBox="1">
              <a:spLocks noChangeArrowheads="1"/>
            </p:cNvSpPr>
            <p:nvPr/>
          </p:nvSpPr>
          <p:spPr bwMode="auto">
            <a:xfrm>
              <a:off x="2702" y="692"/>
              <a:ext cx="330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Times New Roman" pitchFamily="18" charset="0"/>
                </a:rPr>
                <a:t>=2  2  2  5  2  5  2  5  2  5  2</a:t>
              </a:r>
            </a:p>
          </p:txBody>
        </p:sp>
        <p:graphicFrame>
          <p:nvGraphicFramePr>
            <p:cNvPr id="4109" name="Object 6"/>
            <p:cNvGraphicFramePr>
              <a:graphicFrameLocks noChangeAspect="1"/>
            </p:cNvGraphicFramePr>
            <p:nvPr/>
          </p:nvGraphicFramePr>
          <p:xfrm>
            <a:off x="2887" y="828"/>
            <a:ext cx="450" cy="330"/>
          </p:xfrm>
          <a:graphic>
            <a:graphicData uri="http://schemas.openxmlformats.org/presentationml/2006/ole">
              <p:oleObj spid="_x0000_s4109" name="Формула" r:id="rId7" imgW="190417" imgH="139639" progId="Equation.3">
                <p:embed/>
              </p:oleObj>
            </a:graphicData>
          </a:graphic>
        </p:graphicFrame>
        <p:graphicFrame>
          <p:nvGraphicFramePr>
            <p:cNvPr id="4110" name="Object 7"/>
            <p:cNvGraphicFramePr>
              <a:graphicFrameLocks noChangeAspect="1"/>
            </p:cNvGraphicFramePr>
            <p:nvPr/>
          </p:nvGraphicFramePr>
          <p:xfrm>
            <a:off x="3221" y="812"/>
            <a:ext cx="390" cy="330"/>
          </p:xfrm>
          <a:graphic>
            <a:graphicData uri="http://schemas.openxmlformats.org/presentationml/2006/ole">
              <p:oleObj spid="_x0000_s4110" name="Формула" r:id="rId8" imgW="164957" imgH="139579" progId="Equation.3">
                <p:embed/>
              </p:oleObj>
            </a:graphicData>
          </a:graphic>
        </p:graphicFrame>
        <p:graphicFrame>
          <p:nvGraphicFramePr>
            <p:cNvPr id="4111" name="Object 8"/>
            <p:cNvGraphicFramePr>
              <a:graphicFrameLocks noChangeAspect="1"/>
            </p:cNvGraphicFramePr>
            <p:nvPr/>
          </p:nvGraphicFramePr>
          <p:xfrm>
            <a:off x="3648" y="804"/>
            <a:ext cx="240" cy="330"/>
          </p:xfrm>
          <a:graphic>
            <a:graphicData uri="http://schemas.openxmlformats.org/presentationml/2006/ole">
              <p:oleObj spid="_x0000_s4111" name="Формула" r:id="rId9" imgW="101556" imgH="139639" progId="Equation.3">
                <p:embed/>
              </p:oleObj>
            </a:graphicData>
          </a:graphic>
        </p:graphicFrame>
        <p:graphicFrame>
          <p:nvGraphicFramePr>
            <p:cNvPr id="4112" name="Object 9"/>
            <p:cNvGraphicFramePr>
              <a:graphicFrameLocks noChangeAspect="1"/>
            </p:cNvGraphicFramePr>
            <p:nvPr/>
          </p:nvGraphicFramePr>
          <p:xfrm>
            <a:off x="3936" y="796"/>
            <a:ext cx="240" cy="330"/>
          </p:xfrm>
          <a:graphic>
            <a:graphicData uri="http://schemas.openxmlformats.org/presentationml/2006/ole">
              <p:oleObj spid="_x0000_s4112" name="Формула" r:id="rId10" imgW="101556" imgH="139639" progId="Equation.3">
                <p:embed/>
              </p:oleObj>
            </a:graphicData>
          </a:graphic>
        </p:graphicFrame>
        <p:graphicFrame>
          <p:nvGraphicFramePr>
            <p:cNvPr id="4113" name="Object 10"/>
            <p:cNvGraphicFramePr>
              <a:graphicFrameLocks noChangeAspect="1"/>
            </p:cNvGraphicFramePr>
            <p:nvPr/>
          </p:nvGraphicFramePr>
          <p:xfrm>
            <a:off x="4200" y="812"/>
            <a:ext cx="240" cy="330"/>
          </p:xfrm>
          <a:graphic>
            <a:graphicData uri="http://schemas.openxmlformats.org/presentationml/2006/ole">
              <p:oleObj spid="_x0000_s4113" name="Формула" r:id="rId11" imgW="101556" imgH="139639" progId="Equation.3">
                <p:embed/>
              </p:oleObj>
            </a:graphicData>
          </a:graphic>
        </p:graphicFrame>
        <p:graphicFrame>
          <p:nvGraphicFramePr>
            <p:cNvPr id="4114" name="Object 11"/>
            <p:cNvGraphicFramePr>
              <a:graphicFrameLocks noChangeAspect="1"/>
            </p:cNvGraphicFramePr>
            <p:nvPr/>
          </p:nvGraphicFramePr>
          <p:xfrm>
            <a:off x="4504" y="820"/>
            <a:ext cx="240" cy="330"/>
          </p:xfrm>
          <a:graphic>
            <a:graphicData uri="http://schemas.openxmlformats.org/presentationml/2006/ole">
              <p:oleObj spid="_x0000_s4114" name="Формула" r:id="rId12" imgW="101556" imgH="139639" progId="Equation.3">
                <p:embed/>
              </p:oleObj>
            </a:graphicData>
          </a:graphic>
        </p:graphicFrame>
        <p:graphicFrame>
          <p:nvGraphicFramePr>
            <p:cNvPr id="4115" name="Object 12"/>
            <p:cNvGraphicFramePr>
              <a:graphicFrameLocks noChangeAspect="1"/>
            </p:cNvGraphicFramePr>
            <p:nvPr/>
          </p:nvGraphicFramePr>
          <p:xfrm>
            <a:off x="4792" y="828"/>
            <a:ext cx="240" cy="330"/>
          </p:xfrm>
          <a:graphic>
            <a:graphicData uri="http://schemas.openxmlformats.org/presentationml/2006/ole">
              <p:oleObj spid="_x0000_s4115" name="Формула" r:id="rId13" imgW="101556" imgH="139639" progId="Equation.3">
                <p:embed/>
              </p:oleObj>
            </a:graphicData>
          </a:graphic>
        </p:graphicFrame>
        <p:graphicFrame>
          <p:nvGraphicFramePr>
            <p:cNvPr id="4116" name="Object 13"/>
            <p:cNvGraphicFramePr>
              <a:graphicFrameLocks noChangeAspect="1"/>
            </p:cNvGraphicFramePr>
            <p:nvPr/>
          </p:nvGraphicFramePr>
          <p:xfrm>
            <a:off x="5080" y="812"/>
            <a:ext cx="240" cy="330"/>
          </p:xfrm>
          <a:graphic>
            <a:graphicData uri="http://schemas.openxmlformats.org/presentationml/2006/ole">
              <p:oleObj spid="_x0000_s4116" name="Формула" r:id="rId14" imgW="101556" imgH="139639" progId="Equation.3">
                <p:embed/>
              </p:oleObj>
            </a:graphicData>
          </a:graphic>
        </p:graphicFrame>
        <p:graphicFrame>
          <p:nvGraphicFramePr>
            <p:cNvPr id="4117" name="Object 14"/>
            <p:cNvGraphicFramePr>
              <a:graphicFrameLocks noChangeAspect="1"/>
            </p:cNvGraphicFramePr>
            <p:nvPr/>
          </p:nvGraphicFramePr>
          <p:xfrm>
            <a:off x="5352" y="828"/>
            <a:ext cx="240" cy="330"/>
          </p:xfrm>
          <a:graphic>
            <a:graphicData uri="http://schemas.openxmlformats.org/presentationml/2006/ole">
              <p:oleObj spid="_x0000_s4117" name="Формула" r:id="rId15" imgW="101556" imgH="139639" progId="Equation.3">
                <p:embed/>
              </p:oleObj>
            </a:graphicData>
          </a:graphic>
        </p:graphicFrame>
        <p:graphicFrame>
          <p:nvGraphicFramePr>
            <p:cNvPr id="4118" name="Object 15"/>
            <p:cNvGraphicFramePr>
              <a:graphicFrameLocks noChangeAspect="1"/>
            </p:cNvGraphicFramePr>
            <p:nvPr/>
          </p:nvGraphicFramePr>
          <p:xfrm>
            <a:off x="5656" y="828"/>
            <a:ext cx="240" cy="330"/>
          </p:xfrm>
          <a:graphic>
            <a:graphicData uri="http://schemas.openxmlformats.org/presentationml/2006/ole">
              <p:oleObj spid="_x0000_s4118" name="Формула" r:id="rId16" imgW="101556" imgH="139639" progId="Equation.3">
                <p:embed/>
              </p:oleObj>
            </a:graphicData>
          </a:graphic>
        </p:graphicFrame>
      </p:grpSp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301625" y="2266950"/>
            <a:ext cx="5557838" cy="739775"/>
            <a:chOff x="2702" y="692"/>
            <a:chExt cx="3501" cy="466"/>
          </a:xfrm>
        </p:grpSpPr>
        <p:sp>
          <p:nvSpPr>
            <p:cNvPr id="4133" name="Text Box 62"/>
            <p:cNvSpPr txBox="1">
              <a:spLocks noChangeArrowheads="1"/>
            </p:cNvSpPr>
            <p:nvPr/>
          </p:nvSpPr>
          <p:spPr bwMode="auto">
            <a:xfrm>
              <a:off x="2702" y="692"/>
              <a:ext cx="350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Times New Roman" pitchFamily="18" charset="0"/>
                </a:rPr>
                <a:t>=2  2  2  2  2  2  2  5  5  5  5=</a:t>
              </a:r>
            </a:p>
          </p:txBody>
        </p:sp>
        <p:graphicFrame>
          <p:nvGraphicFramePr>
            <p:cNvPr id="4099" name="Object 16"/>
            <p:cNvGraphicFramePr>
              <a:graphicFrameLocks noChangeAspect="1"/>
            </p:cNvGraphicFramePr>
            <p:nvPr/>
          </p:nvGraphicFramePr>
          <p:xfrm>
            <a:off x="2887" y="828"/>
            <a:ext cx="450" cy="330"/>
          </p:xfrm>
          <a:graphic>
            <a:graphicData uri="http://schemas.openxmlformats.org/presentationml/2006/ole">
              <p:oleObj spid="_x0000_s4099" name="Формула" r:id="rId17" imgW="190417" imgH="139639" progId="Equation.3">
                <p:embed/>
              </p:oleObj>
            </a:graphicData>
          </a:graphic>
        </p:graphicFrame>
        <p:graphicFrame>
          <p:nvGraphicFramePr>
            <p:cNvPr id="4100" name="Object 17"/>
            <p:cNvGraphicFramePr>
              <a:graphicFrameLocks noChangeAspect="1"/>
            </p:cNvGraphicFramePr>
            <p:nvPr/>
          </p:nvGraphicFramePr>
          <p:xfrm>
            <a:off x="3221" y="812"/>
            <a:ext cx="390" cy="330"/>
          </p:xfrm>
          <a:graphic>
            <a:graphicData uri="http://schemas.openxmlformats.org/presentationml/2006/ole">
              <p:oleObj spid="_x0000_s4100" name="Формула" r:id="rId18" imgW="164957" imgH="139579" progId="Equation.3">
                <p:embed/>
              </p:oleObj>
            </a:graphicData>
          </a:graphic>
        </p:graphicFrame>
        <p:graphicFrame>
          <p:nvGraphicFramePr>
            <p:cNvPr id="4101" name="Object 18"/>
            <p:cNvGraphicFramePr>
              <a:graphicFrameLocks noChangeAspect="1"/>
            </p:cNvGraphicFramePr>
            <p:nvPr/>
          </p:nvGraphicFramePr>
          <p:xfrm>
            <a:off x="3648" y="804"/>
            <a:ext cx="240" cy="330"/>
          </p:xfrm>
          <a:graphic>
            <a:graphicData uri="http://schemas.openxmlformats.org/presentationml/2006/ole">
              <p:oleObj spid="_x0000_s4101" name="Формула" r:id="rId19" imgW="101556" imgH="139639" progId="Equation.3">
                <p:embed/>
              </p:oleObj>
            </a:graphicData>
          </a:graphic>
        </p:graphicFrame>
        <p:graphicFrame>
          <p:nvGraphicFramePr>
            <p:cNvPr id="4102" name="Object 19"/>
            <p:cNvGraphicFramePr>
              <a:graphicFrameLocks noChangeAspect="1"/>
            </p:cNvGraphicFramePr>
            <p:nvPr/>
          </p:nvGraphicFramePr>
          <p:xfrm>
            <a:off x="3936" y="796"/>
            <a:ext cx="240" cy="330"/>
          </p:xfrm>
          <a:graphic>
            <a:graphicData uri="http://schemas.openxmlformats.org/presentationml/2006/ole">
              <p:oleObj spid="_x0000_s4102" name="Формула" r:id="rId20" imgW="101556" imgH="139639" progId="Equation.3">
                <p:embed/>
              </p:oleObj>
            </a:graphicData>
          </a:graphic>
        </p:graphicFrame>
        <p:graphicFrame>
          <p:nvGraphicFramePr>
            <p:cNvPr id="4103" name="Object 20"/>
            <p:cNvGraphicFramePr>
              <a:graphicFrameLocks noChangeAspect="1"/>
            </p:cNvGraphicFramePr>
            <p:nvPr/>
          </p:nvGraphicFramePr>
          <p:xfrm>
            <a:off x="4200" y="812"/>
            <a:ext cx="240" cy="330"/>
          </p:xfrm>
          <a:graphic>
            <a:graphicData uri="http://schemas.openxmlformats.org/presentationml/2006/ole">
              <p:oleObj spid="_x0000_s4103" name="Формула" r:id="rId21" imgW="101556" imgH="139639" progId="Equation.3">
                <p:embed/>
              </p:oleObj>
            </a:graphicData>
          </a:graphic>
        </p:graphicFrame>
        <p:graphicFrame>
          <p:nvGraphicFramePr>
            <p:cNvPr id="4104" name="Object 21"/>
            <p:cNvGraphicFramePr>
              <a:graphicFrameLocks noChangeAspect="1"/>
            </p:cNvGraphicFramePr>
            <p:nvPr/>
          </p:nvGraphicFramePr>
          <p:xfrm>
            <a:off x="4504" y="820"/>
            <a:ext cx="240" cy="330"/>
          </p:xfrm>
          <a:graphic>
            <a:graphicData uri="http://schemas.openxmlformats.org/presentationml/2006/ole">
              <p:oleObj spid="_x0000_s4104" name="Формула" r:id="rId22" imgW="101556" imgH="139639" progId="Equation.3">
                <p:embed/>
              </p:oleObj>
            </a:graphicData>
          </a:graphic>
        </p:graphicFrame>
        <p:graphicFrame>
          <p:nvGraphicFramePr>
            <p:cNvPr id="4105" name="Object 22"/>
            <p:cNvGraphicFramePr>
              <a:graphicFrameLocks noChangeAspect="1"/>
            </p:cNvGraphicFramePr>
            <p:nvPr/>
          </p:nvGraphicFramePr>
          <p:xfrm>
            <a:off x="4792" y="828"/>
            <a:ext cx="240" cy="330"/>
          </p:xfrm>
          <a:graphic>
            <a:graphicData uri="http://schemas.openxmlformats.org/presentationml/2006/ole">
              <p:oleObj spid="_x0000_s4105" name="Формула" r:id="rId23" imgW="101556" imgH="139639" progId="Equation.3">
                <p:embed/>
              </p:oleObj>
            </a:graphicData>
          </a:graphic>
        </p:graphicFrame>
        <p:graphicFrame>
          <p:nvGraphicFramePr>
            <p:cNvPr id="4106" name="Object 23"/>
            <p:cNvGraphicFramePr>
              <a:graphicFrameLocks noChangeAspect="1"/>
            </p:cNvGraphicFramePr>
            <p:nvPr/>
          </p:nvGraphicFramePr>
          <p:xfrm>
            <a:off x="5080" y="812"/>
            <a:ext cx="240" cy="330"/>
          </p:xfrm>
          <a:graphic>
            <a:graphicData uri="http://schemas.openxmlformats.org/presentationml/2006/ole">
              <p:oleObj spid="_x0000_s4106" name="Формула" r:id="rId24" imgW="101556" imgH="139639" progId="Equation.3">
                <p:embed/>
              </p:oleObj>
            </a:graphicData>
          </a:graphic>
        </p:graphicFrame>
        <p:graphicFrame>
          <p:nvGraphicFramePr>
            <p:cNvPr id="4107" name="Object 24"/>
            <p:cNvGraphicFramePr>
              <a:graphicFrameLocks noChangeAspect="1"/>
            </p:cNvGraphicFramePr>
            <p:nvPr/>
          </p:nvGraphicFramePr>
          <p:xfrm>
            <a:off x="5352" y="828"/>
            <a:ext cx="240" cy="330"/>
          </p:xfrm>
          <a:graphic>
            <a:graphicData uri="http://schemas.openxmlformats.org/presentationml/2006/ole">
              <p:oleObj spid="_x0000_s4107" name="Формула" r:id="rId25" imgW="101556" imgH="139639" progId="Equation.3">
                <p:embed/>
              </p:oleObj>
            </a:graphicData>
          </a:graphic>
        </p:graphicFrame>
        <p:graphicFrame>
          <p:nvGraphicFramePr>
            <p:cNvPr id="4108" name="Object 25"/>
            <p:cNvGraphicFramePr>
              <a:graphicFrameLocks noChangeAspect="1"/>
            </p:cNvGraphicFramePr>
            <p:nvPr/>
          </p:nvGraphicFramePr>
          <p:xfrm>
            <a:off x="5656" y="828"/>
            <a:ext cx="240" cy="330"/>
          </p:xfrm>
          <a:graphic>
            <a:graphicData uri="http://schemas.openxmlformats.org/presentationml/2006/ole">
              <p:oleObj spid="_x0000_s4108" name="Формула" r:id="rId26" imgW="101556" imgH="139639" progId="Equation.3">
                <p:embed/>
              </p:oleObj>
            </a:graphicData>
          </a:graphic>
        </p:graphicFrame>
      </p:grpSp>
      <p:sp>
        <p:nvSpPr>
          <p:cNvPr id="3" name="TextBox 2"/>
          <p:cNvSpPr txBox="1"/>
          <p:nvPr/>
        </p:nvSpPr>
        <p:spPr>
          <a:xfrm>
            <a:off x="6659563" y="657225"/>
            <a:ext cx="1800225" cy="4800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80 000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40 000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20 000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10 000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5 000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2 500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1 250    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625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125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25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5      </a:t>
            </a: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   1</a:t>
            </a:r>
          </a:p>
          <a:p>
            <a:pPr>
              <a:defRPr/>
            </a:pPr>
            <a:r>
              <a:rPr lang="ru-RU" dirty="0"/>
              <a:t>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740650" y="549275"/>
            <a:ext cx="71438" cy="5111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8" name="Picture 5" descr="http://img.sotmarket.ru/img/domashnij_tekstil/pledy/neposeda/neposeda-souzmultfilm-175731-0.jpeg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3492500" y="3213100"/>
            <a:ext cx="2519363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539750" y="3244850"/>
            <a:ext cx="480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Verdana" pitchFamily="34" charset="0"/>
              </a:rPr>
              <a:t>=2</a:t>
            </a:r>
            <a:r>
              <a:rPr lang="ru-RU" sz="3600" b="1" baseline="30000">
                <a:latin typeface="Verdana" pitchFamily="34" charset="0"/>
              </a:rPr>
              <a:t>7</a:t>
            </a:r>
            <a:r>
              <a:rPr lang="ru-RU" sz="3600" b="1">
                <a:latin typeface="Verdana" pitchFamily="34" charset="0"/>
              </a:rPr>
              <a:t> · 5</a:t>
            </a:r>
            <a:r>
              <a:rPr lang="ru-RU" sz="3600" b="1" baseline="30000">
                <a:latin typeface="Verdana" pitchFamily="34" charset="0"/>
              </a:rPr>
              <a:t>4</a:t>
            </a:r>
            <a:r>
              <a:rPr lang="ru-RU" sz="3600" b="1">
                <a:latin typeface="Verdana" pitchFamily="34" charset="0"/>
              </a:rPr>
              <a:t> </a:t>
            </a:r>
            <a:endParaRPr lang="ru-RU" sz="3600"/>
          </a:p>
        </p:txBody>
      </p:sp>
      <p:sp>
        <p:nvSpPr>
          <p:cNvPr id="37" name="Дата 3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2F7DC89-273E-4DEA-AA04-60FD912AE321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38" name="Номер слайда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365AEC-CF79-45DA-9166-55EADEE238E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0" name="Нижний колонтитул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98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3932238" cy="43894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4" name="Содержимое 3"/>
          <p:cNvSpPr>
            <a:spLocks noGrp="1"/>
          </p:cNvSpPr>
          <p:nvPr>
            <p:ph sz="half" idx="2"/>
          </p:nvPr>
        </p:nvSpPr>
        <p:spPr>
          <a:xfrm>
            <a:off x="4756150" y="530225"/>
            <a:ext cx="3930650" cy="438943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5" name="Picture 2" descr="http://mypresentation.ru/documents/593a497c0668e2d7bac561c9a509bcdd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0"/>
            <a:ext cx="89281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539552" y="3789040"/>
            <a:ext cx="4464745" cy="9787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/>
              <a:t>Домашнее задание</a:t>
            </a:r>
            <a:r>
              <a:rPr lang="ru-RU" b="1" dirty="0" smtClean="0"/>
              <a:t>:</a:t>
            </a:r>
          </a:p>
          <a:p>
            <a:pPr marL="265113" indent="-265113">
              <a:lnSpc>
                <a:spcPct val="80000"/>
              </a:lnSpc>
              <a:buFont typeface="Wingdings" pitchFamily="2" charset="2"/>
              <a:buNone/>
            </a:pPr>
            <a:r>
              <a:rPr lang="ru-RU" dirty="0"/>
              <a:t>п.3.3 (стр.141-143) -учить правила; №637</a:t>
            </a:r>
            <a:r>
              <a:rPr lang="ru-RU" b="1" dirty="0" smtClean="0"/>
              <a:t> </a:t>
            </a:r>
            <a:endParaRPr lang="ru-RU" b="1" dirty="0"/>
          </a:p>
          <a:p>
            <a:pPr marL="265113" indent="-265113">
              <a:lnSpc>
                <a:spcPct val="80000"/>
              </a:lnSpc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EFEE773-24E4-46AD-AB91-0DE9B298CA90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E7BCF-8C2C-4172-B43A-4AE43F23DFC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54" name="Picture 6" descr="http://im2.spacebro.net/m1/2/v/9i/8t/pc/4n/9i8tpc4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500438"/>
            <a:ext cx="4392613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rganization Chart 8"/>
          <p:cNvGraphicFramePr>
            <a:graphicFrameLocks/>
          </p:cNvGraphicFramePr>
          <p:nvPr/>
        </p:nvGraphicFramePr>
        <p:xfrm>
          <a:off x="5004048" y="764704"/>
          <a:ext cx="4459287" cy="45593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55" name="Прямоугольник 7"/>
          <p:cNvSpPr>
            <a:spLocks noChangeArrowheads="1"/>
          </p:cNvSpPr>
          <p:nvPr/>
        </p:nvSpPr>
        <p:spPr bwMode="auto">
          <a:xfrm>
            <a:off x="0" y="0"/>
            <a:ext cx="5724525" cy="35401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данных чисел назовите делители числа 64.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Дайте определение делителя числа.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натуральное число а делится на натуральное число 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то число </a:t>
            </a:r>
            <a:r>
              <a:rPr lang="en-US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называют делителем числа а.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9B9CFAA-A99C-4A7B-9C29-BEA464722A79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B7921-80AD-499D-8398-E11BE4B3734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5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179388" y="244475"/>
            <a:ext cx="8662987" cy="8810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800" b="0" dirty="0" smtClean="0">
                <a:solidFill>
                  <a:schemeClr val="tx1"/>
                </a:solidFill>
                <a:effectLst/>
              </a:rPr>
              <a:t>Укажите все делители числа 20.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2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Назовите пять натуральных чисел, имеющих делителями числа 3 и 4.</a:t>
            </a:r>
          </a:p>
          <a:p>
            <a:pPr eaLnBrk="1" hangingPunct="1"/>
            <a:r>
              <a:rPr lang="ru-RU" dirty="0" smtClean="0"/>
              <a:t>Предположите тему урока.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2293" name="Picture 2" descr="http://missbb.com/cart/other/ima/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12875"/>
            <a:ext cx="424815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9FF067C-BCD1-4197-A1FC-CD2429BFC76A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9A78C6-011F-4373-94D0-572CA8927F1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250825" y="333375"/>
            <a:ext cx="8642350" cy="1477963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>
                <a:latin typeface="Verdana" pitchFamily="34" charset="0"/>
              </a:rPr>
              <a:t>Каждое </a:t>
            </a:r>
            <a:r>
              <a:rPr lang="ru-RU" sz="3000" b="1">
                <a:latin typeface="Verdana" pitchFamily="34" charset="0"/>
              </a:rPr>
              <a:t>простое число</a:t>
            </a:r>
            <a:endParaRPr lang="en-US" sz="3000">
              <a:latin typeface="Verdana" pitchFamily="34" charset="0"/>
            </a:endParaRPr>
          </a:p>
          <a:p>
            <a:pPr algn="ctr"/>
            <a:r>
              <a:rPr lang="ru-RU" sz="3000">
                <a:latin typeface="Verdana" pitchFamily="34" charset="0"/>
              </a:rPr>
              <a:t>имеет только </a:t>
            </a:r>
            <a:r>
              <a:rPr lang="ru-RU" sz="3000" b="1">
                <a:latin typeface="Verdana" pitchFamily="34" charset="0"/>
              </a:rPr>
              <a:t>два различных делителя:</a:t>
            </a:r>
            <a:r>
              <a:rPr lang="ru-RU" sz="3000">
                <a:latin typeface="Verdana" pitchFamily="34" charset="0"/>
              </a:rPr>
              <a:t> </a:t>
            </a:r>
            <a:r>
              <a:rPr lang="ru-RU" sz="3000" b="1">
                <a:latin typeface="Verdana" pitchFamily="34" charset="0"/>
              </a:rPr>
              <a:t>единицу</a:t>
            </a:r>
            <a:r>
              <a:rPr lang="ru-RU" sz="3000">
                <a:latin typeface="Verdana" pitchFamily="34" charset="0"/>
              </a:rPr>
              <a:t> и </a:t>
            </a:r>
            <a:r>
              <a:rPr lang="ru-RU" sz="3000" b="1">
                <a:latin typeface="Verdana" pitchFamily="34" charset="0"/>
              </a:rPr>
              <a:t>само себя</a:t>
            </a:r>
            <a:r>
              <a:rPr lang="ru-RU" sz="3000">
                <a:latin typeface="Verdana" pitchFamily="34" charset="0"/>
              </a:rPr>
              <a:t>.</a:t>
            </a:r>
            <a:endParaRPr lang="ru-RU" sz="3000" b="1">
              <a:latin typeface="Verdana" pitchFamily="34" charset="0"/>
            </a:endParaRP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250825" y="1989138"/>
            <a:ext cx="8642350" cy="14763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>
                <a:latin typeface="Verdana" pitchFamily="34" charset="0"/>
              </a:rPr>
              <a:t>Каждое </a:t>
            </a:r>
            <a:r>
              <a:rPr lang="ru-RU" sz="3000" b="1">
                <a:latin typeface="Verdana" pitchFamily="34" charset="0"/>
              </a:rPr>
              <a:t>составное число </a:t>
            </a:r>
            <a:r>
              <a:rPr lang="ru-RU" sz="3000">
                <a:latin typeface="Verdana" pitchFamily="34" charset="0"/>
              </a:rPr>
              <a:t>можно представить в виде </a:t>
            </a:r>
            <a:r>
              <a:rPr lang="ru-RU" sz="3000" b="1">
                <a:latin typeface="Verdana" pitchFamily="34" charset="0"/>
              </a:rPr>
              <a:t>произведения</a:t>
            </a:r>
            <a:r>
              <a:rPr lang="ru-RU" sz="3000">
                <a:latin typeface="Verdana" pitchFamily="34" charset="0"/>
              </a:rPr>
              <a:t> его </a:t>
            </a:r>
            <a:r>
              <a:rPr lang="ru-RU" sz="3000" b="1">
                <a:latin typeface="Verdana" pitchFamily="34" charset="0"/>
              </a:rPr>
              <a:t>простых делителей</a:t>
            </a:r>
            <a:r>
              <a:rPr lang="ru-RU" sz="3000">
                <a:latin typeface="Verdana" pitchFamily="34" charset="0"/>
              </a:rPr>
              <a:t>.</a:t>
            </a:r>
            <a:endParaRPr lang="ru-RU" sz="3000" b="1">
              <a:latin typeface="Verdana" pitchFamily="34" charset="0"/>
            </a:endParaRPr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250825" y="3573463"/>
            <a:ext cx="8642350" cy="2246312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500" b="1">
                <a:latin typeface="Verdana" pitchFamily="34" charset="0"/>
              </a:rPr>
              <a:t>Примеры разложений</a:t>
            </a:r>
            <a:r>
              <a:rPr lang="ru-RU" sz="2500">
                <a:latin typeface="Verdana" pitchFamily="34" charset="0"/>
              </a:rPr>
              <a:t>:</a:t>
            </a:r>
          </a:p>
          <a:p>
            <a:pPr algn="ctr"/>
            <a:endParaRPr lang="ru-RU" sz="1500" b="1">
              <a:latin typeface="Verdana" pitchFamily="34" charset="0"/>
            </a:endParaRPr>
          </a:p>
          <a:p>
            <a:pPr algn="ctr"/>
            <a:r>
              <a:rPr lang="ru-RU" sz="2500" b="1">
                <a:latin typeface="Verdana" pitchFamily="34" charset="0"/>
              </a:rPr>
              <a:t>36 =4 ·9 = 2 · 2 · 3 · 3 = 2</a:t>
            </a:r>
            <a:r>
              <a:rPr lang="ru-RU" sz="2500" b="1" baseline="30000">
                <a:latin typeface="Verdana" pitchFamily="34" charset="0"/>
              </a:rPr>
              <a:t>2</a:t>
            </a:r>
            <a:r>
              <a:rPr lang="ru-RU" sz="2500" b="1">
                <a:latin typeface="Verdana" pitchFamily="34" charset="0"/>
              </a:rPr>
              <a:t> · 3</a:t>
            </a:r>
            <a:r>
              <a:rPr lang="ru-RU" sz="2500" b="1" baseline="30000">
                <a:latin typeface="Verdana" pitchFamily="34" charset="0"/>
              </a:rPr>
              <a:t>2</a:t>
            </a:r>
            <a:r>
              <a:rPr lang="ru-RU" sz="2500" b="1">
                <a:latin typeface="Verdana" pitchFamily="34" charset="0"/>
              </a:rPr>
              <a:t> </a:t>
            </a:r>
          </a:p>
          <a:p>
            <a:pPr algn="ctr"/>
            <a:r>
              <a:rPr lang="ru-RU" sz="2500" b="1">
                <a:solidFill>
                  <a:srgbClr val="FF0000"/>
                </a:solidFill>
                <a:latin typeface="Verdana" pitchFamily="34" charset="0"/>
              </a:rPr>
              <a:t>75 = 3 · 5 · 5 = 3 · 5</a:t>
            </a:r>
            <a:r>
              <a:rPr lang="ru-RU" sz="2500" b="1" baseline="30000">
                <a:solidFill>
                  <a:srgbClr val="FF0000"/>
                </a:solidFill>
                <a:latin typeface="Verdana" pitchFamily="34" charset="0"/>
              </a:rPr>
              <a:t>2</a:t>
            </a:r>
          </a:p>
          <a:p>
            <a:pPr algn="ctr"/>
            <a:r>
              <a:rPr lang="ru-RU" sz="2500" b="1">
                <a:latin typeface="Verdana" pitchFamily="34" charset="0"/>
              </a:rPr>
              <a:t>100= 2 · 2 · 5 · 5 = 2</a:t>
            </a:r>
            <a:r>
              <a:rPr lang="ru-RU" sz="2500" b="1" baseline="30000">
                <a:latin typeface="Verdana" pitchFamily="34" charset="0"/>
              </a:rPr>
              <a:t>2</a:t>
            </a:r>
            <a:r>
              <a:rPr lang="ru-RU" sz="2500" b="1">
                <a:latin typeface="Verdana" pitchFamily="34" charset="0"/>
              </a:rPr>
              <a:t> · 5</a:t>
            </a:r>
            <a:r>
              <a:rPr lang="ru-RU" sz="2500" b="1" baseline="30000">
                <a:latin typeface="Verdana" pitchFamily="34" charset="0"/>
              </a:rPr>
              <a:t>2</a:t>
            </a:r>
            <a:endParaRPr lang="ru-RU" sz="2500" b="1">
              <a:latin typeface="Verdana" pitchFamily="34" charset="0"/>
            </a:endParaRPr>
          </a:p>
          <a:p>
            <a:pPr algn="ctr"/>
            <a:r>
              <a:rPr lang="ru-RU" sz="2500" b="1">
                <a:solidFill>
                  <a:srgbClr val="FF0000"/>
                </a:solidFill>
                <a:latin typeface="Verdana" pitchFamily="34" charset="0"/>
              </a:rPr>
              <a:t>266 = 2 · 7 · 19</a:t>
            </a:r>
          </a:p>
        </p:txBody>
      </p:sp>
      <p:pic>
        <p:nvPicPr>
          <p:cNvPr id="14341" name="Picture 5" descr="http://fafka.ru/wp-content/uploads/2009/09/nu-pogodi-zaet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5838" y="4221163"/>
            <a:ext cx="1484312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4AA5020-48C5-414E-A85B-8A4382CD3841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AAA939-239D-4525-BA33-721681387BB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nimBg="1"/>
      <p:bldP spid="3078" grpId="0" build="p" animBg="1"/>
      <p:bldP spid="3079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211638" y="2997200"/>
            <a:ext cx="4608512" cy="280828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6225" y="3429000"/>
            <a:ext cx="2808288" cy="3240088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250825" y="0"/>
            <a:ext cx="8642350" cy="2492375"/>
          </a:xfrm>
          <a:prstGeom prst="rect">
            <a:avLst/>
          </a:prstGeom>
          <a:solidFill>
            <a:srgbClr val="FFFF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Verdana" pitchFamily="34" charset="0"/>
              </a:rPr>
              <a:t>Разложить данное составное число на простые множители </a:t>
            </a:r>
            <a:r>
              <a:rPr lang="ru-RU" sz="3000">
                <a:latin typeface="Verdana" pitchFamily="34" charset="0"/>
              </a:rPr>
              <a:t>– значит </a:t>
            </a:r>
          </a:p>
          <a:p>
            <a:pPr algn="ctr"/>
            <a:r>
              <a:rPr lang="ru-RU" sz="3000">
                <a:latin typeface="Verdana" pitchFamily="34" charset="0"/>
              </a:rPr>
              <a:t>представить его в виде</a:t>
            </a:r>
          </a:p>
          <a:p>
            <a:pPr algn="ctr"/>
            <a:r>
              <a:rPr lang="ru-RU" sz="3000" b="1">
                <a:latin typeface="Verdana" pitchFamily="34" charset="0"/>
              </a:rPr>
              <a:t>произведения различных его простых делителей или их степеней</a:t>
            </a:r>
            <a:r>
              <a:rPr lang="ru-RU" sz="3600">
                <a:latin typeface="Verdana" pitchFamily="34" charset="0"/>
              </a:rPr>
              <a:t>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2997200"/>
          <a:ext cx="3132140" cy="36724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66070"/>
                <a:gridCol w="1566070"/>
              </a:tblGrid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ru-RU" sz="2500" b="1" i="0" u="none" strike="noStrike" kern="120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ru-RU" sz="2500" b="1" i="0" u="none" strike="noStrike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1575</a:t>
                      </a:r>
                      <a:endParaRPr lang="ru-RU" sz="2500" b="1" i="0" dirty="0">
                        <a:solidFill>
                          <a:srgbClr val="C0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  <a:endParaRPr lang="ru-RU" sz="2500" b="1" i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315</a:t>
                      </a:r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</a:t>
                      </a:r>
                      <a:endParaRPr lang="ru-RU" sz="2500" b="1" i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63</a:t>
                      </a:r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solidFill>
                            <a:srgbClr val="0000FF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endParaRPr lang="ru-RU" sz="2500" b="1" i="0" dirty="0">
                        <a:solidFill>
                          <a:srgbClr val="0000FF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21</a:t>
                      </a:r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solidFill>
                            <a:srgbClr val="0000FF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</a:t>
                      </a:r>
                      <a:endParaRPr lang="ru-RU" sz="2500" b="1" i="0" dirty="0">
                        <a:solidFill>
                          <a:srgbClr val="0000FF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solidFill>
                            <a:srgbClr val="008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  <a:endParaRPr lang="ru-RU" sz="2500" b="1" i="0" dirty="0">
                        <a:solidFill>
                          <a:srgbClr val="008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ctr"/>
                      <a:r>
                        <a:rPr lang="en-US" sz="2500" b="1" i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</a:t>
                      </a:r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500" b="1" i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1468" marR="91468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3203575" y="4797425"/>
            <a:ext cx="792163" cy="503238"/>
          </a:xfrm>
          <a:prstGeom prst="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140200" y="2924175"/>
            <a:ext cx="4516438" cy="2401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1575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r>
              <a:rPr lang="en-US" sz="50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rgbClr val="008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  <a:r>
              <a:rPr lang="en-US" sz="5000" b="1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US" sz="5000" b="1" baseline="30000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ru-RU" sz="5000" b="1" baseline="30000" dirty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en-US" sz="5000" b="1" baseline="3000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ru-RU" sz="5000" b="1" baseline="30000" dirty="0">
                <a:solidFill>
                  <a:schemeClr val="accent6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5000" dirty="0">
                <a:latin typeface="Verdana" pitchFamily="34" charset="0"/>
                <a:ea typeface="Verdana" pitchFamily="34" charset="0"/>
                <a:cs typeface="Verdana" pitchFamily="34" charset="0"/>
              </a:rPr>
              <a:t>·</a:t>
            </a:r>
            <a:r>
              <a:rPr lang="en-US" sz="5000" b="1" dirty="0">
                <a:solidFill>
                  <a:srgbClr val="008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7</a:t>
            </a:r>
            <a:endParaRPr lang="ru-RU" sz="5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Дата 1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90AE108-D49F-4871-86F3-90C1517E3808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  <p:pic>
        <p:nvPicPr>
          <p:cNvPr id="15383" name="Picture 2" descr="http://m1.bfm.ru/news/topnews/2011/08/15/za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5157788"/>
            <a:ext cx="1727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3F7FAC-444A-4EDF-96DA-49109791E62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900" name="Text Box 4"/>
          <p:cNvSpPr txBox="1">
            <a:spLocks noChangeArrowheads="1"/>
          </p:cNvSpPr>
          <p:nvPr/>
        </p:nvSpPr>
        <p:spPr bwMode="auto">
          <a:xfrm>
            <a:off x="0" y="0"/>
            <a:ext cx="9342438" cy="18161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Термин «составное число»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выбран не случайно.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Составное число можно разложить на простые 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множители. Составные числа как бы составлены</a:t>
            </a:r>
          </a:p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из «кирпичиков» - простых чисел. </a:t>
            </a:r>
          </a:p>
        </p:txBody>
      </p:sp>
      <p:sp>
        <p:nvSpPr>
          <p:cNvPr id="2058" name="Text Box 5"/>
          <p:cNvSpPr txBox="1">
            <a:spLocks noChangeArrowheads="1"/>
          </p:cNvSpPr>
          <p:nvPr/>
        </p:nvSpPr>
        <p:spPr bwMode="auto">
          <a:xfrm>
            <a:off x="827088" y="2276475"/>
            <a:ext cx="1244600" cy="6413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210 =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978025" y="2305050"/>
            <a:ext cx="1441450" cy="714375"/>
            <a:chOff x="1070" y="1516"/>
            <a:chExt cx="908" cy="450"/>
          </a:xfrm>
        </p:grpSpPr>
        <p:sp>
          <p:nvSpPr>
            <p:cNvPr id="2076" name="Text Box 6"/>
            <p:cNvSpPr txBox="1">
              <a:spLocks noChangeArrowheads="1"/>
            </p:cNvSpPr>
            <p:nvPr/>
          </p:nvSpPr>
          <p:spPr bwMode="auto">
            <a:xfrm>
              <a:off x="1070" y="1516"/>
              <a:ext cx="908" cy="404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/>
                <a:t>21   10</a:t>
              </a:r>
            </a:p>
          </p:txBody>
        </p:sp>
        <p:graphicFrame>
          <p:nvGraphicFramePr>
            <p:cNvPr id="2056" name="Object 8"/>
            <p:cNvGraphicFramePr>
              <a:graphicFrameLocks noChangeAspect="1"/>
            </p:cNvGraphicFramePr>
            <p:nvPr/>
          </p:nvGraphicFramePr>
          <p:xfrm>
            <a:off x="1440" y="1636"/>
            <a:ext cx="240" cy="330"/>
          </p:xfrm>
          <a:graphic>
            <a:graphicData uri="http://schemas.openxmlformats.org/presentationml/2006/ole">
              <p:oleObj spid="_x0000_s2056" name="Формула" r:id="rId3" imgW="101520" imgH="139680" progId="Equation.3">
                <p:embed/>
              </p:oleObj>
            </a:graphicData>
          </a:graphic>
        </p:graphicFrame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3375025" y="2279650"/>
            <a:ext cx="2387600" cy="714375"/>
            <a:chOff x="1950" y="1500"/>
            <a:chExt cx="1504" cy="450"/>
          </a:xfrm>
        </p:grpSpPr>
        <p:sp>
          <p:nvSpPr>
            <p:cNvPr id="2075" name="Text Box 13"/>
            <p:cNvSpPr txBox="1">
              <a:spLocks noChangeArrowheads="1"/>
            </p:cNvSpPr>
            <p:nvPr/>
          </p:nvSpPr>
          <p:spPr bwMode="auto">
            <a:xfrm>
              <a:off x="1950" y="1500"/>
              <a:ext cx="1504" cy="404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/>
                <a:t>=3   7   2   5</a:t>
              </a:r>
            </a:p>
          </p:txBody>
        </p:sp>
        <p:graphicFrame>
          <p:nvGraphicFramePr>
            <p:cNvPr id="2053" name="Object 5"/>
            <p:cNvGraphicFramePr>
              <a:graphicFrameLocks noChangeAspect="1"/>
            </p:cNvGraphicFramePr>
            <p:nvPr/>
          </p:nvGraphicFramePr>
          <p:xfrm>
            <a:off x="2352" y="1620"/>
            <a:ext cx="240" cy="330"/>
          </p:xfrm>
          <a:graphic>
            <a:graphicData uri="http://schemas.openxmlformats.org/presentationml/2006/ole">
              <p:oleObj spid="_x0000_s2053" name="Формула" r:id="rId4" imgW="101520" imgH="139680" progId="Equation.3">
                <p:embed/>
              </p:oleObj>
            </a:graphicData>
          </a:graphic>
        </p:graphicFrame>
        <p:graphicFrame>
          <p:nvGraphicFramePr>
            <p:cNvPr id="2054" name="Object 6"/>
            <p:cNvGraphicFramePr>
              <a:graphicFrameLocks noChangeAspect="1"/>
            </p:cNvGraphicFramePr>
            <p:nvPr/>
          </p:nvGraphicFramePr>
          <p:xfrm>
            <a:off x="2672" y="1620"/>
            <a:ext cx="240" cy="330"/>
          </p:xfrm>
          <a:graphic>
            <a:graphicData uri="http://schemas.openxmlformats.org/presentationml/2006/ole">
              <p:oleObj spid="_x0000_s2054" name="Формула" r:id="rId5" imgW="101520" imgH="139680" progId="Equation.3">
                <p:embed/>
              </p:oleObj>
            </a:graphicData>
          </a:graphic>
        </p:graphicFrame>
        <p:graphicFrame>
          <p:nvGraphicFramePr>
            <p:cNvPr id="2055" name="Object 7"/>
            <p:cNvGraphicFramePr>
              <a:graphicFrameLocks noChangeAspect="1"/>
            </p:cNvGraphicFramePr>
            <p:nvPr/>
          </p:nvGraphicFramePr>
          <p:xfrm>
            <a:off x="3072" y="1612"/>
            <a:ext cx="240" cy="330"/>
          </p:xfrm>
          <a:graphic>
            <a:graphicData uri="http://schemas.openxmlformats.org/presentationml/2006/ole">
              <p:oleObj spid="_x0000_s2055" name="Формула" r:id="rId6" imgW="101520" imgH="139680" progId="Equation.3">
                <p:embed/>
              </p:oleObj>
            </a:graphicData>
          </a:graphic>
        </p:graphicFrame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5724525" y="2254250"/>
            <a:ext cx="2387600" cy="714375"/>
            <a:chOff x="1950" y="1500"/>
            <a:chExt cx="1504" cy="450"/>
          </a:xfrm>
        </p:grpSpPr>
        <p:sp>
          <p:nvSpPr>
            <p:cNvPr id="2074" name="Text Box 19"/>
            <p:cNvSpPr txBox="1">
              <a:spLocks noChangeArrowheads="1"/>
            </p:cNvSpPr>
            <p:nvPr/>
          </p:nvSpPr>
          <p:spPr bwMode="auto">
            <a:xfrm>
              <a:off x="1950" y="1500"/>
              <a:ext cx="1504" cy="404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600" b="1"/>
                <a:t>=2   3   5   7</a:t>
              </a:r>
            </a:p>
          </p:txBody>
        </p: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2352" y="1620"/>
            <a:ext cx="240" cy="330"/>
          </p:xfrm>
          <a:graphic>
            <a:graphicData uri="http://schemas.openxmlformats.org/presentationml/2006/ole">
              <p:oleObj spid="_x0000_s2050" name="Формула" r:id="rId7" imgW="101520" imgH="139680" progId="Equation.3">
                <p:embed/>
              </p:oleObj>
            </a:graphicData>
          </a:graphic>
        </p:graphicFrame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2672" y="1620"/>
            <a:ext cx="240" cy="330"/>
          </p:xfrm>
          <a:graphic>
            <a:graphicData uri="http://schemas.openxmlformats.org/presentationml/2006/ole">
              <p:oleObj spid="_x0000_s2051" name="Формула" r:id="rId8" imgW="101520" imgH="139680" progId="Equation.3">
                <p:embed/>
              </p:oleObj>
            </a:graphicData>
          </a:graphic>
        </p:graphicFrame>
        <p:graphicFrame>
          <p:nvGraphicFramePr>
            <p:cNvPr id="2052" name="Object 4"/>
            <p:cNvGraphicFramePr>
              <a:graphicFrameLocks noChangeAspect="1"/>
            </p:cNvGraphicFramePr>
            <p:nvPr/>
          </p:nvGraphicFramePr>
          <p:xfrm>
            <a:off x="3072" y="1612"/>
            <a:ext cx="240" cy="330"/>
          </p:xfrm>
          <a:graphic>
            <a:graphicData uri="http://schemas.openxmlformats.org/presentationml/2006/ole">
              <p:oleObj spid="_x0000_s2052" name="Формула" r:id="rId9" imgW="101520" imgH="139680" progId="Equation.3">
                <p:embed/>
              </p:oleObj>
            </a:graphicData>
          </a:graphic>
        </p:graphicFrame>
      </p:grpSp>
      <p:sp>
        <p:nvSpPr>
          <p:cNvPr id="592921" name="Text Box 25"/>
          <p:cNvSpPr txBox="1">
            <a:spLocks noChangeArrowheads="1"/>
          </p:cNvSpPr>
          <p:nvPr/>
        </p:nvSpPr>
        <p:spPr bwMode="auto">
          <a:xfrm>
            <a:off x="3562350" y="4786313"/>
            <a:ext cx="755650" cy="823912"/>
          </a:xfrm>
          <a:prstGeom prst="rect">
            <a:avLst/>
          </a:prstGeom>
          <a:gradFill rotWithShape="1">
            <a:gsLst>
              <a:gs pos="0">
                <a:srgbClr val="CC3300"/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 w="9525" algn="ctr">
            <a:noFill/>
            <a:prstDash val="sysDot"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ru-RU" sz="4400" b="1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3</a:t>
            </a:r>
            <a:r>
              <a:rPr lang="ru-RU" sz="48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92924" name="Text Box 28"/>
          <p:cNvSpPr txBox="1">
            <a:spLocks noChangeArrowheads="1"/>
          </p:cNvSpPr>
          <p:nvPr/>
        </p:nvSpPr>
        <p:spPr bwMode="auto">
          <a:xfrm>
            <a:off x="3549650" y="3948113"/>
            <a:ext cx="755650" cy="823912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CC3300"/>
              </a:gs>
            </a:gsLst>
            <a:path path="shape">
              <a:fillToRect l="50000" t="50000" r="50000" b="50000"/>
            </a:path>
          </a:gradFill>
          <a:ln w="9525" algn="ctr">
            <a:noFill/>
            <a:prstDash val="sysDot"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ru-RU" sz="44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</a:t>
            </a:r>
            <a:r>
              <a:rPr lang="ru-RU" sz="48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92925" name="Text Box 29"/>
          <p:cNvSpPr txBox="1">
            <a:spLocks noChangeArrowheads="1"/>
          </p:cNvSpPr>
          <p:nvPr/>
        </p:nvSpPr>
        <p:spPr bwMode="auto">
          <a:xfrm>
            <a:off x="4298950" y="4799013"/>
            <a:ext cx="755650" cy="823912"/>
          </a:xfrm>
          <a:prstGeom prst="rect">
            <a:avLst/>
          </a:prstGeom>
          <a:gradFill rotWithShape="1">
            <a:gsLst>
              <a:gs pos="0">
                <a:srgbClr val="800000"/>
              </a:gs>
              <a:gs pos="100000">
                <a:srgbClr val="CC3300"/>
              </a:gs>
            </a:gsLst>
            <a:path path="shape">
              <a:fillToRect l="50000" t="50000" r="50000" b="50000"/>
            </a:path>
          </a:gradFill>
          <a:ln w="9525" algn="ctr">
            <a:noFill/>
            <a:prstDash val="sysDot"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ru-RU"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7</a:t>
            </a:r>
            <a:r>
              <a:rPr lang="ru-RU" sz="4800" b="1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92920" name="Text Box 24"/>
          <p:cNvSpPr txBox="1">
            <a:spLocks noChangeArrowheads="1"/>
          </p:cNvSpPr>
          <p:nvPr/>
        </p:nvSpPr>
        <p:spPr bwMode="auto">
          <a:xfrm>
            <a:off x="4311650" y="3960813"/>
            <a:ext cx="755650" cy="823912"/>
          </a:xfrm>
          <a:prstGeom prst="rect">
            <a:avLst/>
          </a:prstGeom>
          <a:gradFill rotWithShape="1">
            <a:gsLst>
              <a:gs pos="0">
                <a:srgbClr val="CC3300"/>
              </a:gs>
              <a:gs pos="100000">
                <a:srgbClr val="800000"/>
              </a:gs>
            </a:gsLst>
            <a:path path="shape">
              <a:fillToRect l="50000" t="50000" r="50000" b="50000"/>
            </a:path>
          </a:gradFill>
          <a:ln w="9525" algn="ctr">
            <a:noFill/>
            <a:prstDash val="sysDot"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00000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ru-RU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5</a:t>
            </a:r>
            <a:r>
              <a:rPr lang="ru-RU" sz="4800" b="1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92919" name="Text Box 23"/>
          <p:cNvSpPr txBox="1">
            <a:spLocks noChangeArrowheads="1"/>
          </p:cNvSpPr>
          <p:nvPr/>
        </p:nvSpPr>
        <p:spPr bwMode="auto">
          <a:xfrm>
            <a:off x="3565525" y="2871788"/>
            <a:ext cx="1708150" cy="13112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FF0000"/>
                </a:solidFill>
              </a:rPr>
              <a:t>210</a:t>
            </a:r>
          </a:p>
        </p:txBody>
      </p:sp>
      <p:sp>
        <p:nvSpPr>
          <p:cNvPr id="592929" name="Text Box 33"/>
          <p:cNvSpPr txBox="1">
            <a:spLocks noChangeArrowheads="1"/>
          </p:cNvSpPr>
          <p:nvPr/>
        </p:nvSpPr>
        <p:spPr bwMode="auto">
          <a:xfrm>
            <a:off x="0" y="5589588"/>
            <a:ext cx="9324975" cy="107632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разложении на простые множители четыре «кирпичика» : 2, 3, 5, 7.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300788" y="2924175"/>
            <a:ext cx="2016125" cy="2863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210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2</a:t>
            </a:r>
          </a:p>
          <a:p>
            <a:pPr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105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3</a:t>
            </a:r>
          </a:p>
          <a:p>
            <a:pPr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5</a:t>
            </a:r>
          </a:p>
          <a:p>
            <a:pPr>
              <a:defRPr/>
            </a:pP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7</a:t>
            </a:r>
          </a:p>
          <a:p>
            <a:pPr>
              <a:defRPr/>
            </a:pP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1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7164388" y="3284538"/>
            <a:ext cx="0" cy="2447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70" name="Picture 11" descr="http://img-fotki.yandex.ru/get/5304/kur-valentina.132/0_8df2a_638fcc0d_X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825" y="2852738"/>
            <a:ext cx="1873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Дата 2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6480087-46F6-4F6C-8EBA-DF468ADF8505}" type="datetime1">
              <a:rPr lang="ru-RU"/>
              <a:pPr>
                <a:defRPr/>
              </a:pPr>
              <a:t>17.11.2020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532A92-6D47-4B97-BE42-38675392840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2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2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592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500"/>
                                        <p:tgtEl>
                                          <p:spTgt spid="592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500"/>
                                        <p:tgtEl>
                                          <p:spTgt spid="592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2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2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592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592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2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92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592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921" grpId="0" animBg="1"/>
      <p:bldP spid="592924" grpId="0" animBg="1"/>
      <p:bldP spid="592925" grpId="0" animBg="1"/>
      <p:bldP spid="592920" grpId="0" animBg="1"/>
      <p:bldP spid="592919" grpId="0"/>
      <p:bldP spid="592929" grpId="0"/>
      <p:bldP spid="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E546323-84A6-48FC-B1E1-0DD01EFB7AF9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5" name="Группа 35"/>
          <p:cNvGrpSpPr>
            <a:grpSpLocks/>
          </p:cNvGrpSpPr>
          <p:nvPr/>
        </p:nvGrpSpPr>
        <p:grpSpPr bwMode="auto">
          <a:xfrm>
            <a:off x="2843213" y="1412875"/>
            <a:ext cx="3384550" cy="1862138"/>
            <a:chOff x="1331550" y="2048760"/>
            <a:chExt cx="6570308" cy="4392133"/>
          </a:xfrm>
        </p:grpSpPr>
        <p:sp>
          <p:nvSpPr>
            <p:cNvPr id="12" name="Полилиния 11"/>
            <p:cNvSpPr/>
            <p:nvPr/>
          </p:nvSpPr>
          <p:spPr>
            <a:xfrm>
              <a:off x="1331550" y="2924940"/>
              <a:ext cx="2320563" cy="1160751"/>
            </a:xfrm>
            <a:custGeom>
              <a:avLst/>
              <a:gdLst>
                <a:gd name="connsiteX0" fmla="*/ 0 w 2321718"/>
                <a:gd name="connsiteY0" fmla="*/ 116086 h 1160859"/>
                <a:gd name="connsiteX1" fmla="*/ 34001 w 2321718"/>
                <a:gd name="connsiteY1" fmla="*/ 34001 h 1160859"/>
                <a:gd name="connsiteX2" fmla="*/ 116086 w 2321718"/>
                <a:gd name="connsiteY2" fmla="*/ 0 h 1160859"/>
                <a:gd name="connsiteX3" fmla="*/ 2205632 w 2321718"/>
                <a:gd name="connsiteY3" fmla="*/ 0 h 1160859"/>
                <a:gd name="connsiteX4" fmla="*/ 2287717 w 2321718"/>
                <a:gd name="connsiteY4" fmla="*/ 34001 h 1160859"/>
                <a:gd name="connsiteX5" fmla="*/ 2321718 w 2321718"/>
                <a:gd name="connsiteY5" fmla="*/ 116086 h 1160859"/>
                <a:gd name="connsiteX6" fmla="*/ 2321718 w 2321718"/>
                <a:gd name="connsiteY6" fmla="*/ 1044773 h 1160859"/>
                <a:gd name="connsiteX7" fmla="*/ 2287717 w 2321718"/>
                <a:gd name="connsiteY7" fmla="*/ 1126858 h 1160859"/>
                <a:gd name="connsiteX8" fmla="*/ 2205632 w 2321718"/>
                <a:gd name="connsiteY8" fmla="*/ 1160859 h 1160859"/>
                <a:gd name="connsiteX9" fmla="*/ 116086 w 2321718"/>
                <a:gd name="connsiteY9" fmla="*/ 1160859 h 1160859"/>
                <a:gd name="connsiteX10" fmla="*/ 34001 w 2321718"/>
                <a:gd name="connsiteY10" fmla="*/ 1126858 h 1160859"/>
                <a:gd name="connsiteX11" fmla="*/ 0 w 2321718"/>
                <a:gd name="connsiteY11" fmla="*/ 1044773 h 1160859"/>
                <a:gd name="connsiteX12" fmla="*/ 0 w 2321718"/>
                <a:gd name="connsiteY12" fmla="*/ 116086 h 116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1718" h="1160859">
                  <a:moveTo>
                    <a:pt x="0" y="116086"/>
                  </a:moveTo>
                  <a:cubicBezTo>
                    <a:pt x="0" y="85298"/>
                    <a:pt x="12231" y="55771"/>
                    <a:pt x="34001" y="34001"/>
                  </a:cubicBezTo>
                  <a:cubicBezTo>
                    <a:pt x="55771" y="12231"/>
                    <a:pt x="85298" y="0"/>
                    <a:pt x="116086" y="0"/>
                  </a:cubicBezTo>
                  <a:lnTo>
                    <a:pt x="2205632" y="0"/>
                  </a:lnTo>
                  <a:cubicBezTo>
                    <a:pt x="2236420" y="0"/>
                    <a:pt x="2265947" y="12231"/>
                    <a:pt x="2287717" y="34001"/>
                  </a:cubicBezTo>
                  <a:cubicBezTo>
                    <a:pt x="2309487" y="55771"/>
                    <a:pt x="2321718" y="85298"/>
                    <a:pt x="2321718" y="116086"/>
                  </a:cubicBezTo>
                  <a:lnTo>
                    <a:pt x="2321718" y="1044773"/>
                  </a:lnTo>
                  <a:cubicBezTo>
                    <a:pt x="2321718" y="1075561"/>
                    <a:pt x="2309488" y="1105088"/>
                    <a:pt x="2287717" y="1126858"/>
                  </a:cubicBezTo>
                  <a:cubicBezTo>
                    <a:pt x="2265947" y="1148628"/>
                    <a:pt x="2236420" y="1160859"/>
                    <a:pt x="2205632" y="1160859"/>
                  </a:cubicBezTo>
                  <a:lnTo>
                    <a:pt x="116086" y="1160859"/>
                  </a:lnTo>
                  <a:cubicBezTo>
                    <a:pt x="85298" y="1160859"/>
                    <a:pt x="55771" y="1148629"/>
                    <a:pt x="34001" y="1126858"/>
                  </a:cubicBezTo>
                  <a:cubicBezTo>
                    <a:pt x="12231" y="1105088"/>
                    <a:pt x="0" y="1075561"/>
                    <a:pt x="0" y="1044773"/>
                  </a:cubicBezTo>
                  <a:lnTo>
                    <a:pt x="0" y="11608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42585" tIns="106390" rIns="142585" bIns="106390" spcCol="1270" anchor="ctr"/>
            <a:lstStyle/>
            <a:p>
              <a:pPr algn="ctr" defTabSz="2533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581293" y="2924940"/>
              <a:ext cx="2320565" cy="1160751"/>
            </a:xfrm>
            <a:custGeom>
              <a:avLst/>
              <a:gdLst>
                <a:gd name="connsiteX0" fmla="*/ 0 w 2321718"/>
                <a:gd name="connsiteY0" fmla="*/ 116086 h 1160859"/>
                <a:gd name="connsiteX1" fmla="*/ 34001 w 2321718"/>
                <a:gd name="connsiteY1" fmla="*/ 34001 h 1160859"/>
                <a:gd name="connsiteX2" fmla="*/ 116086 w 2321718"/>
                <a:gd name="connsiteY2" fmla="*/ 0 h 1160859"/>
                <a:gd name="connsiteX3" fmla="*/ 2205632 w 2321718"/>
                <a:gd name="connsiteY3" fmla="*/ 0 h 1160859"/>
                <a:gd name="connsiteX4" fmla="*/ 2287717 w 2321718"/>
                <a:gd name="connsiteY4" fmla="*/ 34001 h 1160859"/>
                <a:gd name="connsiteX5" fmla="*/ 2321718 w 2321718"/>
                <a:gd name="connsiteY5" fmla="*/ 116086 h 1160859"/>
                <a:gd name="connsiteX6" fmla="*/ 2321718 w 2321718"/>
                <a:gd name="connsiteY6" fmla="*/ 1044773 h 1160859"/>
                <a:gd name="connsiteX7" fmla="*/ 2287717 w 2321718"/>
                <a:gd name="connsiteY7" fmla="*/ 1126858 h 1160859"/>
                <a:gd name="connsiteX8" fmla="*/ 2205632 w 2321718"/>
                <a:gd name="connsiteY8" fmla="*/ 1160859 h 1160859"/>
                <a:gd name="connsiteX9" fmla="*/ 116086 w 2321718"/>
                <a:gd name="connsiteY9" fmla="*/ 1160859 h 1160859"/>
                <a:gd name="connsiteX10" fmla="*/ 34001 w 2321718"/>
                <a:gd name="connsiteY10" fmla="*/ 1126858 h 1160859"/>
                <a:gd name="connsiteX11" fmla="*/ 0 w 2321718"/>
                <a:gd name="connsiteY11" fmla="*/ 1044773 h 1160859"/>
                <a:gd name="connsiteX12" fmla="*/ 0 w 2321718"/>
                <a:gd name="connsiteY12" fmla="*/ 116086 h 116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1718" h="1160859">
                  <a:moveTo>
                    <a:pt x="0" y="116086"/>
                  </a:moveTo>
                  <a:cubicBezTo>
                    <a:pt x="0" y="85298"/>
                    <a:pt x="12231" y="55771"/>
                    <a:pt x="34001" y="34001"/>
                  </a:cubicBezTo>
                  <a:cubicBezTo>
                    <a:pt x="55771" y="12231"/>
                    <a:pt x="85298" y="0"/>
                    <a:pt x="116086" y="0"/>
                  </a:cubicBezTo>
                  <a:lnTo>
                    <a:pt x="2205632" y="0"/>
                  </a:lnTo>
                  <a:cubicBezTo>
                    <a:pt x="2236420" y="0"/>
                    <a:pt x="2265947" y="12231"/>
                    <a:pt x="2287717" y="34001"/>
                  </a:cubicBezTo>
                  <a:cubicBezTo>
                    <a:pt x="2309487" y="55771"/>
                    <a:pt x="2321718" y="85298"/>
                    <a:pt x="2321718" y="116086"/>
                  </a:cubicBezTo>
                  <a:lnTo>
                    <a:pt x="2321718" y="1044773"/>
                  </a:lnTo>
                  <a:cubicBezTo>
                    <a:pt x="2321718" y="1075561"/>
                    <a:pt x="2309488" y="1105088"/>
                    <a:pt x="2287717" y="1126858"/>
                  </a:cubicBezTo>
                  <a:cubicBezTo>
                    <a:pt x="2265947" y="1148628"/>
                    <a:pt x="2236420" y="1160859"/>
                    <a:pt x="2205632" y="1160859"/>
                  </a:cubicBezTo>
                  <a:lnTo>
                    <a:pt x="116086" y="1160859"/>
                  </a:lnTo>
                  <a:cubicBezTo>
                    <a:pt x="85298" y="1160859"/>
                    <a:pt x="55771" y="1148629"/>
                    <a:pt x="34001" y="1126858"/>
                  </a:cubicBezTo>
                  <a:cubicBezTo>
                    <a:pt x="12231" y="1105088"/>
                    <a:pt x="0" y="1075561"/>
                    <a:pt x="0" y="1044773"/>
                  </a:cubicBezTo>
                  <a:lnTo>
                    <a:pt x="0" y="11608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42585" tIns="106390" rIns="142585" bIns="106390" spcCol="1270" anchor="ctr"/>
            <a:lstStyle/>
            <a:p>
              <a:pPr algn="ctr" defTabSz="2533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</a:t>
              </a:r>
            </a:p>
          </p:txBody>
        </p:sp>
        <p:sp>
          <p:nvSpPr>
            <p:cNvPr id="16410" name="TextBox 22"/>
            <p:cNvSpPr txBox="1">
              <a:spLocks noChangeArrowheads="1"/>
            </p:cNvSpPr>
            <p:nvPr/>
          </p:nvSpPr>
          <p:spPr bwMode="auto">
            <a:xfrm>
              <a:off x="4283960" y="2048760"/>
              <a:ext cx="358612" cy="4392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ru-RU" sz="115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36"/>
          <p:cNvGrpSpPr>
            <a:grpSpLocks/>
          </p:cNvGrpSpPr>
          <p:nvPr/>
        </p:nvGrpSpPr>
        <p:grpSpPr bwMode="auto">
          <a:xfrm flipH="1">
            <a:off x="3635375" y="549275"/>
            <a:ext cx="1584325" cy="1223963"/>
            <a:chOff x="3491850" y="1340710"/>
            <a:chExt cx="2321718" cy="2066560"/>
          </a:xfrm>
        </p:grpSpPr>
        <p:sp>
          <p:nvSpPr>
            <p:cNvPr id="22" name="Полилиния 21"/>
            <p:cNvSpPr/>
            <p:nvPr/>
          </p:nvSpPr>
          <p:spPr>
            <a:xfrm>
              <a:off x="3491850" y="1340710"/>
              <a:ext cx="2321718" cy="1160598"/>
            </a:xfrm>
            <a:custGeom>
              <a:avLst/>
              <a:gdLst>
                <a:gd name="connsiteX0" fmla="*/ 0 w 2321718"/>
                <a:gd name="connsiteY0" fmla="*/ 116086 h 1160859"/>
                <a:gd name="connsiteX1" fmla="*/ 34001 w 2321718"/>
                <a:gd name="connsiteY1" fmla="*/ 34001 h 1160859"/>
                <a:gd name="connsiteX2" fmla="*/ 116086 w 2321718"/>
                <a:gd name="connsiteY2" fmla="*/ 0 h 1160859"/>
                <a:gd name="connsiteX3" fmla="*/ 2205632 w 2321718"/>
                <a:gd name="connsiteY3" fmla="*/ 0 h 1160859"/>
                <a:gd name="connsiteX4" fmla="*/ 2287717 w 2321718"/>
                <a:gd name="connsiteY4" fmla="*/ 34001 h 1160859"/>
                <a:gd name="connsiteX5" fmla="*/ 2321718 w 2321718"/>
                <a:gd name="connsiteY5" fmla="*/ 116086 h 1160859"/>
                <a:gd name="connsiteX6" fmla="*/ 2321718 w 2321718"/>
                <a:gd name="connsiteY6" fmla="*/ 1044773 h 1160859"/>
                <a:gd name="connsiteX7" fmla="*/ 2287717 w 2321718"/>
                <a:gd name="connsiteY7" fmla="*/ 1126858 h 1160859"/>
                <a:gd name="connsiteX8" fmla="*/ 2205632 w 2321718"/>
                <a:gd name="connsiteY8" fmla="*/ 1160859 h 1160859"/>
                <a:gd name="connsiteX9" fmla="*/ 116086 w 2321718"/>
                <a:gd name="connsiteY9" fmla="*/ 1160859 h 1160859"/>
                <a:gd name="connsiteX10" fmla="*/ 34001 w 2321718"/>
                <a:gd name="connsiteY10" fmla="*/ 1126858 h 1160859"/>
                <a:gd name="connsiteX11" fmla="*/ 0 w 2321718"/>
                <a:gd name="connsiteY11" fmla="*/ 1044773 h 1160859"/>
                <a:gd name="connsiteX12" fmla="*/ 0 w 2321718"/>
                <a:gd name="connsiteY12" fmla="*/ 116086 h 11608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21718" h="1160859">
                  <a:moveTo>
                    <a:pt x="0" y="116086"/>
                  </a:moveTo>
                  <a:cubicBezTo>
                    <a:pt x="0" y="85298"/>
                    <a:pt x="12231" y="55771"/>
                    <a:pt x="34001" y="34001"/>
                  </a:cubicBezTo>
                  <a:cubicBezTo>
                    <a:pt x="55771" y="12231"/>
                    <a:pt x="85298" y="0"/>
                    <a:pt x="116086" y="0"/>
                  </a:cubicBezTo>
                  <a:lnTo>
                    <a:pt x="2205632" y="0"/>
                  </a:lnTo>
                  <a:cubicBezTo>
                    <a:pt x="2236420" y="0"/>
                    <a:pt x="2265947" y="12231"/>
                    <a:pt x="2287717" y="34001"/>
                  </a:cubicBezTo>
                  <a:cubicBezTo>
                    <a:pt x="2309487" y="55771"/>
                    <a:pt x="2321718" y="85298"/>
                    <a:pt x="2321718" y="116086"/>
                  </a:cubicBezTo>
                  <a:lnTo>
                    <a:pt x="2321718" y="1044773"/>
                  </a:lnTo>
                  <a:cubicBezTo>
                    <a:pt x="2321718" y="1075561"/>
                    <a:pt x="2309488" y="1105088"/>
                    <a:pt x="2287717" y="1126858"/>
                  </a:cubicBezTo>
                  <a:cubicBezTo>
                    <a:pt x="2265947" y="1148628"/>
                    <a:pt x="2236420" y="1160859"/>
                    <a:pt x="2205632" y="1160859"/>
                  </a:cubicBezTo>
                  <a:lnTo>
                    <a:pt x="116086" y="1160859"/>
                  </a:lnTo>
                  <a:cubicBezTo>
                    <a:pt x="85298" y="1160859"/>
                    <a:pt x="55771" y="1148629"/>
                    <a:pt x="34001" y="1126858"/>
                  </a:cubicBezTo>
                  <a:cubicBezTo>
                    <a:pt x="12231" y="1105088"/>
                    <a:pt x="0" y="1075561"/>
                    <a:pt x="0" y="1044773"/>
                  </a:cubicBezTo>
                  <a:lnTo>
                    <a:pt x="0" y="11608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42585" tIns="106390" rIns="142585" bIns="106390" spcCol="1270" anchor="ctr"/>
            <a:lstStyle/>
            <a:p>
              <a:pPr algn="ctr" defTabSz="25336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40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210</a:t>
              </a: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 flipH="1">
              <a:off x="3708202" y="2493266"/>
              <a:ext cx="914264" cy="91400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4643403" y="2493266"/>
              <a:ext cx="914264" cy="91400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Группа 37"/>
          <p:cNvGrpSpPr>
            <a:grpSpLocks/>
          </p:cNvGrpSpPr>
          <p:nvPr/>
        </p:nvGrpSpPr>
        <p:grpSpPr bwMode="auto">
          <a:xfrm>
            <a:off x="2124075" y="2205038"/>
            <a:ext cx="5040313" cy="1368425"/>
            <a:chOff x="251400" y="3717040"/>
            <a:chExt cx="8785220" cy="3363735"/>
          </a:xfrm>
        </p:grpSpPr>
        <p:grpSp>
          <p:nvGrpSpPr>
            <p:cNvPr id="16394" name="Группа 34"/>
            <p:cNvGrpSpPr>
              <a:grpSpLocks/>
            </p:cNvGrpSpPr>
            <p:nvPr/>
          </p:nvGrpSpPr>
          <p:grpSpPr bwMode="auto">
            <a:xfrm>
              <a:off x="251400" y="3717040"/>
              <a:ext cx="8785220" cy="3363735"/>
              <a:chOff x="251400" y="3717040"/>
              <a:chExt cx="8785220" cy="3363735"/>
            </a:xfrm>
          </p:grpSpPr>
          <p:sp>
            <p:nvSpPr>
              <p:cNvPr id="14" name="Полилиния 13"/>
              <p:cNvSpPr/>
              <p:nvPr/>
            </p:nvSpPr>
            <p:spPr>
              <a:xfrm>
                <a:off x="2498202" y="4501390"/>
                <a:ext cx="1856657" cy="1158968"/>
              </a:xfrm>
              <a:custGeom>
                <a:avLst/>
                <a:gdLst>
                  <a:gd name="connsiteX0" fmla="*/ 0 w 1857374"/>
                  <a:gd name="connsiteY0" fmla="*/ 116086 h 1160859"/>
                  <a:gd name="connsiteX1" fmla="*/ 34001 w 1857374"/>
                  <a:gd name="connsiteY1" fmla="*/ 34001 h 1160859"/>
                  <a:gd name="connsiteX2" fmla="*/ 116086 w 1857374"/>
                  <a:gd name="connsiteY2" fmla="*/ 0 h 1160859"/>
                  <a:gd name="connsiteX3" fmla="*/ 1741288 w 1857374"/>
                  <a:gd name="connsiteY3" fmla="*/ 0 h 1160859"/>
                  <a:gd name="connsiteX4" fmla="*/ 1823373 w 1857374"/>
                  <a:gd name="connsiteY4" fmla="*/ 34001 h 1160859"/>
                  <a:gd name="connsiteX5" fmla="*/ 1857374 w 1857374"/>
                  <a:gd name="connsiteY5" fmla="*/ 116086 h 1160859"/>
                  <a:gd name="connsiteX6" fmla="*/ 1857374 w 1857374"/>
                  <a:gd name="connsiteY6" fmla="*/ 1044773 h 1160859"/>
                  <a:gd name="connsiteX7" fmla="*/ 1823373 w 1857374"/>
                  <a:gd name="connsiteY7" fmla="*/ 1126858 h 1160859"/>
                  <a:gd name="connsiteX8" fmla="*/ 1741288 w 1857374"/>
                  <a:gd name="connsiteY8" fmla="*/ 1160859 h 1160859"/>
                  <a:gd name="connsiteX9" fmla="*/ 116086 w 1857374"/>
                  <a:gd name="connsiteY9" fmla="*/ 1160859 h 1160859"/>
                  <a:gd name="connsiteX10" fmla="*/ 34001 w 1857374"/>
                  <a:gd name="connsiteY10" fmla="*/ 1126858 h 1160859"/>
                  <a:gd name="connsiteX11" fmla="*/ 0 w 1857374"/>
                  <a:gd name="connsiteY11" fmla="*/ 1044773 h 1160859"/>
                  <a:gd name="connsiteX12" fmla="*/ 0 w 1857374"/>
                  <a:gd name="connsiteY12" fmla="*/ 116086 h 1160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7374" h="1160859">
                    <a:moveTo>
                      <a:pt x="0" y="116086"/>
                    </a:moveTo>
                    <a:cubicBezTo>
                      <a:pt x="0" y="85298"/>
                      <a:pt x="12231" y="55771"/>
                      <a:pt x="34001" y="34001"/>
                    </a:cubicBezTo>
                    <a:cubicBezTo>
                      <a:pt x="55771" y="12231"/>
                      <a:pt x="85298" y="0"/>
                      <a:pt x="116086" y="0"/>
                    </a:cubicBezTo>
                    <a:lnTo>
                      <a:pt x="1741288" y="0"/>
                    </a:lnTo>
                    <a:cubicBezTo>
                      <a:pt x="1772076" y="0"/>
                      <a:pt x="1801603" y="12231"/>
                      <a:pt x="1823373" y="34001"/>
                    </a:cubicBezTo>
                    <a:cubicBezTo>
                      <a:pt x="1845143" y="55771"/>
                      <a:pt x="1857374" y="85298"/>
                      <a:pt x="1857374" y="116086"/>
                    </a:cubicBezTo>
                    <a:lnTo>
                      <a:pt x="1857374" y="1044773"/>
                    </a:lnTo>
                    <a:cubicBezTo>
                      <a:pt x="1857374" y="1075561"/>
                      <a:pt x="1845144" y="1105088"/>
                      <a:pt x="1823373" y="1126858"/>
                    </a:cubicBezTo>
                    <a:cubicBezTo>
                      <a:pt x="1801603" y="1148628"/>
                      <a:pt x="1772076" y="1160859"/>
                      <a:pt x="1741288" y="1160859"/>
                    </a:cubicBezTo>
                    <a:lnTo>
                      <a:pt x="116086" y="1160859"/>
                    </a:lnTo>
                    <a:cubicBezTo>
                      <a:pt x="85298" y="1160859"/>
                      <a:pt x="55771" y="1148629"/>
                      <a:pt x="34001" y="1126858"/>
                    </a:cubicBezTo>
                    <a:cubicBezTo>
                      <a:pt x="12231" y="1105088"/>
                      <a:pt x="0" y="1075561"/>
                      <a:pt x="0" y="1044773"/>
                    </a:cubicBezTo>
                    <a:lnTo>
                      <a:pt x="0" y="116086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19725" tIns="91150" rIns="119725" bIns="91150" spcCol="1270" anchor="ctr"/>
              <a:lstStyle/>
              <a:p>
                <a:pPr algn="ctr" defTabSz="2000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66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7</a:t>
                </a:r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251400" y="4501390"/>
                <a:ext cx="1856657" cy="1158968"/>
              </a:xfrm>
              <a:custGeom>
                <a:avLst/>
                <a:gdLst>
                  <a:gd name="connsiteX0" fmla="*/ 0 w 1857374"/>
                  <a:gd name="connsiteY0" fmla="*/ 116086 h 1160859"/>
                  <a:gd name="connsiteX1" fmla="*/ 34001 w 1857374"/>
                  <a:gd name="connsiteY1" fmla="*/ 34001 h 1160859"/>
                  <a:gd name="connsiteX2" fmla="*/ 116086 w 1857374"/>
                  <a:gd name="connsiteY2" fmla="*/ 0 h 1160859"/>
                  <a:gd name="connsiteX3" fmla="*/ 1741288 w 1857374"/>
                  <a:gd name="connsiteY3" fmla="*/ 0 h 1160859"/>
                  <a:gd name="connsiteX4" fmla="*/ 1823373 w 1857374"/>
                  <a:gd name="connsiteY4" fmla="*/ 34001 h 1160859"/>
                  <a:gd name="connsiteX5" fmla="*/ 1857374 w 1857374"/>
                  <a:gd name="connsiteY5" fmla="*/ 116086 h 1160859"/>
                  <a:gd name="connsiteX6" fmla="*/ 1857374 w 1857374"/>
                  <a:gd name="connsiteY6" fmla="*/ 1044773 h 1160859"/>
                  <a:gd name="connsiteX7" fmla="*/ 1823373 w 1857374"/>
                  <a:gd name="connsiteY7" fmla="*/ 1126858 h 1160859"/>
                  <a:gd name="connsiteX8" fmla="*/ 1741288 w 1857374"/>
                  <a:gd name="connsiteY8" fmla="*/ 1160859 h 1160859"/>
                  <a:gd name="connsiteX9" fmla="*/ 116086 w 1857374"/>
                  <a:gd name="connsiteY9" fmla="*/ 1160859 h 1160859"/>
                  <a:gd name="connsiteX10" fmla="*/ 34001 w 1857374"/>
                  <a:gd name="connsiteY10" fmla="*/ 1126858 h 1160859"/>
                  <a:gd name="connsiteX11" fmla="*/ 0 w 1857374"/>
                  <a:gd name="connsiteY11" fmla="*/ 1044773 h 1160859"/>
                  <a:gd name="connsiteX12" fmla="*/ 0 w 1857374"/>
                  <a:gd name="connsiteY12" fmla="*/ 116086 h 1160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7374" h="1160859">
                    <a:moveTo>
                      <a:pt x="0" y="116086"/>
                    </a:moveTo>
                    <a:cubicBezTo>
                      <a:pt x="0" y="85298"/>
                      <a:pt x="12231" y="55771"/>
                      <a:pt x="34001" y="34001"/>
                    </a:cubicBezTo>
                    <a:cubicBezTo>
                      <a:pt x="55771" y="12231"/>
                      <a:pt x="85298" y="0"/>
                      <a:pt x="116086" y="0"/>
                    </a:cubicBezTo>
                    <a:lnTo>
                      <a:pt x="1741288" y="0"/>
                    </a:lnTo>
                    <a:cubicBezTo>
                      <a:pt x="1772076" y="0"/>
                      <a:pt x="1801603" y="12231"/>
                      <a:pt x="1823373" y="34001"/>
                    </a:cubicBezTo>
                    <a:cubicBezTo>
                      <a:pt x="1845143" y="55771"/>
                      <a:pt x="1857374" y="85298"/>
                      <a:pt x="1857374" y="116086"/>
                    </a:cubicBezTo>
                    <a:lnTo>
                      <a:pt x="1857374" y="1044773"/>
                    </a:lnTo>
                    <a:cubicBezTo>
                      <a:pt x="1857374" y="1075561"/>
                      <a:pt x="1845144" y="1105088"/>
                      <a:pt x="1823373" y="1126858"/>
                    </a:cubicBezTo>
                    <a:cubicBezTo>
                      <a:pt x="1801603" y="1148628"/>
                      <a:pt x="1772076" y="1160859"/>
                      <a:pt x="1741288" y="1160859"/>
                    </a:cubicBezTo>
                    <a:lnTo>
                      <a:pt x="116086" y="1160859"/>
                    </a:lnTo>
                    <a:cubicBezTo>
                      <a:pt x="85298" y="1160859"/>
                      <a:pt x="55771" y="1148629"/>
                      <a:pt x="34001" y="1126858"/>
                    </a:cubicBezTo>
                    <a:cubicBezTo>
                      <a:pt x="12231" y="1105088"/>
                      <a:pt x="0" y="1075561"/>
                      <a:pt x="0" y="1044773"/>
                    </a:cubicBezTo>
                    <a:lnTo>
                      <a:pt x="0" y="116086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19725" tIns="91150" rIns="119725" bIns="91150" spcCol="1270" anchor="ctr"/>
              <a:lstStyle/>
              <a:p>
                <a:pPr algn="ctr" defTabSz="2000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66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4789277" y="4501390"/>
                <a:ext cx="1856657" cy="1158968"/>
              </a:xfrm>
              <a:custGeom>
                <a:avLst/>
                <a:gdLst>
                  <a:gd name="connsiteX0" fmla="*/ 0 w 1857374"/>
                  <a:gd name="connsiteY0" fmla="*/ 116086 h 1160859"/>
                  <a:gd name="connsiteX1" fmla="*/ 34001 w 1857374"/>
                  <a:gd name="connsiteY1" fmla="*/ 34001 h 1160859"/>
                  <a:gd name="connsiteX2" fmla="*/ 116086 w 1857374"/>
                  <a:gd name="connsiteY2" fmla="*/ 0 h 1160859"/>
                  <a:gd name="connsiteX3" fmla="*/ 1741288 w 1857374"/>
                  <a:gd name="connsiteY3" fmla="*/ 0 h 1160859"/>
                  <a:gd name="connsiteX4" fmla="*/ 1823373 w 1857374"/>
                  <a:gd name="connsiteY4" fmla="*/ 34001 h 1160859"/>
                  <a:gd name="connsiteX5" fmla="*/ 1857374 w 1857374"/>
                  <a:gd name="connsiteY5" fmla="*/ 116086 h 1160859"/>
                  <a:gd name="connsiteX6" fmla="*/ 1857374 w 1857374"/>
                  <a:gd name="connsiteY6" fmla="*/ 1044773 h 1160859"/>
                  <a:gd name="connsiteX7" fmla="*/ 1823373 w 1857374"/>
                  <a:gd name="connsiteY7" fmla="*/ 1126858 h 1160859"/>
                  <a:gd name="connsiteX8" fmla="*/ 1741288 w 1857374"/>
                  <a:gd name="connsiteY8" fmla="*/ 1160859 h 1160859"/>
                  <a:gd name="connsiteX9" fmla="*/ 116086 w 1857374"/>
                  <a:gd name="connsiteY9" fmla="*/ 1160859 h 1160859"/>
                  <a:gd name="connsiteX10" fmla="*/ 34001 w 1857374"/>
                  <a:gd name="connsiteY10" fmla="*/ 1126858 h 1160859"/>
                  <a:gd name="connsiteX11" fmla="*/ 0 w 1857374"/>
                  <a:gd name="connsiteY11" fmla="*/ 1044773 h 1160859"/>
                  <a:gd name="connsiteX12" fmla="*/ 0 w 1857374"/>
                  <a:gd name="connsiteY12" fmla="*/ 116086 h 1160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7374" h="1160859">
                    <a:moveTo>
                      <a:pt x="0" y="116086"/>
                    </a:moveTo>
                    <a:cubicBezTo>
                      <a:pt x="0" y="85298"/>
                      <a:pt x="12231" y="55771"/>
                      <a:pt x="34001" y="34001"/>
                    </a:cubicBezTo>
                    <a:cubicBezTo>
                      <a:pt x="55771" y="12231"/>
                      <a:pt x="85298" y="0"/>
                      <a:pt x="116086" y="0"/>
                    </a:cubicBezTo>
                    <a:lnTo>
                      <a:pt x="1741288" y="0"/>
                    </a:lnTo>
                    <a:cubicBezTo>
                      <a:pt x="1772076" y="0"/>
                      <a:pt x="1801603" y="12231"/>
                      <a:pt x="1823373" y="34001"/>
                    </a:cubicBezTo>
                    <a:cubicBezTo>
                      <a:pt x="1845143" y="55771"/>
                      <a:pt x="1857374" y="85298"/>
                      <a:pt x="1857374" y="116086"/>
                    </a:cubicBezTo>
                    <a:lnTo>
                      <a:pt x="1857374" y="1044773"/>
                    </a:lnTo>
                    <a:cubicBezTo>
                      <a:pt x="1857374" y="1075561"/>
                      <a:pt x="1845144" y="1105088"/>
                      <a:pt x="1823373" y="1126858"/>
                    </a:cubicBezTo>
                    <a:cubicBezTo>
                      <a:pt x="1801603" y="1148628"/>
                      <a:pt x="1772076" y="1160859"/>
                      <a:pt x="1741288" y="1160859"/>
                    </a:cubicBezTo>
                    <a:lnTo>
                      <a:pt x="116086" y="1160859"/>
                    </a:lnTo>
                    <a:cubicBezTo>
                      <a:pt x="85298" y="1160859"/>
                      <a:pt x="55771" y="1148629"/>
                      <a:pt x="34001" y="1126858"/>
                    </a:cubicBezTo>
                    <a:cubicBezTo>
                      <a:pt x="12231" y="1105088"/>
                      <a:pt x="0" y="1075561"/>
                      <a:pt x="0" y="1044773"/>
                    </a:cubicBezTo>
                    <a:lnTo>
                      <a:pt x="0" y="116086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19725" tIns="91150" rIns="119725" bIns="91150" spcCol="1270" anchor="ctr"/>
              <a:lstStyle/>
              <a:p>
                <a:pPr algn="ctr" defTabSz="2000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66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2</a:t>
                </a:r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7179963" y="4501390"/>
                <a:ext cx="1856657" cy="1158968"/>
              </a:xfrm>
              <a:custGeom>
                <a:avLst/>
                <a:gdLst>
                  <a:gd name="connsiteX0" fmla="*/ 0 w 1857374"/>
                  <a:gd name="connsiteY0" fmla="*/ 116086 h 1160859"/>
                  <a:gd name="connsiteX1" fmla="*/ 34001 w 1857374"/>
                  <a:gd name="connsiteY1" fmla="*/ 34001 h 1160859"/>
                  <a:gd name="connsiteX2" fmla="*/ 116086 w 1857374"/>
                  <a:gd name="connsiteY2" fmla="*/ 0 h 1160859"/>
                  <a:gd name="connsiteX3" fmla="*/ 1741288 w 1857374"/>
                  <a:gd name="connsiteY3" fmla="*/ 0 h 1160859"/>
                  <a:gd name="connsiteX4" fmla="*/ 1823373 w 1857374"/>
                  <a:gd name="connsiteY4" fmla="*/ 34001 h 1160859"/>
                  <a:gd name="connsiteX5" fmla="*/ 1857374 w 1857374"/>
                  <a:gd name="connsiteY5" fmla="*/ 116086 h 1160859"/>
                  <a:gd name="connsiteX6" fmla="*/ 1857374 w 1857374"/>
                  <a:gd name="connsiteY6" fmla="*/ 1044773 h 1160859"/>
                  <a:gd name="connsiteX7" fmla="*/ 1823373 w 1857374"/>
                  <a:gd name="connsiteY7" fmla="*/ 1126858 h 1160859"/>
                  <a:gd name="connsiteX8" fmla="*/ 1741288 w 1857374"/>
                  <a:gd name="connsiteY8" fmla="*/ 1160859 h 1160859"/>
                  <a:gd name="connsiteX9" fmla="*/ 116086 w 1857374"/>
                  <a:gd name="connsiteY9" fmla="*/ 1160859 h 1160859"/>
                  <a:gd name="connsiteX10" fmla="*/ 34001 w 1857374"/>
                  <a:gd name="connsiteY10" fmla="*/ 1126858 h 1160859"/>
                  <a:gd name="connsiteX11" fmla="*/ 0 w 1857374"/>
                  <a:gd name="connsiteY11" fmla="*/ 1044773 h 1160859"/>
                  <a:gd name="connsiteX12" fmla="*/ 0 w 1857374"/>
                  <a:gd name="connsiteY12" fmla="*/ 116086 h 1160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7374" h="1160859">
                    <a:moveTo>
                      <a:pt x="0" y="116086"/>
                    </a:moveTo>
                    <a:cubicBezTo>
                      <a:pt x="0" y="85298"/>
                      <a:pt x="12231" y="55771"/>
                      <a:pt x="34001" y="34001"/>
                    </a:cubicBezTo>
                    <a:cubicBezTo>
                      <a:pt x="55771" y="12231"/>
                      <a:pt x="85298" y="0"/>
                      <a:pt x="116086" y="0"/>
                    </a:cubicBezTo>
                    <a:lnTo>
                      <a:pt x="1741288" y="0"/>
                    </a:lnTo>
                    <a:cubicBezTo>
                      <a:pt x="1772076" y="0"/>
                      <a:pt x="1801603" y="12231"/>
                      <a:pt x="1823373" y="34001"/>
                    </a:cubicBezTo>
                    <a:cubicBezTo>
                      <a:pt x="1845143" y="55771"/>
                      <a:pt x="1857374" y="85298"/>
                      <a:pt x="1857374" y="116086"/>
                    </a:cubicBezTo>
                    <a:lnTo>
                      <a:pt x="1857374" y="1044773"/>
                    </a:lnTo>
                    <a:cubicBezTo>
                      <a:pt x="1857374" y="1075561"/>
                      <a:pt x="1845144" y="1105088"/>
                      <a:pt x="1823373" y="1126858"/>
                    </a:cubicBezTo>
                    <a:cubicBezTo>
                      <a:pt x="1801603" y="1148628"/>
                      <a:pt x="1772076" y="1160859"/>
                      <a:pt x="1741288" y="1160859"/>
                    </a:cubicBezTo>
                    <a:lnTo>
                      <a:pt x="116086" y="1160859"/>
                    </a:lnTo>
                    <a:cubicBezTo>
                      <a:pt x="85298" y="1160859"/>
                      <a:pt x="55771" y="1148629"/>
                      <a:pt x="34001" y="1126858"/>
                    </a:cubicBezTo>
                    <a:cubicBezTo>
                      <a:pt x="12231" y="1105088"/>
                      <a:pt x="0" y="1075561"/>
                      <a:pt x="0" y="1044773"/>
                    </a:cubicBezTo>
                    <a:lnTo>
                      <a:pt x="0" y="116086"/>
                    </a:lnTo>
                    <a:close/>
                  </a:path>
                </a:pathLst>
              </a:cu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119725" tIns="91150" rIns="119725" bIns="91150" spcCol="1270" anchor="ctr"/>
              <a:lstStyle/>
              <a:p>
                <a:pPr algn="ctr" defTabSz="20002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ru-RU" sz="6600" b="1" i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rPr>
                  <a:t>5</a:t>
                </a:r>
              </a:p>
            </p:txBody>
          </p:sp>
          <p:sp>
            <p:nvSpPr>
              <p:cNvPr id="16400" name="TextBox 23"/>
              <p:cNvSpPr txBox="1">
                <a:spLocks noChangeArrowheads="1"/>
              </p:cNvSpPr>
              <p:nvPr/>
            </p:nvSpPr>
            <p:spPr bwMode="auto">
              <a:xfrm>
                <a:off x="2036659" y="3729089"/>
                <a:ext cx="372461" cy="3351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1150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401" name="TextBox 24"/>
              <p:cNvSpPr txBox="1">
                <a:spLocks noChangeArrowheads="1"/>
              </p:cNvSpPr>
              <p:nvPr/>
            </p:nvSpPr>
            <p:spPr bwMode="auto">
              <a:xfrm>
                <a:off x="6660289" y="3717040"/>
                <a:ext cx="372461" cy="33516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ru-RU" sz="11500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30" name="Прямая со стрелкой 29"/>
              <p:cNvCxnSpPr/>
              <p:nvPr/>
            </p:nvCxnSpPr>
            <p:spPr>
              <a:xfrm flipH="1">
                <a:off x="1402471" y="4076047"/>
                <a:ext cx="794129" cy="409734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 стрелкой 31"/>
              <p:cNvCxnSpPr/>
              <p:nvPr/>
            </p:nvCxnSpPr>
            <p:spPr>
              <a:xfrm>
                <a:off x="2268543" y="4076047"/>
                <a:ext cx="791361" cy="409734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 стрелкой 32"/>
              <p:cNvCxnSpPr/>
              <p:nvPr/>
            </p:nvCxnSpPr>
            <p:spPr>
              <a:xfrm flipH="1">
                <a:off x="5868406" y="4076047"/>
                <a:ext cx="791361" cy="409734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Прямая со стрелкой 33"/>
            <p:cNvCxnSpPr/>
            <p:nvPr/>
          </p:nvCxnSpPr>
          <p:spPr>
            <a:xfrm>
              <a:off x="6803652" y="4076047"/>
              <a:ext cx="794129" cy="40973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Прямоугольник 36"/>
          <p:cNvSpPr/>
          <p:nvPr/>
        </p:nvSpPr>
        <p:spPr>
          <a:xfrm>
            <a:off x="971550" y="3213100"/>
            <a:ext cx="7129463" cy="2678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algn="ctr">
              <a:defRPr/>
            </a:pP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Всякое составное число можно разложить </a:t>
            </a:r>
            <a:r>
              <a:rPr lang="ru-RU" sz="2800" b="1" i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простые множители. </a:t>
            </a:r>
            <a:r>
              <a:rPr lang="ru-RU" sz="28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любом способе получается одно и то же разложение, если не учитывать порядка записи множителей.</a:t>
            </a:r>
            <a:endParaRPr lang="ru-RU" sz="28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3" name="Picture 4" descr="http://mail.smailas.net/uploads/posts/2012-05/1337328736_nu_pogodi_cd20.avi.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260350"/>
            <a:ext cx="2447925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ED98A8A-17E8-4F02-B331-2E4F60D85BC4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Разложите числа на простые множители</a:t>
            </a:r>
            <a:r>
              <a:rPr lang="en-US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20; 18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1900" y="1916790"/>
            <a:ext cx="3768468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 = 2</a:t>
            </a:r>
            <a:r>
              <a:rPr lang="ru-RU" sz="66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∙ 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880" y="4509150"/>
            <a:ext cx="3776483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18 = 2 ∙ З</a:t>
            </a:r>
            <a:r>
              <a:rPr lang="ru-RU" sz="66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5288" y="1052513"/>
          <a:ext cx="2089150" cy="2804160"/>
        </p:xfrm>
        <a:graphic>
          <a:graphicData uri="http://schemas.openxmlformats.org/drawingml/2006/table">
            <a:tbl>
              <a:tblPr/>
              <a:tblGrid>
                <a:gridCol w="1008062"/>
                <a:gridCol w="1081088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46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7938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288" y="3987800"/>
          <a:ext cx="2089150" cy="2499360"/>
        </p:xfrm>
        <a:graphic>
          <a:graphicData uri="http://schemas.openxmlformats.org/drawingml/2006/table">
            <a:tbl>
              <a:tblPr/>
              <a:tblGrid>
                <a:gridCol w="981075"/>
                <a:gridCol w="110807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463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50" name="Picture 2" descr="http://tver-region.su/wp-content/uploads/2014/10/Nu-pogod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2924175"/>
            <a:ext cx="21066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948A052-CE4E-4FCA-879A-D2E02BFFD97F}" type="datetime1">
              <a:rPr lang="ru-RU"/>
              <a:pPr>
                <a:defRPr/>
              </a:pPr>
              <a:t>17.11.2020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Головнина А.А.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700" y="332570"/>
            <a:ext cx="8892600" cy="58477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Разложите числа на простые множители</a:t>
            </a:r>
            <a:r>
              <a:rPr lang="en-US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60" y="2780910"/>
            <a:ext cx="2954655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32 = 2</a:t>
            </a:r>
            <a:r>
              <a:rPr lang="ru-RU" sz="6600" b="1" i="1" spc="50" baseline="3000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66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750" y="1700213"/>
          <a:ext cx="2087563" cy="3596640"/>
        </p:xfrm>
        <a:graphic>
          <a:graphicData uri="http://schemas.openxmlformats.org/drawingml/2006/table">
            <a:tbl>
              <a:tblPr/>
              <a:tblGrid>
                <a:gridCol w="1008063"/>
                <a:gridCol w="1079500"/>
              </a:tblGrid>
              <a:tr h="152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r>
                        <a:rPr kumimoji="0" lang="ru-RU" sz="4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8462" name="Picture 2" descr="http://forums.drom.ru/attachment.php?attachmentid=3852439&amp;d=1380842534&amp;thumb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3776663"/>
            <a:ext cx="3097213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466</TotalTime>
  <Words>594</Words>
  <Application>Microsoft Office PowerPoint</Application>
  <PresentationFormat>Экран (4:3)</PresentationFormat>
  <Paragraphs>173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Verdana</vt:lpstr>
      <vt:lpstr>Wingdings 2</vt:lpstr>
      <vt:lpstr>Calibri</vt:lpstr>
      <vt:lpstr>Times New Roman</vt:lpstr>
      <vt:lpstr>Wingdings</vt:lpstr>
      <vt:lpstr>Аспект</vt:lpstr>
      <vt:lpstr>Microsoft Equation 3.0</vt:lpstr>
      <vt:lpstr>Формула</vt:lpstr>
      <vt:lpstr>Слайд 1</vt:lpstr>
      <vt:lpstr>Слайд 2</vt:lpstr>
      <vt:lpstr>Укажите все делители числа 20.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МОУ СОШ 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3. Тема урока: « Делители и кратные»</dc:title>
  <dc:creator>Мультимедия</dc:creator>
  <cp:lastModifiedBy>Учитель</cp:lastModifiedBy>
  <cp:revision>43</cp:revision>
  <dcterms:created xsi:type="dcterms:W3CDTF">2008-07-09T10:10:44Z</dcterms:created>
  <dcterms:modified xsi:type="dcterms:W3CDTF">2020-11-17T10:06:38Z</dcterms:modified>
</cp:coreProperties>
</file>