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ms-office.drawingml.diagramDrawing+xml" PartName="/ppt/diagrams/drawing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1"/>
  </p:notesMasterIdLst>
  <p:sldIdLst>
    <p:sldId id="291" r:id="rId2"/>
    <p:sldId id="265" r:id="rId3"/>
    <p:sldId id="257" r:id="rId4"/>
    <p:sldId id="258" r:id="rId5"/>
    <p:sldId id="259" r:id="rId6"/>
    <p:sldId id="282" r:id="rId7"/>
    <p:sldId id="260" r:id="rId8"/>
    <p:sldId id="284" r:id="rId9"/>
    <p:sldId id="283" r:id="rId10"/>
    <p:sldId id="261" r:id="rId11"/>
    <p:sldId id="285" r:id="rId12"/>
    <p:sldId id="263" r:id="rId13"/>
    <p:sldId id="286" r:id="rId14"/>
    <p:sldId id="264" r:id="rId15"/>
    <p:sldId id="287" r:id="rId16"/>
    <p:sldId id="288" r:id="rId17"/>
    <p:sldId id="289" r:id="rId18"/>
    <p:sldId id="290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309" autoAdjust="0"/>
    <p:restoredTop sz="94660"/>
  </p:normalViewPr>
  <p:slideViewPr>
    <p:cSldViewPr>
      <p:cViewPr>
        <p:scale>
          <a:sx n="80" d="100"/>
          <a:sy n="80" d="100"/>
        </p:scale>
        <p:origin x="-59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E92160-7B29-4EC9-A4D4-D5B91506A04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ED32AA-1825-43FF-A588-54751CB607CB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Словесные игры</a:t>
          </a:r>
          <a:endParaRPr lang="ru-RU" dirty="0"/>
        </a:p>
      </dgm:t>
    </dgm:pt>
    <dgm:pt modelId="{731F652D-FF3B-4125-9F7E-A6B381838376}" type="parTrans" cxnId="{219CBAE2-6255-43D2-94BE-7010B5807AE9}">
      <dgm:prSet/>
      <dgm:spPr/>
      <dgm:t>
        <a:bodyPr/>
        <a:lstStyle/>
        <a:p>
          <a:endParaRPr lang="ru-RU"/>
        </a:p>
      </dgm:t>
    </dgm:pt>
    <dgm:pt modelId="{E14E19C2-6ABE-4D34-BF29-8E832832C748}" type="sibTrans" cxnId="{219CBAE2-6255-43D2-94BE-7010B5807AE9}">
      <dgm:prSet/>
      <dgm:spPr/>
      <dgm:t>
        <a:bodyPr/>
        <a:lstStyle/>
        <a:p>
          <a:endParaRPr lang="ru-RU"/>
        </a:p>
      </dgm:t>
    </dgm:pt>
    <dgm:pt modelId="{5C55C80A-DE99-4A0C-834E-BDB4FE61E3E6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умение выделять существенные признаки предметов, явлений: "Отгадай-ка?", "Магазин", "Да – нет" и др. </a:t>
          </a:r>
          <a:endParaRPr lang="ru-RU" sz="1200" dirty="0"/>
        </a:p>
      </dgm:t>
    </dgm:pt>
    <dgm:pt modelId="{45D426D3-EC08-4724-8818-6932C5C6D91F}" type="parTrans" cxnId="{BCD0EE62-62A3-4892-97BE-DAE3267F68FE}">
      <dgm:prSet/>
      <dgm:spPr/>
      <dgm:t>
        <a:bodyPr/>
        <a:lstStyle/>
        <a:p>
          <a:endParaRPr lang="ru-RU"/>
        </a:p>
      </dgm:t>
    </dgm:pt>
    <dgm:pt modelId="{03A1A6A2-952F-4AB2-93E8-F94C66A547F8}" type="sibTrans" cxnId="{BCD0EE62-62A3-4892-97BE-DAE3267F68FE}">
      <dgm:prSet/>
      <dgm:spPr/>
      <dgm:t>
        <a:bodyPr/>
        <a:lstStyle/>
        <a:p>
          <a:endParaRPr lang="ru-RU"/>
        </a:p>
      </dgm:t>
    </dgm:pt>
    <dgm:pt modelId="{C8A04F73-5BE9-4FF3-BD4F-FA7E12A076EF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используемые для развития у детей умения сравнивать, сопоставлять, делать правильные умозаключения: "Похож – не похож", "Кто больше заметит небылиц?".</a:t>
          </a:r>
          <a:endParaRPr lang="ru-RU" sz="1200" dirty="0"/>
        </a:p>
      </dgm:t>
    </dgm:pt>
    <dgm:pt modelId="{A97CA32A-1D76-453A-817F-63D0C35685E5}" type="parTrans" cxnId="{90A886F2-C81E-43C2-B08E-D1B1F3BA98D6}">
      <dgm:prSet/>
      <dgm:spPr/>
      <dgm:t>
        <a:bodyPr/>
        <a:lstStyle/>
        <a:p>
          <a:endParaRPr lang="ru-RU"/>
        </a:p>
      </dgm:t>
    </dgm:pt>
    <dgm:pt modelId="{6F4A2133-3826-4D39-8546-A18995A8FA53}" type="sibTrans" cxnId="{90A886F2-C81E-43C2-B08E-D1B1F3BA98D6}">
      <dgm:prSet/>
      <dgm:spPr/>
      <dgm:t>
        <a:bodyPr/>
        <a:lstStyle/>
        <a:p>
          <a:endParaRPr lang="ru-RU"/>
        </a:p>
      </dgm:t>
    </dgm:pt>
    <dgm:pt modelId="{B670F96A-8479-4242-8472-88F0C74FF962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Игры, с помощью которых развивается умение обобщать и классифицировать предметы по различным признакам: "Кому что нужно?", "Назови три предмета", "Назови одним словом", и др. </a:t>
          </a:r>
          <a:endParaRPr lang="ru-RU" sz="1200" dirty="0"/>
        </a:p>
      </dgm:t>
    </dgm:pt>
    <dgm:pt modelId="{A39770C3-BBCD-478D-A98F-AE8358EF9A78}" type="parTrans" cxnId="{6148E81C-423A-4B46-AD01-82B959A81A1F}">
      <dgm:prSet/>
      <dgm:spPr/>
      <dgm:t>
        <a:bodyPr/>
        <a:lstStyle/>
        <a:p>
          <a:endParaRPr lang="ru-RU"/>
        </a:p>
      </dgm:t>
    </dgm:pt>
    <dgm:pt modelId="{0453FF5C-A04D-4D82-9991-2538863F587C}" type="sibTrans" cxnId="{6148E81C-423A-4B46-AD01-82B959A81A1F}">
      <dgm:prSet/>
      <dgm:spPr/>
      <dgm:t>
        <a:bodyPr/>
        <a:lstStyle/>
        <a:p>
          <a:endParaRPr lang="ru-RU"/>
        </a:p>
      </dgm:t>
    </dgm:pt>
    <dgm:pt modelId="{DC7E2F3E-110A-4B06-A49A-1F309C9FD384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dirty="0" smtClean="0"/>
            <a:t>выделены игры на развитие внимания, сообразительности, быстроты мышления, выдержки, чувства юмора: "Испорченный телефон", "Краски", "Летает – не летает" и др.</a:t>
          </a:r>
          <a:endParaRPr lang="ru-RU" sz="1200" dirty="0"/>
        </a:p>
      </dgm:t>
    </dgm:pt>
    <dgm:pt modelId="{A24210EA-772E-400C-BBE6-891EAFF71143}" type="parTrans" cxnId="{3B7FA070-2BBC-424C-B52E-2ACBBFC99CE3}">
      <dgm:prSet/>
      <dgm:spPr/>
      <dgm:t>
        <a:bodyPr/>
        <a:lstStyle/>
        <a:p>
          <a:endParaRPr lang="ru-RU"/>
        </a:p>
      </dgm:t>
    </dgm:pt>
    <dgm:pt modelId="{D579AC04-E4A6-4203-A815-7AA1338BA943}" type="sibTrans" cxnId="{3B7FA070-2BBC-424C-B52E-2ACBBFC99CE3}">
      <dgm:prSet/>
      <dgm:spPr/>
      <dgm:t>
        <a:bodyPr/>
        <a:lstStyle/>
        <a:p>
          <a:endParaRPr lang="ru-RU"/>
        </a:p>
      </dgm:t>
    </dgm:pt>
    <dgm:pt modelId="{CB2C2931-260A-4E6E-85A2-424C08DB1DD3}" type="pres">
      <dgm:prSet presAssocID="{B9E92160-7B29-4EC9-A4D4-D5B91506A04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5D2176-89F2-45D7-9F79-D7F123DE695A}" type="pres">
      <dgm:prSet presAssocID="{0CED32AA-1825-43FF-A588-54751CB607CB}" presName="centerShape" presStyleLbl="node0" presStyleIdx="0" presStyleCnt="1" custScaleX="146608" custScaleY="131794"/>
      <dgm:spPr/>
      <dgm:t>
        <a:bodyPr/>
        <a:lstStyle/>
        <a:p>
          <a:endParaRPr lang="ru-RU"/>
        </a:p>
      </dgm:t>
    </dgm:pt>
    <dgm:pt modelId="{9AE63B40-7732-46BD-B7DB-DD2971EE4443}" type="pres">
      <dgm:prSet presAssocID="{45D426D3-EC08-4724-8818-6932C5C6D91F}" presName="parTrans" presStyleLbl="sibTrans2D1" presStyleIdx="0" presStyleCnt="4"/>
      <dgm:spPr/>
      <dgm:t>
        <a:bodyPr/>
        <a:lstStyle/>
        <a:p>
          <a:endParaRPr lang="ru-RU"/>
        </a:p>
      </dgm:t>
    </dgm:pt>
    <dgm:pt modelId="{D4784A0F-77AB-4186-A820-AEE8CFB0253F}" type="pres">
      <dgm:prSet presAssocID="{45D426D3-EC08-4724-8818-6932C5C6D91F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021A209-9EBA-48F1-9EDB-20D5FAC3ACAC}" type="pres">
      <dgm:prSet presAssocID="{5C55C80A-DE99-4A0C-834E-BDB4FE61E3E6}" presName="node" presStyleLbl="node1" presStyleIdx="0" presStyleCnt="4" custScaleX="216392" custScaleY="120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4CFA6-2D86-4B69-B8F7-4BBD236F53FD}" type="pres">
      <dgm:prSet presAssocID="{A97CA32A-1D76-453A-817F-63D0C35685E5}" presName="parTrans" presStyleLbl="sibTrans2D1" presStyleIdx="1" presStyleCnt="4"/>
      <dgm:spPr/>
      <dgm:t>
        <a:bodyPr/>
        <a:lstStyle/>
        <a:p>
          <a:endParaRPr lang="ru-RU"/>
        </a:p>
      </dgm:t>
    </dgm:pt>
    <dgm:pt modelId="{0F4F781C-4E2B-47F6-B3D1-F5D1DD394CA1}" type="pres">
      <dgm:prSet presAssocID="{A97CA32A-1D76-453A-817F-63D0C35685E5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ECD3CFF2-2DED-4EDD-B085-B688CCA10F95}" type="pres">
      <dgm:prSet presAssocID="{C8A04F73-5BE9-4FF3-BD4F-FA7E12A076EF}" presName="node" presStyleLbl="node1" presStyleIdx="1" presStyleCnt="4" custScaleX="180583" custScaleY="159643" custRadScaleRad="131496" custRadScaleInc="1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B2B33-4828-4C9C-A033-E8E0E07C7586}" type="pres">
      <dgm:prSet presAssocID="{A39770C3-BBCD-478D-A98F-AE8358EF9A7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C1BCB38A-5442-4C3E-A58E-01CEE18168E0}" type="pres">
      <dgm:prSet presAssocID="{A39770C3-BBCD-478D-A98F-AE8358EF9A78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0986660-CCFA-4AF9-BE8C-3A4068291733}" type="pres">
      <dgm:prSet presAssocID="{B670F96A-8479-4242-8472-88F0C74FF962}" presName="node" presStyleLbl="node1" presStyleIdx="2" presStyleCnt="4" custScaleX="289465" custScaleY="122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0BF035-CB01-4C40-A4FF-69F388536F82}" type="pres">
      <dgm:prSet presAssocID="{A24210EA-772E-400C-BBE6-891EAFF71143}" presName="parTrans" presStyleLbl="sibTrans2D1" presStyleIdx="3" presStyleCnt="4"/>
      <dgm:spPr/>
      <dgm:t>
        <a:bodyPr/>
        <a:lstStyle/>
        <a:p>
          <a:endParaRPr lang="ru-RU"/>
        </a:p>
      </dgm:t>
    </dgm:pt>
    <dgm:pt modelId="{AF24C5C0-C802-480B-BC7A-2C935AD55979}" type="pres">
      <dgm:prSet presAssocID="{A24210EA-772E-400C-BBE6-891EAFF71143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C7DBF665-B1EB-4DF1-B5AB-6C5F43931F42}" type="pres">
      <dgm:prSet presAssocID="{DC7E2F3E-110A-4B06-A49A-1F309C9FD384}" presName="node" presStyleLbl="node1" presStyleIdx="3" presStyleCnt="4" custScaleX="200767" custScaleY="160134" custRadScaleRad="130444" custRadScaleInc="-38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D9AE53-BFD5-4E2D-96E9-BF2E6D5186D9}" type="presOf" srcId="{A24210EA-772E-400C-BBE6-891EAFF71143}" destId="{AF24C5C0-C802-480B-BC7A-2C935AD55979}" srcOrd="1" destOrd="0" presId="urn:microsoft.com/office/officeart/2005/8/layout/radial5"/>
    <dgm:cxn modelId="{BCD0EE62-62A3-4892-97BE-DAE3267F68FE}" srcId="{0CED32AA-1825-43FF-A588-54751CB607CB}" destId="{5C55C80A-DE99-4A0C-834E-BDB4FE61E3E6}" srcOrd="0" destOrd="0" parTransId="{45D426D3-EC08-4724-8818-6932C5C6D91F}" sibTransId="{03A1A6A2-952F-4AB2-93E8-F94C66A547F8}"/>
    <dgm:cxn modelId="{219CBAE2-6255-43D2-94BE-7010B5807AE9}" srcId="{B9E92160-7B29-4EC9-A4D4-D5B91506A04F}" destId="{0CED32AA-1825-43FF-A588-54751CB607CB}" srcOrd="0" destOrd="0" parTransId="{731F652D-FF3B-4125-9F7E-A6B381838376}" sibTransId="{E14E19C2-6ABE-4D34-BF29-8E832832C748}"/>
    <dgm:cxn modelId="{865D98A7-1550-4F59-8CF9-C62A91B1EFFB}" type="presOf" srcId="{A97CA32A-1D76-453A-817F-63D0C35685E5}" destId="{73F4CFA6-2D86-4B69-B8F7-4BBD236F53FD}" srcOrd="0" destOrd="0" presId="urn:microsoft.com/office/officeart/2005/8/layout/radial5"/>
    <dgm:cxn modelId="{76CD525D-382E-4914-8D02-A36ADE0D873C}" type="presOf" srcId="{B670F96A-8479-4242-8472-88F0C74FF962}" destId="{60986660-CCFA-4AF9-BE8C-3A4068291733}" srcOrd="0" destOrd="0" presId="urn:microsoft.com/office/officeart/2005/8/layout/radial5"/>
    <dgm:cxn modelId="{0565849F-C88A-4DAD-A0A4-A5FC887E5F7D}" type="presOf" srcId="{0CED32AA-1825-43FF-A588-54751CB607CB}" destId="{C15D2176-89F2-45D7-9F79-D7F123DE695A}" srcOrd="0" destOrd="0" presId="urn:microsoft.com/office/officeart/2005/8/layout/radial5"/>
    <dgm:cxn modelId="{3F9FCFE2-104A-42D3-9A8B-2532261165A3}" type="presOf" srcId="{A39770C3-BBCD-478D-A98F-AE8358EF9A78}" destId="{C1BCB38A-5442-4C3E-A58E-01CEE18168E0}" srcOrd="1" destOrd="0" presId="urn:microsoft.com/office/officeart/2005/8/layout/radial5"/>
    <dgm:cxn modelId="{BCDE27F8-55E8-429B-B496-36A11FC7A180}" type="presOf" srcId="{A97CA32A-1D76-453A-817F-63D0C35685E5}" destId="{0F4F781C-4E2B-47F6-B3D1-F5D1DD394CA1}" srcOrd="1" destOrd="0" presId="urn:microsoft.com/office/officeart/2005/8/layout/radial5"/>
    <dgm:cxn modelId="{9ABB3AD4-5C5D-42BD-91AB-251A945E373C}" type="presOf" srcId="{DC7E2F3E-110A-4B06-A49A-1F309C9FD384}" destId="{C7DBF665-B1EB-4DF1-B5AB-6C5F43931F42}" srcOrd="0" destOrd="0" presId="urn:microsoft.com/office/officeart/2005/8/layout/radial5"/>
    <dgm:cxn modelId="{3B7FA070-2BBC-424C-B52E-2ACBBFC99CE3}" srcId="{0CED32AA-1825-43FF-A588-54751CB607CB}" destId="{DC7E2F3E-110A-4B06-A49A-1F309C9FD384}" srcOrd="3" destOrd="0" parTransId="{A24210EA-772E-400C-BBE6-891EAFF71143}" sibTransId="{D579AC04-E4A6-4203-A815-7AA1338BA943}"/>
    <dgm:cxn modelId="{90A886F2-C81E-43C2-B08E-D1B1F3BA98D6}" srcId="{0CED32AA-1825-43FF-A588-54751CB607CB}" destId="{C8A04F73-5BE9-4FF3-BD4F-FA7E12A076EF}" srcOrd="1" destOrd="0" parTransId="{A97CA32A-1D76-453A-817F-63D0C35685E5}" sibTransId="{6F4A2133-3826-4D39-8546-A18995A8FA53}"/>
    <dgm:cxn modelId="{6576D0E7-7D8A-4318-9945-C3FA48B18A92}" type="presOf" srcId="{C8A04F73-5BE9-4FF3-BD4F-FA7E12A076EF}" destId="{ECD3CFF2-2DED-4EDD-B085-B688CCA10F95}" srcOrd="0" destOrd="0" presId="urn:microsoft.com/office/officeart/2005/8/layout/radial5"/>
    <dgm:cxn modelId="{0E0D28C3-B7A4-420A-8AFF-363244AA736C}" type="presOf" srcId="{B9E92160-7B29-4EC9-A4D4-D5B91506A04F}" destId="{CB2C2931-260A-4E6E-85A2-424C08DB1DD3}" srcOrd="0" destOrd="0" presId="urn:microsoft.com/office/officeart/2005/8/layout/radial5"/>
    <dgm:cxn modelId="{75742C11-16DF-406E-8AF4-4E9BC1FA98DA}" type="presOf" srcId="{5C55C80A-DE99-4A0C-834E-BDB4FE61E3E6}" destId="{1021A209-9EBA-48F1-9EDB-20D5FAC3ACAC}" srcOrd="0" destOrd="0" presId="urn:microsoft.com/office/officeart/2005/8/layout/radial5"/>
    <dgm:cxn modelId="{6148E81C-423A-4B46-AD01-82B959A81A1F}" srcId="{0CED32AA-1825-43FF-A588-54751CB607CB}" destId="{B670F96A-8479-4242-8472-88F0C74FF962}" srcOrd="2" destOrd="0" parTransId="{A39770C3-BBCD-478D-A98F-AE8358EF9A78}" sibTransId="{0453FF5C-A04D-4D82-9991-2538863F587C}"/>
    <dgm:cxn modelId="{30B5A7EE-112D-4D1F-A5A6-8C40B9F779FA}" type="presOf" srcId="{45D426D3-EC08-4724-8818-6932C5C6D91F}" destId="{9AE63B40-7732-46BD-B7DB-DD2971EE4443}" srcOrd="0" destOrd="0" presId="urn:microsoft.com/office/officeart/2005/8/layout/radial5"/>
    <dgm:cxn modelId="{38415CCB-3865-4187-A13F-6DFC28B61D20}" type="presOf" srcId="{A39770C3-BBCD-478D-A98F-AE8358EF9A78}" destId="{F55B2B33-4828-4C9C-A033-E8E0E07C7586}" srcOrd="0" destOrd="0" presId="urn:microsoft.com/office/officeart/2005/8/layout/radial5"/>
    <dgm:cxn modelId="{ABF030F8-3FF0-4F3C-8431-2999FD9E17EA}" type="presOf" srcId="{A24210EA-772E-400C-BBE6-891EAFF71143}" destId="{490BF035-CB01-4C40-A4FF-69F388536F82}" srcOrd="0" destOrd="0" presId="urn:microsoft.com/office/officeart/2005/8/layout/radial5"/>
    <dgm:cxn modelId="{17386B5F-A688-483B-80F7-396D414DFB57}" type="presOf" srcId="{45D426D3-EC08-4724-8818-6932C5C6D91F}" destId="{D4784A0F-77AB-4186-A820-AEE8CFB0253F}" srcOrd="1" destOrd="0" presId="urn:microsoft.com/office/officeart/2005/8/layout/radial5"/>
    <dgm:cxn modelId="{D5A7A989-EDC2-4639-8BB2-0CBDBD4D2ABE}" type="presParOf" srcId="{CB2C2931-260A-4E6E-85A2-424C08DB1DD3}" destId="{C15D2176-89F2-45D7-9F79-D7F123DE695A}" srcOrd="0" destOrd="0" presId="urn:microsoft.com/office/officeart/2005/8/layout/radial5"/>
    <dgm:cxn modelId="{0D26E793-8764-4FD8-8B56-0DAFEA41BA6F}" type="presParOf" srcId="{CB2C2931-260A-4E6E-85A2-424C08DB1DD3}" destId="{9AE63B40-7732-46BD-B7DB-DD2971EE4443}" srcOrd="1" destOrd="0" presId="urn:microsoft.com/office/officeart/2005/8/layout/radial5"/>
    <dgm:cxn modelId="{5D14F41A-B0C1-40C7-A721-6D0A7C419280}" type="presParOf" srcId="{9AE63B40-7732-46BD-B7DB-DD2971EE4443}" destId="{D4784A0F-77AB-4186-A820-AEE8CFB0253F}" srcOrd="0" destOrd="0" presId="urn:microsoft.com/office/officeart/2005/8/layout/radial5"/>
    <dgm:cxn modelId="{8935B7BA-4045-4BF0-9AC8-1D3E529CF194}" type="presParOf" srcId="{CB2C2931-260A-4E6E-85A2-424C08DB1DD3}" destId="{1021A209-9EBA-48F1-9EDB-20D5FAC3ACAC}" srcOrd="2" destOrd="0" presId="urn:microsoft.com/office/officeart/2005/8/layout/radial5"/>
    <dgm:cxn modelId="{10241BB4-DFA0-427D-93FF-A9170C8D3763}" type="presParOf" srcId="{CB2C2931-260A-4E6E-85A2-424C08DB1DD3}" destId="{73F4CFA6-2D86-4B69-B8F7-4BBD236F53FD}" srcOrd="3" destOrd="0" presId="urn:microsoft.com/office/officeart/2005/8/layout/radial5"/>
    <dgm:cxn modelId="{038B7CA7-6716-470D-BEDD-12CA28CF9294}" type="presParOf" srcId="{73F4CFA6-2D86-4B69-B8F7-4BBD236F53FD}" destId="{0F4F781C-4E2B-47F6-B3D1-F5D1DD394CA1}" srcOrd="0" destOrd="0" presId="urn:microsoft.com/office/officeart/2005/8/layout/radial5"/>
    <dgm:cxn modelId="{42364E83-685D-46C3-84E2-4035BF1D265F}" type="presParOf" srcId="{CB2C2931-260A-4E6E-85A2-424C08DB1DD3}" destId="{ECD3CFF2-2DED-4EDD-B085-B688CCA10F95}" srcOrd="4" destOrd="0" presId="urn:microsoft.com/office/officeart/2005/8/layout/radial5"/>
    <dgm:cxn modelId="{BF02D870-98E4-41B2-9E85-C9B27A7C0B6C}" type="presParOf" srcId="{CB2C2931-260A-4E6E-85A2-424C08DB1DD3}" destId="{F55B2B33-4828-4C9C-A033-E8E0E07C7586}" srcOrd="5" destOrd="0" presId="urn:microsoft.com/office/officeart/2005/8/layout/radial5"/>
    <dgm:cxn modelId="{13E63FF6-F19E-43A4-8ACE-769921366D14}" type="presParOf" srcId="{F55B2B33-4828-4C9C-A033-E8E0E07C7586}" destId="{C1BCB38A-5442-4C3E-A58E-01CEE18168E0}" srcOrd="0" destOrd="0" presId="urn:microsoft.com/office/officeart/2005/8/layout/radial5"/>
    <dgm:cxn modelId="{74F53B9A-7DAB-4EDF-A0EE-676629AB39C1}" type="presParOf" srcId="{CB2C2931-260A-4E6E-85A2-424C08DB1DD3}" destId="{60986660-CCFA-4AF9-BE8C-3A4068291733}" srcOrd="6" destOrd="0" presId="urn:microsoft.com/office/officeart/2005/8/layout/radial5"/>
    <dgm:cxn modelId="{6D605221-5E03-4384-9301-EDC692F0D169}" type="presParOf" srcId="{CB2C2931-260A-4E6E-85A2-424C08DB1DD3}" destId="{490BF035-CB01-4C40-A4FF-69F388536F82}" srcOrd="7" destOrd="0" presId="urn:microsoft.com/office/officeart/2005/8/layout/radial5"/>
    <dgm:cxn modelId="{6C83CA55-DA12-4E53-A198-227AF8E55F19}" type="presParOf" srcId="{490BF035-CB01-4C40-A4FF-69F388536F82}" destId="{AF24C5C0-C802-480B-BC7A-2C935AD55979}" srcOrd="0" destOrd="0" presId="urn:microsoft.com/office/officeart/2005/8/layout/radial5"/>
    <dgm:cxn modelId="{7ED3D59D-5431-4949-8AFC-FD20B8D87D85}" type="presParOf" srcId="{CB2C2931-260A-4E6E-85A2-424C08DB1DD3}" destId="{C7DBF665-B1EB-4DF1-B5AB-6C5F43931F42}" srcOrd="8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D2176-89F2-45D7-9F79-D7F123DE695A}">
      <dsp:nvSpPr>
        <dsp:cNvPr id="0" name=""/>
        <dsp:cNvSpPr/>
      </dsp:nvSpPr>
      <dsp:spPr>
        <a:xfrm>
          <a:off x="3145207" y="1424588"/>
          <a:ext cx="1755962" cy="1578531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Словесные игры</a:t>
          </a:r>
          <a:endParaRPr lang="ru-RU" sz="1600" kern="1200" dirty="0"/>
        </a:p>
      </dsp:txBody>
      <dsp:txXfrm>
        <a:off x="3402362" y="1655759"/>
        <a:ext cx="1241652" cy="1116189"/>
      </dsp:txXfrm>
    </dsp:sp>
    <dsp:sp modelId="{9AE63B40-7732-46BD-B7DB-DD2971EE4443}">
      <dsp:nvSpPr>
        <dsp:cNvPr id="0" name=""/>
        <dsp:cNvSpPr/>
      </dsp:nvSpPr>
      <dsp:spPr>
        <a:xfrm rot="16200000">
          <a:off x="3946476" y="1080575"/>
          <a:ext cx="153425" cy="40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969490" y="1185034"/>
        <a:ext cx="107398" cy="244336"/>
      </dsp:txXfrm>
    </dsp:sp>
    <dsp:sp modelId="{1021A209-9EBA-48F1-9EDB-20D5FAC3ACAC}">
      <dsp:nvSpPr>
        <dsp:cNvPr id="0" name=""/>
        <dsp:cNvSpPr/>
      </dsp:nvSpPr>
      <dsp:spPr>
        <a:xfrm>
          <a:off x="2727297" y="-62620"/>
          <a:ext cx="2591783" cy="119772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умение выделять существенные признаки предметов, явлений: "Отгадай-ка?", "Магазин", "Да – нет" и др. </a:t>
          </a:r>
          <a:endParaRPr lang="ru-RU" sz="1200" kern="1200" dirty="0"/>
        </a:p>
      </dsp:txBody>
      <dsp:txXfrm>
        <a:off x="3106855" y="112783"/>
        <a:ext cx="1832667" cy="846920"/>
      </dsp:txXfrm>
    </dsp:sp>
    <dsp:sp modelId="{73F4CFA6-2D86-4B69-B8F7-4BBD236F53FD}">
      <dsp:nvSpPr>
        <dsp:cNvPr id="0" name=""/>
        <dsp:cNvSpPr/>
      </dsp:nvSpPr>
      <dsp:spPr>
        <a:xfrm rot="41310">
          <a:off x="4955336" y="2022227"/>
          <a:ext cx="130699" cy="40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4955337" y="2103436"/>
        <a:ext cx="91489" cy="244336"/>
      </dsp:txXfrm>
    </dsp:sp>
    <dsp:sp modelId="{ECD3CFF2-2DED-4EDD-B085-B688CCA10F95}">
      <dsp:nvSpPr>
        <dsp:cNvPr id="0" name=""/>
        <dsp:cNvSpPr/>
      </dsp:nvSpPr>
      <dsp:spPr>
        <a:xfrm>
          <a:off x="5147576" y="1284318"/>
          <a:ext cx="2162890" cy="1912086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используемые для развития у детей умения сравнивать, сопоставлять, делать правильные умозаключения: "Похож – не похож", "Кто больше заметит небылиц?".</a:t>
          </a:r>
          <a:endParaRPr lang="ru-RU" sz="1200" kern="1200" dirty="0"/>
        </a:p>
      </dsp:txBody>
      <dsp:txXfrm>
        <a:off x="5464324" y="1564337"/>
        <a:ext cx="1529394" cy="1352048"/>
      </dsp:txXfrm>
    </dsp:sp>
    <dsp:sp modelId="{F55B2B33-4828-4C9C-A033-E8E0E07C7586}">
      <dsp:nvSpPr>
        <dsp:cNvPr id="0" name=""/>
        <dsp:cNvSpPr/>
      </dsp:nvSpPr>
      <dsp:spPr>
        <a:xfrm rot="5400000">
          <a:off x="3981697" y="2875443"/>
          <a:ext cx="82982" cy="40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994145" y="2944441"/>
        <a:ext cx="58087" cy="244336"/>
      </dsp:txXfrm>
    </dsp:sp>
    <dsp:sp modelId="{60986660-CCFA-4AF9-BE8C-3A4068291733}">
      <dsp:nvSpPr>
        <dsp:cNvPr id="0" name=""/>
        <dsp:cNvSpPr/>
      </dsp:nvSpPr>
      <dsp:spPr>
        <a:xfrm>
          <a:off x="2289690" y="3159690"/>
          <a:ext cx="3466998" cy="1463549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Игры, с помощью которых развивается умение обобщать и классифицировать предметы по различным признакам: "Кому что нужно?", "Назови три предмета", "Назови одним словом", и др. </a:t>
          </a:r>
          <a:endParaRPr lang="ru-RU" sz="1200" kern="1200" dirty="0"/>
        </a:p>
      </dsp:txBody>
      <dsp:txXfrm>
        <a:off x="2797420" y="3374022"/>
        <a:ext cx="2451538" cy="1034885"/>
      </dsp:txXfrm>
    </dsp:sp>
    <dsp:sp modelId="{490BF035-CB01-4C40-A4FF-69F388536F82}">
      <dsp:nvSpPr>
        <dsp:cNvPr id="0" name=""/>
        <dsp:cNvSpPr/>
      </dsp:nvSpPr>
      <dsp:spPr>
        <a:xfrm rot="10697265">
          <a:off x="3064384" y="2038043"/>
          <a:ext cx="57474" cy="4072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3081622" y="2119230"/>
        <a:ext cx="40232" cy="244336"/>
      </dsp:txXfrm>
    </dsp:sp>
    <dsp:sp modelId="{C7DBF665-B1EB-4DF1-B5AB-6C5F43931F42}">
      <dsp:nvSpPr>
        <dsp:cNvPr id="0" name=""/>
        <dsp:cNvSpPr/>
      </dsp:nvSpPr>
      <dsp:spPr>
        <a:xfrm>
          <a:off x="633503" y="1320258"/>
          <a:ext cx="2404639" cy="1917967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выделены игры на развитие внимания, сообразительности, быстроты мышления, выдержки, чувства юмора: "Испорченный телефон", "Краски", "Летает – не летает" и др.</a:t>
          </a:r>
          <a:endParaRPr lang="ru-RU" sz="1200" kern="1200" dirty="0"/>
        </a:p>
      </dsp:txBody>
      <dsp:txXfrm>
        <a:off x="985654" y="1601138"/>
        <a:ext cx="1700337" cy="1356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F43DF8-E982-43C5-A854-B45AF28B73F7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34757-494C-4DBF-9CE4-552F67D89E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2892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34757-494C-4DBF-9CE4-552F67D89E8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235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«Центр развития ребёнка - детский сад с. Старые Бурасы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Базарно-Карабулакского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Саратовской области»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2960" y="1500174"/>
            <a:ext cx="7520940" cy="435771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«Использование игровых технологий в речевом развитии детей дошкольного возраста»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учитель –логопед  </a:t>
            </a:r>
          </a:p>
          <a:p>
            <a:pPr algn="r"/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Бумарскова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501063" cy="1381125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гра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развивает речь детей: пополняет и активизирует словарь, формирует правильное звукопроизношение, развивает связную речь, умение правильно выражать свои мысли.</a:t>
            </a:r>
          </a:p>
        </p:txBody>
      </p:sp>
      <p:pic>
        <p:nvPicPr>
          <p:cNvPr id="4" name="Picture 2" descr="C:\Users\User\Desktop\DSCN16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857364"/>
            <a:ext cx="4857784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76180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75" y="142875"/>
            <a:ext cx="8429625" cy="1071563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Все дидактические игры можно разделить на три основных вида: игры с предметами (игрушками, природным материалом), настольно-печатные и словесные игры. </a:t>
            </a:r>
            <a:r>
              <a:rPr lang="ru-RU" sz="18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4048" y="1155668"/>
            <a:ext cx="2160240" cy="115212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предметами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709688" y="2492896"/>
            <a:ext cx="1944216" cy="115212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Настольно печатные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04048" y="4005064"/>
            <a:ext cx="2160240" cy="122413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Словесные игры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857224" y="1643050"/>
            <a:ext cx="2592288" cy="230425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Дидактические игры 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3923928" y="1988840"/>
            <a:ext cx="1008112" cy="31895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427984" y="2852936"/>
            <a:ext cx="1800200" cy="50405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779912" y="3933056"/>
            <a:ext cx="1152128" cy="50405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806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2852"/>
            <a:ext cx="7520940" cy="810452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sz="2200" b="1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удобства использования словесных игр в педагогическом процессе их условно можно объединить в четыре группы: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20682311"/>
              </p:ext>
            </p:extLst>
          </p:nvPr>
        </p:nvGraphicFramePr>
        <p:xfrm>
          <a:off x="822960" y="1100628"/>
          <a:ext cx="7925504" cy="4560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9470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22425" y="365125"/>
            <a:ext cx="7521575" cy="903288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Обязательными структурными элементами </a:t>
            </a:r>
            <a:r>
              <a:rPr lang="ru-RU" sz="18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игры являются: обучающая и воспитывающая задача, игровые действия и правила</a:t>
            </a:r>
            <a:r>
              <a:rPr lang="ru-RU" sz="1800" b="1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18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75856" y="1628800"/>
            <a:ext cx="2952328" cy="100811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Структурные элементы  игры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899592" y="3356992"/>
            <a:ext cx="2160240" cy="129614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Обучающая задача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419872" y="3573016"/>
            <a:ext cx="2808312" cy="15121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Воспитывающая задача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660232" y="3140968"/>
            <a:ext cx="2160240" cy="151216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Игровые действия и правила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27785" y="2636912"/>
            <a:ext cx="792087" cy="72008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644008" y="2636912"/>
            <a:ext cx="0" cy="93610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228184" y="2636912"/>
            <a:ext cx="792088" cy="64807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368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333375"/>
            <a:ext cx="7497762" cy="1511300"/>
          </a:xfrm>
        </p:spPr>
        <p:txBody>
          <a:bodyPr>
            <a:noAutofit/>
          </a:bodyPr>
          <a:lstStyle/>
          <a:p>
            <a:pPr algn="ctr">
              <a:spcAft>
                <a:spcPts val="1000"/>
              </a:spcAft>
            </a:pP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ловарный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запас дошкольника существенно уступает по объему запасу слов взрослого человека. Основная задача развития речи через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игру 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за счет увеличения объема накопленных знаний об окружающем мире количественно обогатить словарь ребенка, активировать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научить грамотно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его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использовать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3" name="Picture 2" descr="C:\Users\User\Desktop\610372-14228803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928802"/>
            <a:ext cx="6519874" cy="47291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781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839104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возрасте 2-3 лет малыш должен освоить названия предметов одежды, посуды, мебели, игрушек, окружающих его в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повседневной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жизни и вызывающих его интерес. В этот период осваиваются и названия действий, производимых с этими предметами. 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User\Desktop\611567-14231406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357430"/>
            <a:ext cx="5929354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714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208823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В четыре года происходит дальнейшее пополнения словаря ребенка, с более подробным углублением в детали и характеристики окружающего мира. Это необходимо для усиления дифференцированного восприятия и углубления знаний об особенностях предметов, их назначении, строении и расширении понимания качеств и свойств. </a:t>
            </a:r>
            <a:r>
              <a:rPr lang="ru-RU" sz="14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1400" dirty="0">
              <a:solidFill>
                <a:schemeClr val="tx1"/>
              </a:solidFill>
              <a:effectLst/>
            </a:endParaRPr>
          </a:p>
        </p:txBody>
      </p:sp>
      <p:pic>
        <p:nvPicPr>
          <p:cNvPr id="7170" name="Picture 2" descr="C:\Users\User\Desktop\610376-14228803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6400800" cy="4229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528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22425" y="365125"/>
            <a:ext cx="7521575" cy="1984375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Основная задача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игры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развитию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старшем дошкольном возрасте ,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наряду с дальнейшим пополнением словаря − обучение ребенка диалогической и монологической речи.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игровой форме следует создавать особые коммуникативные ситуации, в которых малыш должен поддерживать беседу, начиная и ведя диалог. Предполагаются игровые моменты, в которых взрослый и ребенок меняются местами и вопросы задает ребенок.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User\Desktop\610375-14228803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00306"/>
            <a:ext cx="6715172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1721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911112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Таким образом,  </a:t>
            </a: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игровые технологии  в речевом </a:t>
            </a:r>
            <a:r>
              <a:rPr lang="ru-RU" sz="180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развитии  детей  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- это практическая деятельность, с помощью которой можно проверить усвоили ли дети речевые навыки обстоятельно, или поверхностно и умеют ли они их применить, когда это нужно. 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DSCN76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285992"/>
            <a:ext cx="5786478" cy="407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0617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43088" y="1481138"/>
            <a:ext cx="7300912" cy="45259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User\Desktop\DSCN76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357430"/>
            <a:ext cx="5429288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22425" y="365125"/>
            <a:ext cx="7521575" cy="15509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речи детей – одна из основных задач познавательно-речевого развития детей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дошкольного возраста.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фото и презентации наши\сказка\DSCN9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857364"/>
            <a:ext cx="5572132" cy="3929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0796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Решить эту задачу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помогают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речевые 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игры, которые являются не только игровым методом обучения детей дошкольного возраста, но и самостоятельной игровой деятельностью, средством всестороннего развития личности ребёнка.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08" y="2143116"/>
            <a:ext cx="6215106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2159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85813" y="188913"/>
            <a:ext cx="8358187" cy="2232025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1800" b="0" dirty="0">
                <a:latin typeface="Times New Roman" pitchFamily="18" charset="0"/>
                <a:ea typeface="Calibri"/>
                <a:cs typeface="Times New Roman" pitchFamily="18" charset="0"/>
              </a:rPr>
              <a:t>Хорошая речь – важное условие развития личности ребёнка. Чем богаче и правильнее у ребенка речь, тем легче высказывать ему свои мысли, тем шире его возможности в познании окружающего </a:t>
            </a:r>
            <a:r>
              <a:rPr lang="ru-RU" sz="1800" b="0" dirty="0" smtClean="0">
                <a:latin typeface="Times New Roman" pitchFamily="18" charset="0"/>
                <a:ea typeface="Calibri"/>
                <a:cs typeface="Times New Roman" pitchFamily="18" charset="0"/>
              </a:rPr>
              <a:t>мира. </a:t>
            </a:r>
            <a:r>
              <a:rPr lang="ru-RU" sz="1800" b="0" dirty="0">
                <a:latin typeface="Times New Roman" pitchFamily="18" charset="0"/>
                <a:ea typeface="Calibri"/>
                <a:cs typeface="Times New Roman" pitchFamily="18" charset="0"/>
              </a:rPr>
              <a:t>Речь необходимо формировать и развивать в комплексе с общим развитием ребёнка. Гораздо успешнее это осуществлять, используя игры. Так как в дошкольном возрасте игровая деятельность является ведущей. </a:t>
            </a:r>
          </a:p>
        </p:txBody>
      </p:sp>
      <p:pic>
        <p:nvPicPr>
          <p:cNvPr id="2050" name="Picture 2" descr="C:\Users\User\Desktop\фото и презентации наши\театр  улица\родители\DSCN6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428868"/>
            <a:ext cx="6000792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34557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57166"/>
            <a:ext cx="7520940" cy="1785950"/>
          </a:xfrm>
        </p:spPr>
        <p:txBody>
          <a:bodyPr>
            <a:normAutofit/>
          </a:bodyPr>
          <a:lstStyle/>
          <a:p>
            <a:pPr algn="ctr"/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Дидактические, сюжетно –ролевые, настольно –печатные, пальчиковые, словесные  игры </a:t>
            </a:r>
            <a:r>
              <a:rPr lang="ru-RU" sz="2400" cap="none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– прекрасное средство обучения и развития, используемое при усвоении любого программного материала.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esktop\DSCN767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357430"/>
            <a:ext cx="5786478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55663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429625" cy="2039937"/>
          </a:xfrm>
        </p:spPr>
        <p:txBody>
          <a:bodyPr/>
          <a:lstStyle/>
          <a:p>
            <a:pPr marL="0" lvl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800" b="0" dirty="0">
                <a:latin typeface="Times New Roman" pitchFamily="18" charset="0"/>
                <a:ea typeface="Calibri"/>
                <a:cs typeface="Times New Roman" pitchFamily="18" charset="0"/>
              </a:rPr>
              <a:t>Специально подобранные игры и упражнения дают возможность благоприятно воздействовать на все компоненты речи. В игре ребенок получает возможность обогащать и закреплять словарь, формировать грамматические категории, развивать связную речь, расширять знания об окружающем мире, развивать словесное творчество, развивать коммуникативные навыки. </a:t>
            </a:r>
          </a:p>
        </p:txBody>
      </p:sp>
      <p:pic>
        <p:nvPicPr>
          <p:cNvPr id="2" name="Picture 2" descr="C:\Users\User\Desktop\фото и презентации наши\театр  улица\родители\RSCN9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85992"/>
            <a:ext cx="5500726" cy="3943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999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60350"/>
            <a:ext cx="8072438" cy="2112963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гра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является ценным средством воспитания умственной активности, она активизирует психические процессы, вызывает у дошкольников живой интерес к процессу познания. Игра помогает сделать любой учебный материал увлекательным, вызывает у детей глубокое удовлетворение, стимулирует работоспособность, облегчает процесс усвоения знаний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098" name="Picture 2" descr="C:\Users\User\Desktop\фото и презентации наши\театр  улица\родители\Изображение 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7358114" cy="4286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796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678863" cy="232886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Идея включения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игры в процесс обучения всегда привлекала отечественных педагогов. Еще К. Д. Ушинский отмечал, что дети легче усваивают новый материал в процессе игры, и рекомендовал стараться делать занятия более занимательными, так как это одна из основных задач обучения и воспитания детей.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2500306"/>
            <a:ext cx="4286280" cy="378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2376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85813" y="357188"/>
            <a:ext cx="8358187" cy="2214562"/>
          </a:xfrm>
        </p:spPr>
        <p:txBody>
          <a:bodyPr>
            <a:norm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Важным является положительное эмоциональное отношение детей к подобным играм. Удачно и быстро найденное решение, радость победы, успех, одобрение со стороны воспитателя оказывают на детей положительное воздействие, активизируют их мышление, способствуют повышению интереса к познавательной деятельности.</a:t>
            </a:r>
          </a:p>
          <a:p>
            <a:endParaRPr lang="ru-RU" dirty="0"/>
          </a:p>
        </p:txBody>
      </p:sp>
      <p:pic>
        <p:nvPicPr>
          <p:cNvPr id="5122" name="Picture 2" descr="C:\Users\User\Desktop\фото и презентации наши\театр  улица\родители\RSCN5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3116"/>
            <a:ext cx="6143668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534613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425</TotalTime>
  <Words>736</Words>
  <Application>Microsoft Office PowerPoint</Application>
  <PresentationFormat>Экран (4:3)</PresentationFormat>
  <Paragraphs>37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МБДОУ «Центр развития ребёнка - детский сад с. Старые Бурасы Базарно-Карабулакского муниципального района Саратовской области» </vt:lpstr>
      <vt:lpstr>Развитие речи детей – одна из основных задач познавательно-речевого развития детей дошкольного возраста. </vt:lpstr>
      <vt:lpstr> Решить эту задачу помогают  речевые  игры, которые являются не только игровым методом обучения детей дошкольного возраста, но и самостоятельной игровой деятельностью, средством всестороннего развития личности ребёнка. </vt:lpstr>
      <vt:lpstr>Слайд 4</vt:lpstr>
      <vt:lpstr>Дидактические, сюжетно –ролевые, настольно –печатные, пальчиковые, словесные  игры – прекрасное средство обучения и развития, используемое при усвоении любого программного материала.</vt:lpstr>
      <vt:lpstr>Слайд 6</vt:lpstr>
      <vt:lpstr>Слайд 7</vt:lpstr>
      <vt:lpstr>Слайд 8</vt:lpstr>
      <vt:lpstr>Слайд 9</vt:lpstr>
      <vt:lpstr>Слайд 10</vt:lpstr>
      <vt:lpstr> Все дидактические игры можно разделить на три основных вида: игры с предметами (игрушками, природным материалом), настольно-печатные и словесные игры.  </vt:lpstr>
      <vt:lpstr> Для удобства использования словесных игр в педагогическом процессе их условно можно объединить в четыре группы: </vt:lpstr>
      <vt:lpstr>Обязательными структурными элементами  игры являются: обучающая и воспитывающая задача, игровые действия и правила.</vt:lpstr>
      <vt:lpstr>Словарный запас дошкольника существенно уступает по объему запасу слов взрослого человека. Основная задача развития речи через  игру  – за счет увеличения объема накопленных знаний об окружающем мире количественно обогатить словарь ребенка, активировать  научить грамотно его использовать. </vt:lpstr>
      <vt:lpstr>В возрасте 2-3 лет малыш должен освоить названия предметов одежды, посуды, мебели, игрушек, окружающих его в повседневной жизни и вызывающих его интерес. В этот период осваиваются и названия действий, производимых с этими предметами. </vt:lpstr>
      <vt:lpstr> В четыре года происходит дальнейшее пополнения словаря ребенка, с более подробным углублением в детали и характеристики окружающего мира. Это необходимо для усиления дифференцированного восприятия и углубления знаний об особенностях предметов, их назначении, строении и расширении понимания качеств и свойств.  </vt:lpstr>
      <vt:lpstr>Основная задача  игры по развитию в старшем дошкольном возрасте , наряду с дальнейшим пополнением словаря − обучение ребенка диалогической и монологической речи. .В игровой форме следует создавать особые коммуникативные ситуации, в которых малыш должен поддерживать беседу, начиная и ведя диалог. Предполагаются игровые моменты, в которых взрослый и ребенок меняются местами и вопросы задает ребенок. </vt:lpstr>
      <vt:lpstr>Таким образом,  игровые технологии  в речевом развитии  детей   - это практическая деятельность, с помощью которой можно проверить усвоили ли дети речевые навыки обстоятельно, или поверхностно и умеют ли они их применить, когда это нужно.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2016-01-18T09:50:37Z</dcterms:created>
  <dcterms:modified xsi:type="dcterms:W3CDTF">2016-03-16T11:14:59Z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766926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