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77" r:id="rId3"/>
    <p:sldId id="257" r:id="rId4"/>
    <p:sldId id="267" r:id="rId5"/>
    <p:sldId id="271" r:id="rId6"/>
    <p:sldId id="278" r:id="rId7"/>
    <p:sldId id="268" r:id="rId8"/>
    <p:sldId id="260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3B8045-AB1F-41EE-B1C7-7A6D8FF40727}" type="doc">
      <dgm:prSet loTypeId="urn:microsoft.com/office/officeart/2005/8/layout/target3" loCatId="relationship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14BEBEC5-2503-40E8-8A95-7D19E6BDA9ED}">
      <dgm:prSet/>
      <dgm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</dgm:spPr>
      <dgm:t>
        <a:bodyPr/>
        <a:lstStyle/>
        <a:p>
          <a:pPr rtl="0"/>
          <a:r>
            <a:rPr lang="ru-RU" dirty="0" smtClean="0">
              <a:solidFill>
                <a:schemeClr val="tx2">
                  <a:lumMod val="50000"/>
                </a:schemeClr>
              </a:solidFill>
            </a:rPr>
            <a:t>СПАСИБО ЗА ВНИМАНИЕ!</a:t>
          </a:r>
          <a:endParaRPr lang="ru-RU" dirty="0">
            <a:solidFill>
              <a:schemeClr val="tx2">
                <a:lumMod val="50000"/>
              </a:schemeClr>
            </a:solidFill>
          </a:endParaRPr>
        </a:p>
      </dgm:t>
    </dgm:pt>
    <dgm:pt modelId="{26D8E8CB-6776-4A0C-8333-A1E09F13CEB3}" type="parTrans" cxnId="{26885166-2CFD-403E-87D7-5DECA78BC51C}">
      <dgm:prSet/>
      <dgm:spPr/>
      <dgm:t>
        <a:bodyPr/>
        <a:lstStyle/>
        <a:p>
          <a:endParaRPr lang="ru-RU"/>
        </a:p>
      </dgm:t>
    </dgm:pt>
    <dgm:pt modelId="{E1AC9868-527C-4CE8-9DA5-4809C7A2412C}" type="sibTrans" cxnId="{26885166-2CFD-403E-87D7-5DECA78BC51C}">
      <dgm:prSet/>
      <dgm:spPr/>
      <dgm:t>
        <a:bodyPr/>
        <a:lstStyle/>
        <a:p>
          <a:endParaRPr lang="ru-RU"/>
        </a:p>
      </dgm:t>
    </dgm:pt>
    <dgm:pt modelId="{E94CF148-F609-4086-A5EF-C3A4FE952DE8}" type="pres">
      <dgm:prSet presAssocID="{DD3B8045-AB1F-41EE-B1C7-7A6D8FF4072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BDFF3A-DE62-4BBA-9891-9E34C595E46D}" type="pres">
      <dgm:prSet presAssocID="{14BEBEC5-2503-40E8-8A95-7D19E6BDA9ED}" presName="circle1" presStyleLbl="node1" presStyleIdx="0" presStyleCnt="1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</dgm:spPr>
      <dgm:t>
        <a:bodyPr/>
        <a:lstStyle/>
        <a:p>
          <a:endParaRPr lang="ru-RU"/>
        </a:p>
      </dgm:t>
    </dgm:pt>
    <dgm:pt modelId="{BFB81F85-0AE7-4197-B52B-49B71D5E0610}" type="pres">
      <dgm:prSet presAssocID="{14BEBEC5-2503-40E8-8A95-7D19E6BDA9ED}" presName="space" presStyleCnt="0"/>
      <dgm:spPr/>
    </dgm:pt>
    <dgm:pt modelId="{19093BBF-92DD-4674-BF6A-BAEB9853D96D}" type="pres">
      <dgm:prSet presAssocID="{14BEBEC5-2503-40E8-8A95-7D19E6BDA9ED}" presName="rect1" presStyleLbl="alignAcc1" presStyleIdx="0" presStyleCnt="1"/>
      <dgm:spPr/>
      <dgm:t>
        <a:bodyPr/>
        <a:lstStyle/>
        <a:p>
          <a:endParaRPr lang="ru-RU"/>
        </a:p>
      </dgm:t>
    </dgm:pt>
    <dgm:pt modelId="{6D59524E-860C-40DB-9A18-D47EC67FBBE3}" type="pres">
      <dgm:prSet presAssocID="{14BEBEC5-2503-40E8-8A95-7D19E6BDA9ED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885166-2CFD-403E-87D7-5DECA78BC51C}" srcId="{DD3B8045-AB1F-41EE-B1C7-7A6D8FF40727}" destId="{14BEBEC5-2503-40E8-8A95-7D19E6BDA9ED}" srcOrd="0" destOrd="0" parTransId="{26D8E8CB-6776-4A0C-8333-A1E09F13CEB3}" sibTransId="{E1AC9868-527C-4CE8-9DA5-4809C7A2412C}"/>
    <dgm:cxn modelId="{1796CAD6-4EA9-49DF-A33D-14F218A3D781}" type="presOf" srcId="{DD3B8045-AB1F-41EE-B1C7-7A6D8FF40727}" destId="{E94CF148-F609-4086-A5EF-C3A4FE952DE8}" srcOrd="0" destOrd="0" presId="urn:microsoft.com/office/officeart/2005/8/layout/target3"/>
    <dgm:cxn modelId="{570818D2-0CC7-4F96-A8F4-982147069937}" type="presOf" srcId="{14BEBEC5-2503-40E8-8A95-7D19E6BDA9ED}" destId="{6D59524E-860C-40DB-9A18-D47EC67FBBE3}" srcOrd="1" destOrd="0" presId="urn:microsoft.com/office/officeart/2005/8/layout/target3"/>
    <dgm:cxn modelId="{EAFE7639-A1C1-4C7C-BB77-D4AF3597D1AA}" type="presOf" srcId="{14BEBEC5-2503-40E8-8A95-7D19E6BDA9ED}" destId="{19093BBF-92DD-4674-BF6A-BAEB9853D96D}" srcOrd="0" destOrd="0" presId="urn:microsoft.com/office/officeart/2005/8/layout/target3"/>
    <dgm:cxn modelId="{BEE2EC98-74FB-421C-AF76-AF4151498138}" type="presParOf" srcId="{E94CF148-F609-4086-A5EF-C3A4FE952DE8}" destId="{15BDFF3A-DE62-4BBA-9891-9E34C595E46D}" srcOrd="0" destOrd="0" presId="urn:microsoft.com/office/officeart/2005/8/layout/target3"/>
    <dgm:cxn modelId="{08A3D346-3CB8-49A8-9640-94320406E31F}" type="presParOf" srcId="{E94CF148-F609-4086-A5EF-C3A4FE952DE8}" destId="{BFB81F85-0AE7-4197-B52B-49B71D5E0610}" srcOrd="1" destOrd="0" presId="urn:microsoft.com/office/officeart/2005/8/layout/target3"/>
    <dgm:cxn modelId="{DB2923C9-4BB6-43AB-B90E-02D3339E1353}" type="presParOf" srcId="{E94CF148-F609-4086-A5EF-C3A4FE952DE8}" destId="{19093BBF-92DD-4674-BF6A-BAEB9853D96D}" srcOrd="2" destOrd="0" presId="urn:microsoft.com/office/officeart/2005/8/layout/target3"/>
    <dgm:cxn modelId="{40449014-3832-4289-A0D5-E53DE1D2E31B}" type="presParOf" srcId="{E94CF148-F609-4086-A5EF-C3A4FE952DE8}" destId="{6D59524E-860C-40DB-9A18-D47EC67FBBE3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BDFF3A-DE62-4BBA-9891-9E34C595E46D}">
      <dsp:nvSpPr>
        <dsp:cNvPr id="0" name=""/>
        <dsp:cNvSpPr/>
      </dsp:nvSpPr>
      <dsp:spPr>
        <a:xfrm>
          <a:off x="0" y="0"/>
          <a:ext cx="4389120" cy="438912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93BBF-92DD-4674-BF6A-BAEB9853D96D}">
      <dsp:nvSpPr>
        <dsp:cNvPr id="0" name=""/>
        <dsp:cNvSpPr/>
      </dsp:nvSpPr>
      <dsp:spPr>
        <a:xfrm>
          <a:off x="2194560" y="0"/>
          <a:ext cx="6035039" cy="4389120"/>
        </a:xfrm>
        <a:prstGeom prst="rect">
          <a:avLst/>
        </a:prstGeom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solidFill>
                <a:schemeClr val="tx2">
                  <a:lumMod val="50000"/>
                </a:schemeClr>
              </a:solidFill>
            </a:rPr>
            <a:t>СПАСИБО ЗА ВНИМАНИЕ!</a:t>
          </a:r>
          <a:endParaRPr lang="ru-RU" sz="65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2194560" y="0"/>
        <a:ext cx="6035039" cy="4389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E3BF-5910-4C2E-A7BB-EE24657F4A6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08564-D638-48CA-A5A0-7DDD1D977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E3BF-5910-4C2E-A7BB-EE24657F4A6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08564-D638-48CA-A5A0-7DDD1D977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E3BF-5910-4C2E-A7BB-EE24657F4A6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08564-D638-48CA-A5A0-7DDD1D977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E3BF-5910-4C2E-A7BB-EE24657F4A6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08564-D638-48CA-A5A0-7DDD1D977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E3BF-5910-4C2E-A7BB-EE24657F4A6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08564-D638-48CA-A5A0-7DDD1D977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E3BF-5910-4C2E-A7BB-EE24657F4A6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08564-D638-48CA-A5A0-7DDD1D977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E3BF-5910-4C2E-A7BB-EE24657F4A6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08564-D638-48CA-A5A0-7DDD1D977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E3BF-5910-4C2E-A7BB-EE24657F4A6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08564-D638-48CA-A5A0-7DDD1D977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E3BF-5910-4C2E-A7BB-EE24657F4A6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08564-D638-48CA-A5A0-7DDD1D977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E3BF-5910-4C2E-A7BB-EE24657F4A6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08564-D638-48CA-A5A0-7DDD1D977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E3BF-5910-4C2E-A7BB-EE24657F4A6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CD08564-D638-48CA-A5A0-7DDD1D9776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F2E3BF-5910-4C2E-A7BB-EE24657F4A68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D08564-D638-48CA-A5A0-7DDD1D97766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Использование элементов проблемного обучения в процессе детского экспериментирования 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4365104"/>
            <a:ext cx="4856584" cy="12736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Воспитатель Ичеткина Н.В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МБДОУ г. Иркутска №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185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 взрослых изводил вопросом «почему?»</a:t>
            </a:r>
          </a:p>
          <a:p>
            <a:r>
              <a:rPr lang="ru-RU" dirty="0" smtClean="0"/>
              <a:t>Его прозвали «маленький философ».</a:t>
            </a:r>
          </a:p>
          <a:p>
            <a:r>
              <a:rPr lang="ru-RU" dirty="0" smtClean="0"/>
              <a:t>Но только вырос он, как начали ему</a:t>
            </a:r>
          </a:p>
          <a:p>
            <a:r>
              <a:rPr lang="ru-RU" dirty="0" smtClean="0"/>
              <a:t>Преподносить ответы без вопросов.</a:t>
            </a:r>
          </a:p>
          <a:p>
            <a:r>
              <a:rPr lang="ru-RU" dirty="0" smtClean="0"/>
              <a:t>И с этих пор он больше никому</a:t>
            </a:r>
          </a:p>
          <a:p>
            <a:r>
              <a:rPr lang="ru-RU" dirty="0" smtClean="0"/>
              <a:t>Не задает вопросов «почему?»</a:t>
            </a:r>
          </a:p>
          <a:p>
            <a:pPr algn="ctr"/>
            <a:r>
              <a:rPr lang="ru-RU" dirty="0" smtClean="0"/>
              <a:t>(</a:t>
            </a:r>
            <a:r>
              <a:rPr lang="ru-RU" dirty="0" err="1" smtClean="0"/>
              <a:t>С.Маршак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3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05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900" u="sng" dirty="0" smtClean="0">
                <a:solidFill>
                  <a:schemeClr val="tx2">
                    <a:lumMod val="50000"/>
                  </a:schemeClr>
                </a:solidFill>
              </a:rPr>
              <a:t>Проблемное обучение 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</a:rPr>
              <a:t>– это такая форма организации взаимодействия с воспитанниками, которая предполагает под руководством педагога создание проблемных вопросов, задач и ситуаций и активную самостоятельную деятельность по их разрешению.</a:t>
            </a:r>
            <a:br>
              <a:rPr lang="ru-RU" sz="29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9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u="sng" dirty="0" smtClean="0">
                <a:solidFill>
                  <a:schemeClr val="tx2">
                    <a:lumMod val="50000"/>
                  </a:schemeClr>
                </a:solidFill>
              </a:rPr>
              <a:t>Суть проблемного обучения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: воспитатель создает познавательную задачу и предоставляет детям возможность изыскивать средства ее решения, используя ранее усвоенные знания и умения.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</a:rPr>
              <a:t>Формы организации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групповые (отдается предпочтение, т. к. ребенку легче проявить критичность по отношению к сверстникам, чем по отношению к взрослому)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индивидуальные.</a:t>
            </a:r>
          </a:p>
          <a:p>
            <a:pPr algn="just">
              <a:buFont typeface="Wingdings" pitchFamily="2" charset="2"/>
              <a:buChar char="Ø"/>
            </a:pP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</a:rPr>
              <a:t>Достоинства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1. Высокая самостоятельность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2. Формирование познавательного интереса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3. Развитие мыслительных способностей.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Недостатки: требует больших затрат времени для усвоения одного и того же объема знаний.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buNone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484784"/>
          </a:xfrm>
        </p:spPr>
        <p:txBody>
          <a:bodyPr>
            <a:normAutofit fontScale="90000"/>
          </a:bodyPr>
          <a:lstStyle/>
          <a:p>
            <a:r>
              <a:rPr lang="ru-RU" sz="3200" b="1" u="sng" dirty="0" smtClean="0">
                <a:solidFill>
                  <a:schemeClr val="tx2">
                    <a:lumMod val="50000"/>
                  </a:schemeClr>
                </a:solidFill>
              </a:rPr>
              <a:t>Этапы в организации проблемного обучения:</a:t>
            </a:r>
            <a:br>
              <a:rPr lang="ru-RU" sz="3200" b="1" u="sng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32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184576"/>
          </a:xfrm>
        </p:spPr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создание общей проблемной ситуации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анализ проблемной ситуации, формулировка проблемы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решение проблемы (выдвижение гипотез и их проверка)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проверка правильности решения проблемы.</a:t>
            </a:r>
          </a:p>
          <a:p>
            <a:pPr lvl="0">
              <a:buFont typeface="Wingdings" pitchFamily="2" charset="2"/>
              <a:buChar char="v"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lvl="0" indent="0">
              <a:buNone/>
            </a:pPr>
            <a:r>
              <a:rPr lang="ru-RU" sz="2800" b="1" u="sng" dirty="0" smtClean="0">
                <a:solidFill>
                  <a:schemeClr val="tx2">
                    <a:lumMod val="50000"/>
                  </a:schemeClr>
                </a:solidFill>
              </a:rPr>
              <a:t>Формы организации проблемного обучения.</a:t>
            </a:r>
          </a:p>
          <a:p>
            <a:pPr marL="514350" lvl="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1.Проблемный вопрос (Почему? Зачем?)</a:t>
            </a:r>
          </a:p>
          <a:p>
            <a:pPr marL="514350" lvl="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2. Проблемная задача (Есть условие и вопрос)</a:t>
            </a:r>
          </a:p>
          <a:p>
            <a:pPr marL="514350" lvl="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3. Проблемная ситуация (Есть противоречие, недостаточность знаний, предполагает организацию практической деятельности)</a:t>
            </a:r>
          </a:p>
          <a:p>
            <a:pPr marL="0" lvl="0" indent="0">
              <a:buNone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06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Простой вопрос: «Когда опадают листья?»</a:t>
            </a:r>
          </a:p>
          <a:p>
            <a:pPr marL="0" indent="0">
              <a:buNone/>
            </a:pPr>
            <a:r>
              <a:rPr lang="ru-RU" dirty="0" smtClean="0"/>
              <a:t>Проблемный вопрос: «Почему осенью опадают листья?»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Проблемная задача: «Буратино уронил ключ в воду, его нужно достать, но, прыгнув в воду, Буратино всплывает. Как ему помочь?»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Проблемная ситуация: «Металлические предметы тонут в воде. Но корабль, построенный из металла, плавает.»</a:t>
            </a:r>
          </a:p>
          <a:p>
            <a:pPr marL="0" indent="0">
              <a:buNone/>
            </a:pPr>
            <a:r>
              <a:rPr lang="ru-RU" dirty="0" smtClean="0"/>
              <a:t>Возникает противоречие.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724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600" b="1" u="sng" dirty="0" smtClean="0">
                <a:solidFill>
                  <a:schemeClr val="tx2">
                    <a:lumMod val="50000"/>
                  </a:schemeClr>
                </a:solidFill>
              </a:rPr>
              <a:t>Уровни проблемного обучения</a:t>
            </a:r>
            <a:endParaRPr lang="ru-RU" sz="2600" b="1" u="sng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558924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1.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Педагог ставит проблему сам и решает ее сам.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2. Педагог ставит проблему, дети самостоятельно или под руководством педагога находят решение.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3.Дети ставят проблему сами, под руководством педагога решают ее.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4.Дети сами ставят проблему и сами решают ее.</a:t>
            </a:r>
          </a:p>
          <a:p>
            <a:pPr marL="0" indent="0">
              <a:buNone/>
            </a:pP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u="sng" dirty="0" smtClean="0">
                <a:solidFill>
                  <a:schemeClr val="tx2">
                    <a:lumMod val="50000"/>
                  </a:schemeClr>
                </a:solidFill>
              </a:rPr>
              <a:t>Рекомендации  по стилю общения с детьми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Вместо «правильно» говорите «интересно, необычно, любопытно».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Учите детей возражать друг другу аргументированно.</a:t>
            </a:r>
          </a:p>
          <a:p>
            <a:pPr marL="0" indent="0">
              <a:buNone/>
            </a:pP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ЗАКЛЮЧЕНИЕ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результате п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рименение в практике метода проблемных ситуаций на основе технологии проблемного обучения у дошкольников возрастает интерес к элементарной познавательно-исследовательской деятельности, дети замечают и осознают противоречия в суждениях, используя разные проверки предположений. У детей формируется познавательный интерес, желание исследовать, экспериментировать, рассуждать и доказывать.</a:t>
            </a:r>
            <a:endParaRPr lang="ru-RU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935480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468</TotalTime>
  <Words>391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Использование элементов проблемного обучения в процессе детского экспериментирования </vt:lpstr>
      <vt:lpstr>Презентация PowerPoint</vt:lpstr>
      <vt:lpstr>                        Проблемное обучение – это такая форма организации взаимодействия с воспитанниками, которая предполагает под руководством педагога создание проблемных вопросов, задач и ситуаций и активную самостоятельную деятельность по их разрешению.  Суть проблемного обучения: воспитатель создает познавательную задачу и предоставляет детям возможность изыскивать средства ее решения, используя ранее усвоенные знания и умения. </vt:lpstr>
      <vt:lpstr>Презентация PowerPoint</vt:lpstr>
      <vt:lpstr>Этапы в организации проблемного обучения: </vt:lpstr>
      <vt:lpstr>Презентация PowerPoint</vt:lpstr>
      <vt:lpstr>Уровни проблемного обучения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кинезиологии для оздоровления детей</dc:title>
  <dc:creator>ПК</dc:creator>
  <cp:lastModifiedBy>Пользователь Windows</cp:lastModifiedBy>
  <cp:revision>60</cp:revision>
  <dcterms:created xsi:type="dcterms:W3CDTF">2019-03-15T12:32:29Z</dcterms:created>
  <dcterms:modified xsi:type="dcterms:W3CDTF">2020-03-04T02:15:40Z</dcterms:modified>
</cp:coreProperties>
</file>