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t>28.11.2019</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28.11.2019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28.11.2019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t>28.11.2019</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t>28.11.2019</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t>28.11.2019</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t>28.11.2019</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28.11.2019</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28.11.2019</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t>28.11.2019</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t>28.11.2019</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t>28.11.2019</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860032" y="692697"/>
            <a:ext cx="3888432" cy="2907754"/>
          </a:xfrm>
        </p:spPr>
        <p:txBody>
          <a:bodyPr>
            <a:normAutofit fontScale="90000"/>
          </a:bodyPr>
          <a:lstStyle/>
          <a:p>
            <a:pPr algn="ctr"/>
            <a:r>
              <a:rPr lang="ru-RU" dirty="0" smtClean="0"/>
              <a:t> </a:t>
            </a:r>
            <a:r>
              <a:rPr lang="ru-RU" dirty="0" smtClean="0">
                <a:solidFill>
                  <a:srgbClr val="FFFF00"/>
                </a:solidFill>
              </a:rPr>
              <a:t>Тема «Комплект в одежде»</a:t>
            </a:r>
            <a:endParaRPr lang="ru-RU" dirty="0">
              <a:solidFill>
                <a:srgbClr val="FFFF00"/>
              </a:solidFill>
            </a:endParaRPr>
          </a:p>
        </p:txBody>
      </p:sp>
      <p:sp>
        <p:nvSpPr>
          <p:cNvPr id="3" name="Подзаголовок 2"/>
          <p:cNvSpPr>
            <a:spLocks noGrp="1"/>
          </p:cNvSpPr>
          <p:nvPr>
            <p:ph type="subTitle" idx="1"/>
          </p:nvPr>
        </p:nvSpPr>
        <p:spPr>
          <a:xfrm>
            <a:off x="5292080" y="3886200"/>
            <a:ext cx="3384376" cy="1752600"/>
          </a:xfrm>
        </p:spPr>
        <p:txBody>
          <a:bodyPr>
            <a:normAutofit/>
          </a:bodyPr>
          <a:lstStyle/>
          <a:p>
            <a:pPr algn="ctr"/>
            <a:r>
              <a:rPr lang="ru-RU" sz="2400" dirty="0" smtClean="0"/>
              <a:t>КПМ</a:t>
            </a:r>
          </a:p>
          <a:p>
            <a:pPr algn="ctr"/>
            <a:r>
              <a:rPr lang="ru-RU" sz="2400" dirty="0" smtClean="0"/>
              <a:t>Преподаватель </a:t>
            </a:r>
          </a:p>
          <a:p>
            <a:pPr algn="ctr"/>
            <a:r>
              <a:rPr lang="ru-RU" sz="2400" dirty="0" smtClean="0"/>
              <a:t>Талакина Н.Б</a:t>
            </a:r>
            <a:r>
              <a:rPr lang="ru-RU" sz="2400" dirty="0" smtClean="0">
                <a:solidFill>
                  <a:schemeClr val="accent6">
                    <a:lumMod val="75000"/>
                  </a:schemeClr>
                </a:solidFill>
              </a:rPr>
              <a:t>.</a:t>
            </a:r>
            <a:endParaRPr lang="ru-RU" sz="2400" dirty="0">
              <a:solidFill>
                <a:schemeClr val="accent6">
                  <a:lumMod val="75000"/>
                </a:schemeClr>
              </a:solidFill>
            </a:endParaRPr>
          </a:p>
        </p:txBody>
      </p:sp>
      <p:pic>
        <p:nvPicPr>
          <p:cNvPr id="1026" name="Рисунок 91" descr="C:\Users\Natalia\Desktop\шарфы.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356" y="548680"/>
            <a:ext cx="3909289" cy="590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8600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sz="2400" dirty="0" smtClean="0">
                <a:solidFill>
                  <a:srgbClr val="FFFF00"/>
                </a:solidFill>
                <a:effectLst/>
              </a:rPr>
              <a:t>3.Принцип </a:t>
            </a:r>
            <a:r>
              <a:rPr lang="ru-RU" sz="2400" dirty="0">
                <a:solidFill>
                  <a:srgbClr val="FFFF00"/>
                </a:solidFill>
                <a:effectLst/>
              </a:rPr>
              <a:t>зависимости форм, располагающихся на расстоянии друг от друга</a:t>
            </a:r>
            <a:r>
              <a:rPr lang="ru-RU" sz="2400" dirty="0">
                <a:effectLst/>
              </a:rPr>
              <a:t>.</a:t>
            </a:r>
            <a:endParaRPr lang="ru-RU" sz="2400" dirty="0"/>
          </a:p>
        </p:txBody>
      </p:sp>
      <p:sp>
        <p:nvSpPr>
          <p:cNvPr id="6" name="Объект 5"/>
          <p:cNvSpPr>
            <a:spLocks noGrp="1"/>
          </p:cNvSpPr>
          <p:nvPr>
            <p:ph sz="quarter" idx="13"/>
          </p:nvPr>
        </p:nvSpPr>
        <p:spPr>
          <a:xfrm>
            <a:off x="1043608" y="476672"/>
            <a:ext cx="3574112" cy="3960440"/>
          </a:xfrm>
        </p:spPr>
        <p:txBody>
          <a:bodyPr>
            <a:normAutofit/>
          </a:bodyPr>
          <a:lstStyle/>
          <a:p>
            <a:r>
              <a:rPr lang="ru-RU" dirty="0">
                <a:effectLst/>
              </a:rPr>
              <a:t>Принцип зависимости форм, располагающихся на расстоянии друг от друга, действует в комплектах, в которых верхние и нижние части находятся на расстоянии и не примыкают друг к другу. Примером такого комплекта может служить летний топ и шорты</a:t>
            </a:r>
            <a:endParaRPr lang="ru-RU" dirty="0"/>
          </a:p>
        </p:txBody>
      </p:sp>
      <p:pic>
        <p:nvPicPr>
          <p:cNvPr id="1026"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626247" y="404664"/>
            <a:ext cx="2928325"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5465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sz="5400" dirty="0" smtClean="0">
                <a:solidFill>
                  <a:srgbClr val="FFFF00"/>
                </a:solidFill>
              </a:rPr>
              <a:t>Задача дизайнера</a:t>
            </a:r>
            <a:endParaRPr lang="ru-RU" sz="5400" dirty="0">
              <a:solidFill>
                <a:srgbClr val="FFFF00"/>
              </a:solidFill>
            </a:endParaRPr>
          </a:p>
        </p:txBody>
      </p:sp>
      <p:sp>
        <p:nvSpPr>
          <p:cNvPr id="7" name="Объект 6"/>
          <p:cNvSpPr>
            <a:spLocks noGrp="1"/>
          </p:cNvSpPr>
          <p:nvPr>
            <p:ph sz="quarter" idx="14"/>
          </p:nvPr>
        </p:nvSpPr>
        <p:spPr>
          <a:xfrm>
            <a:off x="5029200" y="332656"/>
            <a:ext cx="3647256" cy="4608512"/>
          </a:xfrm>
        </p:spPr>
        <p:txBody>
          <a:bodyPr>
            <a:normAutofit fontScale="92500" lnSpcReduction="20000"/>
          </a:bodyPr>
          <a:lstStyle/>
          <a:p>
            <a:r>
              <a:rPr lang="ru-RU" dirty="0">
                <a:effectLst/>
              </a:rPr>
              <a:t>Главная задача дизайнера при составлении комплекта одежды из единичных готовых вещей заключается в грамотной организации формы. Эта задача решается основными выразительными средствами композиции, рассмотренными выше (контраст — нюанс, симметрия — асимметрия, метр — ритм и др.). Важным условием создания комплекта является выбор нужных пропорций, составляющих комплект частей</a:t>
            </a:r>
            <a:endParaRPr lang="ru-RU" dirty="0"/>
          </a:p>
        </p:txBody>
      </p:sp>
      <p:pic>
        <p:nvPicPr>
          <p:cNvPr id="8" name="Picture 2" descr="Модные ткани 2019-2020"/>
          <p:cNvPicPr>
            <a:picLocks noGrp="1" noChangeAspect="1" noChangeArrowheads="1"/>
          </p:cNvPicPr>
          <p:nvPr>
            <p:ph sz="quarter" idx="13"/>
          </p:nvPr>
        </p:nvPicPr>
        <p:blipFill rotWithShape="1">
          <a:blip r:embed="rId2">
            <a:extLst>
              <a:ext uri="{28A0092B-C50C-407E-A947-70E740481C1C}">
                <a14:useLocalDpi xmlns:a14="http://schemas.microsoft.com/office/drawing/2010/main" val="0"/>
              </a:ext>
            </a:extLst>
          </a:blip>
          <a:srcRect l="1" r="71525"/>
          <a:stretch/>
        </p:blipFill>
        <p:spPr bwMode="auto">
          <a:xfrm>
            <a:off x="1763688" y="332656"/>
            <a:ext cx="1283222" cy="4536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8503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dirty="0" smtClean="0">
                <a:solidFill>
                  <a:srgbClr val="FFFF00"/>
                </a:solidFill>
              </a:rPr>
              <a:t>Благодарю за внимание!</a:t>
            </a:r>
            <a:endParaRPr lang="ru-RU" dirty="0">
              <a:solidFill>
                <a:srgbClr val="FFFF00"/>
              </a:solidFill>
            </a:endParaRPr>
          </a:p>
        </p:txBody>
      </p:sp>
      <p:pic>
        <p:nvPicPr>
          <p:cNvPr id="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83768" y="404664"/>
            <a:ext cx="4248472" cy="441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5580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5400" dirty="0" smtClean="0">
                <a:solidFill>
                  <a:srgbClr val="FFFF00"/>
                </a:solidFill>
              </a:rPr>
              <a:t>Определение</a:t>
            </a:r>
            <a:endParaRPr lang="ru-RU" sz="5400" dirty="0">
              <a:solidFill>
                <a:srgbClr val="FFFF00"/>
              </a:solidFill>
            </a:endParaRPr>
          </a:p>
        </p:txBody>
      </p:sp>
      <p:sp>
        <p:nvSpPr>
          <p:cNvPr id="5" name="Объект 4"/>
          <p:cNvSpPr>
            <a:spLocks noGrp="1"/>
          </p:cNvSpPr>
          <p:nvPr>
            <p:ph sz="quarter" idx="13"/>
          </p:nvPr>
        </p:nvSpPr>
        <p:spPr>
          <a:xfrm>
            <a:off x="1115616" y="476672"/>
            <a:ext cx="3744416" cy="3960440"/>
          </a:xfrm>
        </p:spPr>
        <p:txBody>
          <a:bodyPr>
            <a:normAutofit/>
          </a:bodyPr>
          <a:lstStyle/>
          <a:p>
            <a:r>
              <a:rPr lang="ru-RU" sz="2400" i="1" dirty="0"/>
              <a:t>Комплект </a:t>
            </a:r>
            <a:r>
              <a:rPr lang="ru-RU" sz="2400" dirty="0"/>
              <a:t>(в переводе с латинского означает «полный»)— это полный набор единичных предметов одежды, имеющих общее функциональное назначение и стилевое решение.</a:t>
            </a:r>
          </a:p>
        </p:txBody>
      </p:sp>
      <p:pic>
        <p:nvPicPr>
          <p:cNvPr id="2050"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20424" y="335181"/>
            <a:ext cx="2940008" cy="4404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934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solidFill>
                  <a:srgbClr val="FFFF00"/>
                </a:solidFill>
              </a:rPr>
              <a:t>Особенность комплекта</a:t>
            </a:r>
            <a:endParaRPr lang="ru-RU" dirty="0">
              <a:solidFill>
                <a:srgbClr val="FFFF00"/>
              </a:solidFill>
            </a:endParaRPr>
          </a:p>
        </p:txBody>
      </p:sp>
      <p:sp>
        <p:nvSpPr>
          <p:cNvPr id="6" name="Объект 5"/>
          <p:cNvSpPr>
            <a:spLocks noGrp="1"/>
          </p:cNvSpPr>
          <p:nvPr>
            <p:ph sz="quarter" idx="14"/>
          </p:nvPr>
        </p:nvSpPr>
        <p:spPr>
          <a:xfrm>
            <a:off x="5029200" y="658368"/>
            <a:ext cx="3431232" cy="4210792"/>
          </a:xfrm>
        </p:spPr>
        <p:txBody>
          <a:bodyPr>
            <a:noAutofit/>
          </a:bodyPr>
          <a:lstStyle/>
          <a:p>
            <a:r>
              <a:rPr lang="ru-RU" sz="2000" dirty="0">
                <a:effectLst/>
              </a:rPr>
              <a:t>Характерной особенностью комплекта является взаимозаменяемость его частей в зависимости от назначения. Вещи в комплекте равнозначны друг другу, поэтому замена одного предмета одежды на другой, не нарушает его художественную целостность. </a:t>
            </a:r>
            <a:endParaRPr lang="ru-RU" sz="2000" dirty="0"/>
          </a:p>
        </p:txBody>
      </p:sp>
      <p:pic>
        <p:nvPicPr>
          <p:cNvPr id="3074"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331640" y="114808"/>
            <a:ext cx="3121562" cy="4682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988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sz="3600" dirty="0" smtClean="0">
                <a:solidFill>
                  <a:srgbClr val="FFFF00"/>
                </a:solidFill>
              </a:rPr>
              <a:t>Комплект меняет образ костюма</a:t>
            </a:r>
            <a:endParaRPr lang="ru-RU" sz="3600" dirty="0">
              <a:solidFill>
                <a:srgbClr val="FFFF00"/>
              </a:solidFill>
            </a:endParaRPr>
          </a:p>
        </p:txBody>
      </p:sp>
      <p:sp>
        <p:nvSpPr>
          <p:cNvPr id="5" name="Объект 4"/>
          <p:cNvSpPr>
            <a:spLocks noGrp="1"/>
          </p:cNvSpPr>
          <p:nvPr>
            <p:ph sz="quarter" idx="13"/>
          </p:nvPr>
        </p:nvSpPr>
        <p:spPr>
          <a:xfrm>
            <a:off x="1115616" y="332656"/>
            <a:ext cx="3816424" cy="4608512"/>
          </a:xfrm>
        </p:spPr>
        <p:txBody>
          <a:bodyPr>
            <a:normAutofit fontScale="92500" lnSpcReduction="10000"/>
          </a:bodyPr>
          <a:lstStyle/>
          <a:p>
            <a:r>
              <a:rPr lang="ru-RU" dirty="0">
                <a:effectLst/>
              </a:rPr>
              <a:t>Комплект состоит из единичных изделий: жакетов, юбок, брюк, блузок, свитеров и т. д. Комплект в своем использовании предполагает возможность изменения образа костюма в зависимости от ситуации. Единичные предметы одежды комплекта предполагают изменение своего функционального назначения при использовании их в других комплектах (из делового в нарядный, из повседневного в дорожный и т. п.). </a:t>
            </a:r>
            <a:endParaRPr lang="ru-RU" dirty="0"/>
          </a:p>
        </p:txBody>
      </p:sp>
      <p:pic>
        <p:nvPicPr>
          <p:cNvPr id="4098"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89722" y="395043"/>
            <a:ext cx="3102758" cy="4654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9791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sz="2800" dirty="0" smtClean="0">
                <a:solidFill>
                  <a:srgbClr val="FFFF00"/>
                </a:solidFill>
              </a:rPr>
              <a:t>Расширение функциональных возможностей</a:t>
            </a:r>
            <a:endParaRPr lang="ru-RU" sz="2800" dirty="0">
              <a:solidFill>
                <a:srgbClr val="FFFF00"/>
              </a:solidFill>
            </a:endParaRPr>
          </a:p>
        </p:txBody>
      </p:sp>
      <p:sp>
        <p:nvSpPr>
          <p:cNvPr id="6" name="Объект 5"/>
          <p:cNvSpPr>
            <a:spLocks noGrp="1"/>
          </p:cNvSpPr>
          <p:nvPr>
            <p:ph sz="quarter" idx="14"/>
          </p:nvPr>
        </p:nvSpPr>
        <p:spPr>
          <a:xfrm>
            <a:off x="5029200" y="332656"/>
            <a:ext cx="3647256" cy="4248472"/>
          </a:xfrm>
        </p:spPr>
        <p:txBody>
          <a:bodyPr>
            <a:normAutofit fontScale="92500" lnSpcReduction="20000"/>
          </a:bodyPr>
          <a:lstStyle/>
          <a:p>
            <a:r>
              <a:rPr lang="ru-RU" dirty="0">
                <a:effectLst/>
              </a:rPr>
              <a:t>Художнику-проектировщику необходимо ставить перед собой задачи расширения функциональных возможностей отдельных вещей комплекта. Это дает потребителю возможность увеличения вариантности составления индивидуальных образов костюмов. Возможность заменять отдельные части комплекта повышает его практическое использование. </a:t>
            </a:r>
            <a:endParaRPr lang="ru-RU" dirty="0"/>
          </a:p>
        </p:txBody>
      </p:sp>
      <p:pic>
        <p:nvPicPr>
          <p:cNvPr id="5122"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489248" y="155042"/>
            <a:ext cx="2998730" cy="4498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6026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sz="4000" dirty="0" smtClean="0">
                <a:solidFill>
                  <a:srgbClr val="FFFF00"/>
                </a:solidFill>
              </a:rPr>
              <a:t>Комплекты в бытовой одежде</a:t>
            </a:r>
            <a:endParaRPr lang="ru-RU" sz="4000" dirty="0">
              <a:solidFill>
                <a:srgbClr val="FFFF00"/>
              </a:solidFill>
            </a:endParaRPr>
          </a:p>
        </p:txBody>
      </p:sp>
      <p:sp>
        <p:nvSpPr>
          <p:cNvPr id="5" name="Объект 4"/>
          <p:cNvSpPr>
            <a:spLocks noGrp="1"/>
          </p:cNvSpPr>
          <p:nvPr>
            <p:ph sz="quarter" idx="13"/>
          </p:nvPr>
        </p:nvSpPr>
        <p:spPr>
          <a:xfrm>
            <a:off x="1344168" y="658368"/>
            <a:ext cx="3659880" cy="4282800"/>
          </a:xfrm>
        </p:spPr>
        <p:txBody>
          <a:bodyPr>
            <a:normAutofit fontScale="92500"/>
          </a:bodyPr>
          <a:lstStyle/>
          <a:p>
            <a:r>
              <a:rPr lang="ru-RU" dirty="0">
                <a:effectLst/>
              </a:rPr>
              <a:t>Наибольшее распространение система «комплект» получила в повседневной бытовой одежде. В этой связи, важнейшей является возможность изменять стилевые характеристики комплектов. Например, если к брюкам и водолазке добавить парку, то такой комплект можно отнести к прогулочному стилю. </a:t>
            </a:r>
            <a:endParaRPr lang="ru-RU" dirty="0"/>
          </a:p>
        </p:txBody>
      </p:sp>
      <p:pic>
        <p:nvPicPr>
          <p:cNvPr id="7" name="Picture 2"/>
          <p:cNvPicPr>
            <a:picLocks noGrp="1" noChangeAspect="1" noChangeArrowheads="1"/>
          </p:cNvPicPr>
          <p:nvPr>
            <p:ph sz="quarter" idx="14"/>
          </p:nvPr>
        </p:nvPicPr>
        <p:blipFill rotWithShape="1">
          <a:blip r:embed="rId2">
            <a:extLst>
              <a:ext uri="{28A0092B-C50C-407E-A947-70E740481C1C}">
                <a14:useLocalDpi xmlns:a14="http://schemas.microsoft.com/office/drawing/2010/main" val="0"/>
              </a:ext>
            </a:extLst>
          </a:blip>
          <a:srcRect r="32532"/>
          <a:stretch/>
        </p:blipFill>
        <p:spPr bwMode="auto">
          <a:xfrm>
            <a:off x="5868143" y="283217"/>
            <a:ext cx="2952329" cy="4513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5866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sz="6000" dirty="0" smtClean="0">
                <a:solidFill>
                  <a:srgbClr val="FFFF00"/>
                </a:solidFill>
              </a:rPr>
              <a:t>Базовый гардероб</a:t>
            </a:r>
            <a:endParaRPr lang="ru-RU" sz="6000" dirty="0">
              <a:solidFill>
                <a:srgbClr val="FFFF00"/>
              </a:solidFill>
            </a:endParaRPr>
          </a:p>
        </p:txBody>
      </p:sp>
      <p:sp>
        <p:nvSpPr>
          <p:cNvPr id="5" name="Объект 4"/>
          <p:cNvSpPr>
            <a:spLocks noGrp="1"/>
          </p:cNvSpPr>
          <p:nvPr>
            <p:ph sz="quarter" idx="13"/>
          </p:nvPr>
        </p:nvSpPr>
        <p:spPr>
          <a:xfrm>
            <a:off x="1043608" y="332656"/>
            <a:ext cx="3672408" cy="4032448"/>
          </a:xfrm>
        </p:spPr>
        <p:txBody>
          <a:bodyPr>
            <a:normAutofit fontScale="85000" lnSpcReduction="20000"/>
          </a:bodyPr>
          <a:lstStyle/>
          <a:p>
            <a:r>
              <a:rPr lang="ru-RU" dirty="0">
                <a:effectLst/>
              </a:rPr>
              <a:t>Приемы стилевой трансформации должны учитываться дизайнерами при проектировании одежды в системе «комплект». Такой подход позволяет расширить рамки гардероба современного человека при минимальном количестве вещей, его составляющих. Этот подход к составлению гардероба был широко распространен в 70-х годах ХХ века и получил название «рационального» или «базового» гардероба. </a:t>
            </a:r>
            <a:endParaRPr lang="ru-RU" dirty="0"/>
          </a:p>
        </p:txBody>
      </p:sp>
      <p:pic>
        <p:nvPicPr>
          <p:cNvPr id="7" name="Picture 2"/>
          <p:cNvPicPr>
            <a:picLocks noGrp="1" noChangeAspect="1" noChangeArrowheads="1"/>
          </p:cNvPicPr>
          <p:nvPr>
            <p:ph sz="quarter" idx="14"/>
          </p:nvPr>
        </p:nvPicPr>
        <p:blipFill rotWithShape="1">
          <a:blip r:embed="rId2">
            <a:extLst>
              <a:ext uri="{28A0092B-C50C-407E-A947-70E740481C1C}">
                <a14:useLocalDpi xmlns:a14="http://schemas.microsoft.com/office/drawing/2010/main" val="0"/>
              </a:ext>
            </a:extLst>
          </a:blip>
          <a:srcRect r="66941"/>
          <a:stretch/>
        </p:blipFill>
        <p:spPr bwMode="auto">
          <a:xfrm>
            <a:off x="6516216" y="255240"/>
            <a:ext cx="1584176" cy="4776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794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sz="3200" dirty="0" smtClean="0">
                <a:solidFill>
                  <a:srgbClr val="FFFF00"/>
                </a:solidFill>
              </a:rPr>
              <a:t>Принцип примыкания частей костюма</a:t>
            </a:r>
            <a:endParaRPr lang="ru-RU" sz="3200" dirty="0">
              <a:solidFill>
                <a:srgbClr val="FFFF00"/>
              </a:solidFill>
            </a:endParaRPr>
          </a:p>
        </p:txBody>
      </p:sp>
      <p:sp>
        <p:nvSpPr>
          <p:cNvPr id="6" name="Объект 5"/>
          <p:cNvSpPr>
            <a:spLocks noGrp="1"/>
          </p:cNvSpPr>
          <p:nvPr>
            <p:ph sz="quarter" idx="13"/>
          </p:nvPr>
        </p:nvSpPr>
        <p:spPr>
          <a:xfrm>
            <a:off x="1115616" y="476672"/>
            <a:ext cx="3456384" cy="4104456"/>
          </a:xfrm>
        </p:spPr>
        <p:txBody>
          <a:bodyPr>
            <a:normAutofit fontScale="92500"/>
          </a:bodyPr>
          <a:lstStyle/>
          <a:p>
            <a:r>
              <a:rPr lang="ru-RU" dirty="0">
                <a:effectLst/>
              </a:rPr>
              <a:t>. Главными принципами согласования отдельных предметов одежды в комплекте являются пропорциональное соотношение и пластическое сопряжение форм. Формы костюма сопрягаются между собой в комплекте в трех возможных вариантах :</a:t>
            </a:r>
            <a:r>
              <a:rPr lang="ru-RU" dirty="0" smtClean="0">
                <a:effectLst/>
              </a:rPr>
              <a:t> 1.принцип </a:t>
            </a:r>
            <a:r>
              <a:rPr lang="ru-RU" dirty="0">
                <a:effectLst/>
              </a:rPr>
              <a:t>примыкания частей костюма; </a:t>
            </a:r>
            <a:endParaRPr lang="ru-RU" dirty="0"/>
          </a:p>
        </p:txBody>
      </p:sp>
      <p:pic>
        <p:nvPicPr>
          <p:cNvPr id="8" name="Picture 2"/>
          <p:cNvPicPr>
            <a:picLocks noGrp="1" noChangeAspect="1" noChangeArrowheads="1"/>
          </p:cNvPicPr>
          <p:nvPr>
            <p:ph sz="quarter" idx="14"/>
          </p:nvPr>
        </p:nvPicPr>
        <p:blipFill rotWithShape="1">
          <a:blip r:embed="rId2">
            <a:extLst>
              <a:ext uri="{28A0092B-C50C-407E-A947-70E740481C1C}">
                <a14:useLocalDpi xmlns:a14="http://schemas.microsoft.com/office/drawing/2010/main" val="0"/>
              </a:ext>
            </a:extLst>
          </a:blip>
          <a:srcRect l="69783"/>
          <a:stretch/>
        </p:blipFill>
        <p:spPr bwMode="auto">
          <a:xfrm>
            <a:off x="6732240" y="188640"/>
            <a:ext cx="1377109" cy="449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2146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sz="3200" dirty="0" smtClean="0">
                <a:solidFill>
                  <a:srgbClr val="FFFF00"/>
                </a:solidFill>
                <a:effectLst/>
              </a:rPr>
              <a:t>2.Принцип </a:t>
            </a:r>
            <a:r>
              <a:rPr lang="ru-RU" sz="3200" dirty="0">
                <a:solidFill>
                  <a:srgbClr val="FFFF00"/>
                </a:solidFill>
                <a:effectLst/>
              </a:rPr>
              <a:t>взаимного пересечения форм друг с </a:t>
            </a:r>
            <a:r>
              <a:rPr lang="ru-RU" sz="3200" dirty="0" smtClean="0">
                <a:solidFill>
                  <a:srgbClr val="FFFF00"/>
                </a:solidFill>
                <a:effectLst/>
              </a:rPr>
              <a:t>другом</a:t>
            </a:r>
            <a:endParaRPr lang="ru-RU" sz="3200" dirty="0">
              <a:solidFill>
                <a:srgbClr val="FFFF00"/>
              </a:solidFill>
            </a:endParaRPr>
          </a:p>
        </p:txBody>
      </p:sp>
      <p:pic>
        <p:nvPicPr>
          <p:cNvPr id="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59832" y="361443"/>
            <a:ext cx="4104456" cy="4165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63209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37</TotalTime>
  <Words>414</Words>
  <Application>Microsoft Office PowerPoint</Application>
  <PresentationFormat>Экран (4:3)</PresentationFormat>
  <Paragraphs>24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Базовая</vt:lpstr>
      <vt:lpstr> Тема «Комплект в одежде»</vt:lpstr>
      <vt:lpstr>Определение</vt:lpstr>
      <vt:lpstr>Особенность комплекта</vt:lpstr>
      <vt:lpstr>Комплект меняет образ костюма</vt:lpstr>
      <vt:lpstr>Расширение функциональных возможностей</vt:lpstr>
      <vt:lpstr>Комплекты в бытовой одежде</vt:lpstr>
      <vt:lpstr>Базовый гардероб</vt:lpstr>
      <vt:lpstr>Принцип примыкания частей костюма</vt:lpstr>
      <vt:lpstr>2.Принцип взаимного пересечения форм друг с другом</vt:lpstr>
      <vt:lpstr>3.Принцип зависимости форм, располагающихся на расстоянии друг от друга.</vt:lpstr>
      <vt:lpstr>Задача дизайнера</vt:lpstr>
      <vt:lpstr>Благодарю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Тема «Комплект в одежде»</dc:title>
  <cp:lastModifiedBy>user</cp:lastModifiedBy>
  <cp:revision>6</cp:revision>
  <dcterms:modified xsi:type="dcterms:W3CDTF">2019-11-28T09:49:02Z</dcterms:modified>
</cp:coreProperties>
</file>