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1" r:id="rId3"/>
  </p:sldMasterIdLst>
  <p:notesMasterIdLst>
    <p:notesMasterId r:id="rId28"/>
  </p:notesMasterIdLst>
  <p:handoutMasterIdLst>
    <p:handoutMasterId r:id="rId29"/>
  </p:handoutMasterIdLst>
  <p:sldIdLst>
    <p:sldId id="258" r:id="rId4"/>
    <p:sldId id="260" r:id="rId5"/>
    <p:sldId id="261" r:id="rId6"/>
    <p:sldId id="262" r:id="rId7"/>
    <p:sldId id="270" r:id="rId8"/>
    <p:sldId id="271" r:id="rId9"/>
    <p:sldId id="273" r:id="rId10"/>
    <p:sldId id="275" r:id="rId11"/>
    <p:sldId id="274" r:id="rId12"/>
    <p:sldId id="276" r:id="rId13"/>
    <p:sldId id="277" r:id="rId14"/>
    <p:sldId id="278" r:id="rId15"/>
    <p:sldId id="265" r:id="rId16"/>
    <p:sldId id="263" r:id="rId17"/>
    <p:sldId id="266" r:id="rId18"/>
    <p:sldId id="279" r:id="rId19"/>
    <p:sldId id="264" r:id="rId20"/>
    <p:sldId id="267" r:id="rId21"/>
    <p:sldId id="268" r:id="rId22"/>
    <p:sldId id="269" r:id="rId23"/>
    <p:sldId id="280" r:id="rId24"/>
    <p:sldId id="281" r:id="rId25"/>
    <p:sldId id="282" r:id="rId26"/>
    <p:sldId id="283" r:id="rId2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E18"/>
    <a:srgbClr val="5571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48BCE7-E44C-47B1-98FF-A09A844B326C}" type="doc">
      <dgm:prSet loTypeId="urn:microsoft.com/office/officeart/2005/8/layout/hProcess9" loCatId="process" qsTypeId="urn:microsoft.com/office/officeart/2005/8/quickstyle/3d1" qsCatId="3D" csTypeId="urn:microsoft.com/office/officeart/2005/8/colors/colorful3" csCatId="colorful" phldr="1"/>
      <dgm:spPr/>
    </dgm:pt>
    <dgm:pt modelId="{B4BC8B36-4074-4391-952B-615922EDF5DC}">
      <dgm:prSet phldrT="[Текст]"/>
      <dgm:spPr/>
      <dgm:t>
        <a:bodyPr/>
        <a:lstStyle/>
        <a:p>
          <a:r>
            <a:rPr lang="ru-RU" dirty="0"/>
            <a:t>проверка</a:t>
          </a:r>
        </a:p>
      </dgm:t>
    </dgm:pt>
    <dgm:pt modelId="{E245F084-CD22-4D1A-9101-BE1A8F1DBC13}" type="parTrans" cxnId="{7A623585-5B04-4933-9EEC-CB4390A4A1BC}">
      <dgm:prSet/>
      <dgm:spPr/>
      <dgm:t>
        <a:bodyPr/>
        <a:lstStyle/>
        <a:p>
          <a:endParaRPr lang="ru-RU"/>
        </a:p>
      </dgm:t>
    </dgm:pt>
    <dgm:pt modelId="{C573E3B6-00F2-4D61-A532-2D0D611F7A79}" type="sibTrans" cxnId="{7A623585-5B04-4933-9EEC-CB4390A4A1BC}">
      <dgm:prSet/>
      <dgm:spPr/>
      <dgm:t>
        <a:bodyPr/>
        <a:lstStyle/>
        <a:p>
          <a:endParaRPr lang="ru-RU"/>
        </a:p>
      </dgm:t>
    </dgm:pt>
    <dgm:pt modelId="{6CD24860-6939-47B0-B445-3599CE9624B3}">
      <dgm:prSet phldrT="[Текст]"/>
      <dgm:spPr/>
      <dgm:t>
        <a:bodyPr/>
        <a:lstStyle/>
        <a:p>
          <a:r>
            <a:rPr lang="ru-RU" dirty="0"/>
            <a:t>оценка</a:t>
          </a:r>
        </a:p>
      </dgm:t>
    </dgm:pt>
    <dgm:pt modelId="{C6FD1625-42C2-4269-B08C-23735DED4073}" type="parTrans" cxnId="{35601F0F-DFD8-4727-984B-235A207CB6BD}">
      <dgm:prSet/>
      <dgm:spPr/>
      <dgm:t>
        <a:bodyPr/>
        <a:lstStyle/>
        <a:p>
          <a:endParaRPr lang="ru-RU"/>
        </a:p>
      </dgm:t>
    </dgm:pt>
    <dgm:pt modelId="{D13EC550-8899-4D53-90A1-C73BFD571F3F}" type="sibTrans" cxnId="{35601F0F-DFD8-4727-984B-235A207CB6BD}">
      <dgm:prSet/>
      <dgm:spPr/>
      <dgm:t>
        <a:bodyPr/>
        <a:lstStyle/>
        <a:p>
          <a:endParaRPr lang="ru-RU"/>
        </a:p>
      </dgm:t>
    </dgm:pt>
    <dgm:pt modelId="{FF45C4E0-BB55-42C8-8632-0C9CEE2E375C}">
      <dgm:prSet phldrT="[Текст]"/>
      <dgm:spPr/>
      <dgm:t>
        <a:bodyPr/>
        <a:lstStyle/>
        <a:p>
          <a:r>
            <a:rPr lang="ru-RU" dirty="0"/>
            <a:t>отметка</a:t>
          </a:r>
        </a:p>
      </dgm:t>
    </dgm:pt>
    <dgm:pt modelId="{B05CD50C-288F-4E97-A209-D66A58013EC6}" type="parTrans" cxnId="{08F3B840-EFA8-425D-9021-C220CA69A6E9}">
      <dgm:prSet/>
      <dgm:spPr/>
      <dgm:t>
        <a:bodyPr/>
        <a:lstStyle/>
        <a:p>
          <a:endParaRPr lang="ru-RU"/>
        </a:p>
      </dgm:t>
    </dgm:pt>
    <dgm:pt modelId="{AE56C5D0-4363-44C8-841D-BDC0DFD21570}" type="sibTrans" cxnId="{08F3B840-EFA8-425D-9021-C220CA69A6E9}">
      <dgm:prSet/>
      <dgm:spPr/>
      <dgm:t>
        <a:bodyPr/>
        <a:lstStyle/>
        <a:p>
          <a:endParaRPr lang="ru-RU"/>
        </a:p>
      </dgm:t>
    </dgm:pt>
    <dgm:pt modelId="{753FF1ED-9865-4EC7-BDAC-2903FD6D60B8}" type="pres">
      <dgm:prSet presAssocID="{7748BCE7-E44C-47B1-98FF-A09A844B326C}" presName="CompostProcess" presStyleCnt="0">
        <dgm:presLayoutVars>
          <dgm:dir/>
          <dgm:resizeHandles val="exact"/>
        </dgm:presLayoutVars>
      </dgm:prSet>
      <dgm:spPr/>
    </dgm:pt>
    <dgm:pt modelId="{EC9DC0F3-3CAB-43D0-ABDE-650693124B0B}" type="pres">
      <dgm:prSet presAssocID="{7748BCE7-E44C-47B1-98FF-A09A844B326C}" presName="arrow" presStyleLbl="bgShp" presStyleIdx="0" presStyleCnt="1"/>
      <dgm:spPr/>
    </dgm:pt>
    <dgm:pt modelId="{923E58E7-3314-4985-8A31-D48F68E20AC9}" type="pres">
      <dgm:prSet presAssocID="{7748BCE7-E44C-47B1-98FF-A09A844B326C}" presName="linearProcess" presStyleCnt="0"/>
      <dgm:spPr/>
    </dgm:pt>
    <dgm:pt modelId="{02F2F624-A490-48D5-B576-68093D49C464}" type="pres">
      <dgm:prSet presAssocID="{B4BC8B36-4074-4391-952B-615922EDF5DC}" presName="textNode" presStyleLbl="node1" presStyleIdx="0" presStyleCnt="3" custLinFactNeighborX="132" custLinFactNeighborY="-4039">
        <dgm:presLayoutVars>
          <dgm:bulletEnabled val="1"/>
        </dgm:presLayoutVars>
      </dgm:prSet>
      <dgm:spPr/>
    </dgm:pt>
    <dgm:pt modelId="{69623ACC-A5BE-4A24-987F-BC5AC4698549}" type="pres">
      <dgm:prSet presAssocID="{C573E3B6-00F2-4D61-A532-2D0D611F7A79}" presName="sibTrans" presStyleCnt="0"/>
      <dgm:spPr/>
    </dgm:pt>
    <dgm:pt modelId="{F212904D-ACEC-42D8-AED3-CC141AAF2436}" type="pres">
      <dgm:prSet presAssocID="{6CD24860-6939-47B0-B445-3599CE9624B3}" presName="textNode" presStyleLbl="node1" presStyleIdx="1" presStyleCnt="3">
        <dgm:presLayoutVars>
          <dgm:bulletEnabled val="1"/>
        </dgm:presLayoutVars>
      </dgm:prSet>
      <dgm:spPr/>
    </dgm:pt>
    <dgm:pt modelId="{39EAC544-0CB5-40F4-AE9E-7DD06D6099F6}" type="pres">
      <dgm:prSet presAssocID="{D13EC550-8899-4D53-90A1-C73BFD571F3F}" presName="sibTrans" presStyleCnt="0"/>
      <dgm:spPr/>
    </dgm:pt>
    <dgm:pt modelId="{696B0BFE-BACA-4B1F-8A8C-2F8124739753}" type="pres">
      <dgm:prSet presAssocID="{FF45C4E0-BB55-42C8-8632-0C9CEE2E375C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5601F0F-DFD8-4727-984B-235A207CB6BD}" srcId="{7748BCE7-E44C-47B1-98FF-A09A844B326C}" destId="{6CD24860-6939-47B0-B445-3599CE9624B3}" srcOrd="1" destOrd="0" parTransId="{C6FD1625-42C2-4269-B08C-23735DED4073}" sibTransId="{D13EC550-8899-4D53-90A1-C73BFD571F3F}"/>
    <dgm:cxn modelId="{47E7BC1D-DDB5-4928-9935-D671BCE3862B}" type="presOf" srcId="{6CD24860-6939-47B0-B445-3599CE9624B3}" destId="{F212904D-ACEC-42D8-AED3-CC141AAF2436}" srcOrd="0" destOrd="0" presId="urn:microsoft.com/office/officeart/2005/8/layout/hProcess9"/>
    <dgm:cxn modelId="{08F3B840-EFA8-425D-9021-C220CA69A6E9}" srcId="{7748BCE7-E44C-47B1-98FF-A09A844B326C}" destId="{FF45C4E0-BB55-42C8-8632-0C9CEE2E375C}" srcOrd="2" destOrd="0" parTransId="{B05CD50C-288F-4E97-A209-D66A58013EC6}" sibTransId="{AE56C5D0-4363-44C8-841D-BDC0DFD21570}"/>
    <dgm:cxn modelId="{DFCAA381-E574-42B9-AFE2-B6C50ABCE5EC}" type="presOf" srcId="{B4BC8B36-4074-4391-952B-615922EDF5DC}" destId="{02F2F624-A490-48D5-B576-68093D49C464}" srcOrd="0" destOrd="0" presId="urn:microsoft.com/office/officeart/2005/8/layout/hProcess9"/>
    <dgm:cxn modelId="{7A623585-5B04-4933-9EEC-CB4390A4A1BC}" srcId="{7748BCE7-E44C-47B1-98FF-A09A844B326C}" destId="{B4BC8B36-4074-4391-952B-615922EDF5DC}" srcOrd="0" destOrd="0" parTransId="{E245F084-CD22-4D1A-9101-BE1A8F1DBC13}" sibTransId="{C573E3B6-00F2-4D61-A532-2D0D611F7A79}"/>
    <dgm:cxn modelId="{ACD43C85-2F70-4498-B847-4C906E35AF33}" type="presOf" srcId="{7748BCE7-E44C-47B1-98FF-A09A844B326C}" destId="{753FF1ED-9865-4EC7-BDAC-2903FD6D60B8}" srcOrd="0" destOrd="0" presId="urn:microsoft.com/office/officeart/2005/8/layout/hProcess9"/>
    <dgm:cxn modelId="{81B137CF-BFB3-4D5F-8319-9D79C67C9319}" type="presOf" srcId="{FF45C4E0-BB55-42C8-8632-0C9CEE2E375C}" destId="{696B0BFE-BACA-4B1F-8A8C-2F8124739753}" srcOrd="0" destOrd="0" presId="urn:microsoft.com/office/officeart/2005/8/layout/hProcess9"/>
    <dgm:cxn modelId="{E9B03F13-AF72-4AA0-AF79-A847D323E3FD}" type="presParOf" srcId="{753FF1ED-9865-4EC7-BDAC-2903FD6D60B8}" destId="{EC9DC0F3-3CAB-43D0-ABDE-650693124B0B}" srcOrd="0" destOrd="0" presId="urn:microsoft.com/office/officeart/2005/8/layout/hProcess9"/>
    <dgm:cxn modelId="{34926922-8EF0-4351-8691-00544926B269}" type="presParOf" srcId="{753FF1ED-9865-4EC7-BDAC-2903FD6D60B8}" destId="{923E58E7-3314-4985-8A31-D48F68E20AC9}" srcOrd="1" destOrd="0" presId="urn:microsoft.com/office/officeart/2005/8/layout/hProcess9"/>
    <dgm:cxn modelId="{1A565B32-410A-4F0D-A841-6AA5E04A20E6}" type="presParOf" srcId="{923E58E7-3314-4985-8A31-D48F68E20AC9}" destId="{02F2F624-A490-48D5-B576-68093D49C464}" srcOrd="0" destOrd="0" presId="urn:microsoft.com/office/officeart/2005/8/layout/hProcess9"/>
    <dgm:cxn modelId="{1F6CDD17-CD9D-4ADA-BB2B-DB4FC1DA0621}" type="presParOf" srcId="{923E58E7-3314-4985-8A31-D48F68E20AC9}" destId="{69623ACC-A5BE-4A24-987F-BC5AC4698549}" srcOrd="1" destOrd="0" presId="urn:microsoft.com/office/officeart/2005/8/layout/hProcess9"/>
    <dgm:cxn modelId="{FF153846-2155-4B59-BA17-9D8324295658}" type="presParOf" srcId="{923E58E7-3314-4985-8A31-D48F68E20AC9}" destId="{F212904D-ACEC-42D8-AED3-CC141AAF2436}" srcOrd="2" destOrd="0" presId="urn:microsoft.com/office/officeart/2005/8/layout/hProcess9"/>
    <dgm:cxn modelId="{1A09467C-6817-4997-91EE-C689E1C7EA8E}" type="presParOf" srcId="{923E58E7-3314-4985-8A31-D48F68E20AC9}" destId="{39EAC544-0CB5-40F4-AE9E-7DD06D6099F6}" srcOrd="3" destOrd="0" presId="urn:microsoft.com/office/officeart/2005/8/layout/hProcess9"/>
    <dgm:cxn modelId="{E7B08AC5-1605-4460-84D4-AF83EAE71612}" type="presParOf" srcId="{923E58E7-3314-4985-8A31-D48F68E20AC9}" destId="{696B0BFE-BACA-4B1F-8A8C-2F812473975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7E93D0-FAA2-4887-A90E-9046435EED8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E31FB3B5-475F-463E-ACAA-564D1D8990F9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Планируемые результаты основной образовательной программы, требования к уровню подготовки выпускников</a:t>
          </a:r>
        </a:p>
      </dgm:t>
    </dgm:pt>
    <dgm:pt modelId="{744A8894-17A2-400E-B621-C567AF820138}" type="parTrans" cxnId="{1725D2E8-D598-493D-8351-9C5FD5B66B52}">
      <dgm:prSet/>
      <dgm:spPr/>
      <dgm:t>
        <a:bodyPr/>
        <a:lstStyle/>
        <a:p>
          <a:endParaRPr lang="ru-RU"/>
        </a:p>
      </dgm:t>
    </dgm:pt>
    <dgm:pt modelId="{6D86D6AD-CE4F-4EA8-A4A2-1E204F049EC2}" type="sibTrans" cxnId="{1725D2E8-D598-493D-8351-9C5FD5B66B52}">
      <dgm:prSet/>
      <dgm:spPr/>
      <dgm:t>
        <a:bodyPr/>
        <a:lstStyle/>
        <a:p>
          <a:endParaRPr lang="ru-RU"/>
        </a:p>
      </dgm:t>
    </dgm:pt>
    <dgm:pt modelId="{19EA15A2-37F3-4CC7-9556-0D7FDAB6056D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Основная образовательная программа школы</a:t>
          </a:r>
        </a:p>
      </dgm:t>
    </dgm:pt>
    <dgm:pt modelId="{4D8C3FDA-24CB-4CB1-B34E-871B63020F51}" type="sibTrans" cxnId="{C78EB47A-C3B5-468D-AAE3-5BBCAADA5188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11B296D7-70F1-476C-825C-2D6BF772892C}" type="parTrans" cxnId="{C78EB47A-C3B5-468D-AAE3-5BBCAADA5188}">
      <dgm:prSet/>
      <dgm:spPr/>
      <dgm:t>
        <a:bodyPr/>
        <a:lstStyle/>
        <a:p>
          <a:endParaRPr lang="ru-RU"/>
        </a:p>
      </dgm:t>
    </dgm:pt>
    <dgm:pt modelId="{772EE952-9E43-4453-BFDE-D3FC89AB1EBC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ФГОС ООО, ФК ГОС</a:t>
          </a:r>
        </a:p>
      </dgm:t>
    </dgm:pt>
    <dgm:pt modelId="{3AF47BA2-3787-444A-82DD-A34612274793}" type="sibTrans" cxnId="{99EBF507-936B-4227-80EF-89D938E6D614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100E95EF-55F9-4A67-AA4E-C07533FC5ED3}" type="parTrans" cxnId="{99EBF507-936B-4227-80EF-89D938E6D614}">
      <dgm:prSet/>
      <dgm:spPr/>
      <dgm:t>
        <a:bodyPr/>
        <a:lstStyle/>
        <a:p>
          <a:endParaRPr lang="ru-RU"/>
        </a:p>
      </dgm:t>
    </dgm:pt>
    <dgm:pt modelId="{79430972-8887-448A-9C41-9B88CDACB592}" type="pres">
      <dgm:prSet presAssocID="{627E93D0-FAA2-4887-A90E-9046435EED85}" presName="linearFlow" presStyleCnt="0">
        <dgm:presLayoutVars>
          <dgm:resizeHandles val="exact"/>
        </dgm:presLayoutVars>
      </dgm:prSet>
      <dgm:spPr/>
    </dgm:pt>
    <dgm:pt modelId="{F4154212-969F-4CBD-998A-13E0890EFA71}" type="pres">
      <dgm:prSet presAssocID="{772EE952-9E43-4453-BFDE-D3FC89AB1EBC}" presName="node" presStyleLbl="node1" presStyleIdx="0" presStyleCnt="3" custScaleX="290559">
        <dgm:presLayoutVars>
          <dgm:bulletEnabled val="1"/>
        </dgm:presLayoutVars>
      </dgm:prSet>
      <dgm:spPr/>
    </dgm:pt>
    <dgm:pt modelId="{32EE51BC-1E8D-4E80-A77D-C728EA8922E5}" type="pres">
      <dgm:prSet presAssocID="{3AF47BA2-3787-444A-82DD-A34612274793}" presName="sibTrans" presStyleLbl="sibTrans2D1" presStyleIdx="0" presStyleCnt="2"/>
      <dgm:spPr/>
    </dgm:pt>
    <dgm:pt modelId="{FEC67555-DDFD-41D0-8056-2C7B9C12CE68}" type="pres">
      <dgm:prSet presAssocID="{3AF47BA2-3787-444A-82DD-A34612274793}" presName="connectorText" presStyleLbl="sibTrans2D1" presStyleIdx="0" presStyleCnt="2"/>
      <dgm:spPr/>
    </dgm:pt>
    <dgm:pt modelId="{9189D42B-7A40-4722-878F-5B4BDBE67CA5}" type="pres">
      <dgm:prSet presAssocID="{19EA15A2-37F3-4CC7-9556-0D7FDAB6056D}" presName="node" presStyleLbl="node1" presStyleIdx="1" presStyleCnt="3" custScaleX="290559">
        <dgm:presLayoutVars>
          <dgm:bulletEnabled val="1"/>
        </dgm:presLayoutVars>
      </dgm:prSet>
      <dgm:spPr/>
    </dgm:pt>
    <dgm:pt modelId="{6D01D275-F3F8-4512-9743-781E79C81D3C}" type="pres">
      <dgm:prSet presAssocID="{4D8C3FDA-24CB-4CB1-B34E-871B63020F51}" presName="sibTrans" presStyleLbl="sibTrans2D1" presStyleIdx="1" presStyleCnt="2"/>
      <dgm:spPr/>
    </dgm:pt>
    <dgm:pt modelId="{441DD7D2-1E1F-4696-90BB-90C6A3C196FD}" type="pres">
      <dgm:prSet presAssocID="{4D8C3FDA-24CB-4CB1-B34E-871B63020F51}" presName="connectorText" presStyleLbl="sibTrans2D1" presStyleIdx="1" presStyleCnt="2"/>
      <dgm:spPr/>
    </dgm:pt>
    <dgm:pt modelId="{1428B9AD-AC70-4B11-B3C2-69E6F1F74C88}" type="pres">
      <dgm:prSet presAssocID="{E31FB3B5-475F-463E-ACAA-564D1D8990F9}" presName="node" presStyleLbl="node1" presStyleIdx="2" presStyleCnt="3" custScaleX="290559">
        <dgm:presLayoutVars>
          <dgm:bulletEnabled val="1"/>
        </dgm:presLayoutVars>
      </dgm:prSet>
      <dgm:spPr/>
    </dgm:pt>
  </dgm:ptLst>
  <dgm:cxnLst>
    <dgm:cxn modelId="{99EBF507-936B-4227-80EF-89D938E6D614}" srcId="{627E93D0-FAA2-4887-A90E-9046435EED85}" destId="{772EE952-9E43-4453-BFDE-D3FC89AB1EBC}" srcOrd="0" destOrd="0" parTransId="{100E95EF-55F9-4A67-AA4E-C07533FC5ED3}" sibTransId="{3AF47BA2-3787-444A-82DD-A34612274793}"/>
    <dgm:cxn modelId="{6B57641B-4953-4810-8112-0C2B59B7028E}" type="presOf" srcId="{E31FB3B5-475F-463E-ACAA-564D1D8990F9}" destId="{1428B9AD-AC70-4B11-B3C2-69E6F1F74C88}" srcOrd="0" destOrd="0" presId="urn:microsoft.com/office/officeart/2005/8/layout/process2"/>
    <dgm:cxn modelId="{2F69BD2A-7163-4A69-8DA6-F743592C7759}" type="presOf" srcId="{772EE952-9E43-4453-BFDE-D3FC89AB1EBC}" destId="{F4154212-969F-4CBD-998A-13E0890EFA71}" srcOrd="0" destOrd="0" presId="urn:microsoft.com/office/officeart/2005/8/layout/process2"/>
    <dgm:cxn modelId="{94C79E5D-238D-48F2-B100-18E489F4B80D}" type="presOf" srcId="{3AF47BA2-3787-444A-82DD-A34612274793}" destId="{32EE51BC-1E8D-4E80-A77D-C728EA8922E5}" srcOrd="0" destOrd="0" presId="urn:microsoft.com/office/officeart/2005/8/layout/process2"/>
    <dgm:cxn modelId="{1771C04A-D4FE-42C4-B05E-FC03395F75C8}" type="presOf" srcId="{3AF47BA2-3787-444A-82DD-A34612274793}" destId="{FEC67555-DDFD-41D0-8056-2C7B9C12CE68}" srcOrd="1" destOrd="0" presId="urn:microsoft.com/office/officeart/2005/8/layout/process2"/>
    <dgm:cxn modelId="{C78EB47A-C3B5-468D-AAE3-5BBCAADA5188}" srcId="{627E93D0-FAA2-4887-A90E-9046435EED85}" destId="{19EA15A2-37F3-4CC7-9556-0D7FDAB6056D}" srcOrd="1" destOrd="0" parTransId="{11B296D7-70F1-476C-825C-2D6BF772892C}" sibTransId="{4D8C3FDA-24CB-4CB1-B34E-871B63020F51}"/>
    <dgm:cxn modelId="{FE804D8A-1E4B-41F0-93A8-A42CE047D6C9}" type="presOf" srcId="{4D8C3FDA-24CB-4CB1-B34E-871B63020F51}" destId="{6D01D275-F3F8-4512-9743-781E79C81D3C}" srcOrd="0" destOrd="0" presId="urn:microsoft.com/office/officeart/2005/8/layout/process2"/>
    <dgm:cxn modelId="{1E90F48A-B271-4201-B505-A242B7CB5B1D}" type="presOf" srcId="{4D8C3FDA-24CB-4CB1-B34E-871B63020F51}" destId="{441DD7D2-1E1F-4696-90BB-90C6A3C196FD}" srcOrd="1" destOrd="0" presId="urn:microsoft.com/office/officeart/2005/8/layout/process2"/>
    <dgm:cxn modelId="{7437CF98-A5AC-4144-A302-79671517C0D8}" type="presOf" srcId="{627E93D0-FAA2-4887-A90E-9046435EED85}" destId="{79430972-8887-448A-9C41-9B88CDACB592}" srcOrd="0" destOrd="0" presId="urn:microsoft.com/office/officeart/2005/8/layout/process2"/>
    <dgm:cxn modelId="{1F7E3EE6-D3AF-4A9E-95CF-4C8123790521}" type="presOf" srcId="{19EA15A2-37F3-4CC7-9556-0D7FDAB6056D}" destId="{9189D42B-7A40-4722-878F-5B4BDBE67CA5}" srcOrd="0" destOrd="0" presId="urn:microsoft.com/office/officeart/2005/8/layout/process2"/>
    <dgm:cxn modelId="{1725D2E8-D598-493D-8351-9C5FD5B66B52}" srcId="{627E93D0-FAA2-4887-A90E-9046435EED85}" destId="{E31FB3B5-475F-463E-ACAA-564D1D8990F9}" srcOrd="2" destOrd="0" parTransId="{744A8894-17A2-400E-B621-C567AF820138}" sibTransId="{6D86D6AD-CE4F-4EA8-A4A2-1E204F049EC2}"/>
    <dgm:cxn modelId="{9B5FB6CD-2597-4469-8A92-D46A2468934E}" type="presParOf" srcId="{79430972-8887-448A-9C41-9B88CDACB592}" destId="{F4154212-969F-4CBD-998A-13E0890EFA71}" srcOrd="0" destOrd="0" presId="urn:microsoft.com/office/officeart/2005/8/layout/process2"/>
    <dgm:cxn modelId="{B4CE6E22-265A-4164-AD69-1234C658AFC0}" type="presParOf" srcId="{79430972-8887-448A-9C41-9B88CDACB592}" destId="{32EE51BC-1E8D-4E80-A77D-C728EA8922E5}" srcOrd="1" destOrd="0" presId="urn:microsoft.com/office/officeart/2005/8/layout/process2"/>
    <dgm:cxn modelId="{DB906176-3B3E-4171-89C8-F3F299E161C5}" type="presParOf" srcId="{32EE51BC-1E8D-4E80-A77D-C728EA8922E5}" destId="{FEC67555-DDFD-41D0-8056-2C7B9C12CE68}" srcOrd="0" destOrd="0" presId="urn:microsoft.com/office/officeart/2005/8/layout/process2"/>
    <dgm:cxn modelId="{DBFF3361-34F7-4671-84D6-4615FAB9C6E5}" type="presParOf" srcId="{79430972-8887-448A-9C41-9B88CDACB592}" destId="{9189D42B-7A40-4722-878F-5B4BDBE67CA5}" srcOrd="2" destOrd="0" presId="urn:microsoft.com/office/officeart/2005/8/layout/process2"/>
    <dgm:cxn modelId="{7197A2CF-6633-4340-851D-E0A0B09CE78D}" type="presParOf" srcId="{79430972-8887-448A-9C41-9B88CDACB592}" destId="{6D01D275-F3F8-4512-9743-781E79C81D3C}" srcOrd="3" destOrd="0" presId="urn:microsoft.com/office/officeart/2005/8/layout/process2"/>
    <dgm:cxn modelId="{116BD43A-97CA-4E17-99FB-1433654FC278}" type="presParOf" srcId="{6D01D275-F3F8-4512-9743-781E79C81D3C}" destId="{441DD7D2-1E1F-4696-90BB-90C6A3C196FD}" srcOrd="0" destOrd="0" presId="urn:microsoft.com/office/officeart/2005/8/layout/process2"/>
    <dgm:cxn modelId="{D86AB6E8-EE3C-4407-89D8-E0D072037C34}" type="presParOf" srcId="{79430972-8887-448A-9C41-9B88CDACB592}" destId="{1428B9AD-AC70-4B11-B3C2-69E6F1F74C8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DFF413-BA7A-46B4-A53D-CBF4432D233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25A6835-252F-4CE6-974C-2B7431916EC8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Рабочая программа педагога</a:t>
          </a:r>
        </a:p>
      </dgm:t>
    </dgm:pt>
    <dgm:pt modelId="{88C97A28-1EDF-4A18-9F06-A1B8D2FFDE6F}" type="parTrans" cxnId="{E5852DC1-DF05-4F2B-BE57-D7A7E3009A3F}">
      <dgm:prSet/>
      <dgm:spPr/>
      <dgm:t>
        <a:bodyPr/>
        <a:lstStyle/>
        <a:p>
          <a:endParaRPr lang="ru-RU"/>
        </a:p>
      </dgm:t>
    </dgm:pt>
    <dgm:pt modelId="{0C696247-B767-4A88-AC35-9E0F22FF6859}" type="sibTrans" cxnId="{E5852DC1-DF05-4F2B-BE57-D7A7E3009A3F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997287A-8189-4407-BD2C-4DE9F66CE37E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Выполняемая</a:t>
          </a:r>
          <a:r>
            <a:rPr lang="ru-RU" dirty="0"/>
            <a:t> </a:t>
          </a:r>
          <a:r>
            <a:rPr lang="ru-RU" dirty="0">
              <a:solidFill>
                <a:schemeClr val="tx1"/>
              </a:solidFill>
            </a:rPr>
            <a:t>программа</a:t>
          </a:r>
        </a:p>
      </dgm:t>
    </dgm:pt>
    <dgm:pt modelId="{CB12AEA6-1EB6-4F42-AA74-16D5C83E9C16}" type="parTrans" cxnId="{0C065DC6-DDD1-4F5E-82A1-8487F9DB0258}">
      <dgm:prSet/>
      <dgm:spPr/>
      <dgm:t>
        <a:bodyPr/>
        <a:lstStyle/>
        <a:p>
          <a:endParaRPr lang="ru-RU"/>
        </a:p>
      </dgm:t>
    </dgm:pt>
    <dgm:pt modelId="{1BD917EA-FBFF-4832-B6CB-74F47E95CD67}" type="sibTrans" cxnId="{0C065DC6-DDD1-4F5E-82A1-8487F9DB0258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589CE89-3B8E-40CA-8549-F4D05063C3EB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Выполненная программа, достигнутые результаты школьников</a:t>
          </a:r>
        </a:p>
      </dgm:t>
    </dgm:pt>
    <dgm:pt modelId="{A3254AB2-4BAE-4B53-9375-C13B0FCA06D9}" type="parTrans" cxnId="{4D8292B0-DC08-4051-B381-806C0506784A}">
      <dgm:prSet/>
      <dgm:spPr/>
      <dgm:t>
        <a:bodyPr/>
        <a:lstStyle/>
        <a:p>
          <a:endParaRPr lang="ru-RU"/>
        </a:p>
      </dgm:t>
    </dgm:pt>
    <dgm:pt modelId="{5123A92A-AF14-45AE-BC52-FEB87BC75697}" type="sibTrans" cxnId="{4D8292B0-DC08-4051-B381-806C0506784A}">
      <dgm:prSet/>
      <dgm:spPr/>
      <dgm:t>
        <a:bodyPr/>
        <a:lstStyle/>
        <a:p>
          <a:endParaRPr lang="ru-RU"/>
        </a:p>
      </dgm:t>
    </dgm:pt>
    <dgm:pt modelId="{EDCD6F69-8D2E-4423-8DC9-88F90C0565FC}" type="pres">
      <dgm:prSet presAssocID="{2BDFF413-BA7A-46B4-A53D-CBF4432D2336}" presName="linearFlow" presStyleCnt="0">
        <dgm:presLayoutVars>
          <dgm:resizeHandles val="exact"/>
        </dgm:presLayoutVars>
      </dgm:prSet>
      <dgm:spPr/>
    </dgm:pt>
    <dgm:pt modelId="{8315006A-C874-407F-A9C4-B1577693B726}" type="pres">
      <dgm:prSet presAssocID="{A25A6835-252F-4CE6-974C-2B7431916EC8}" presName="node" presStyleLbl="node1" presStyleIdx="0" presStyleCnt="3" custScaleX="290559">
        <dgm:presLayoutVars>
          <dgm:bulletEnabled val="1"/>
        </dgm:presLayoutVars>
      </dgm:prSet>
      <dgm:spPr/>
    </dgm:pt>
    <dgm:pt modelId="{6E178DCF-E030-44B0-94FE-8F22B968AC11}" type="pres">
      <dgm:prSet presAssocID="{0C696247-B767-4A88-AC35-9E0F22FF6859}" presName="sibTrans" presStyleLbl="sibTrans2D1" presStyleIdx="0" presStyleCnt="2"/>
      <dgm:spPr/>
    </dgm:pt>
    <dgm:pt modelId="{CE77A058-7394-4B10-98F4-F2AF78169079}" type="pres">
      <dgm:prSet presAssocID="{0C696247-B767-4A88-AC35-9E0F22FF6859}" presName="connectorText" presStyleLbl="sibTrans2D1" presStyleIdx="0" presStyleCnt="2"/>
      <dgm:spPr/>
    </dgm:pt>
    <dgm:pt modelId="{EC6470DD-D42D-4BD7-AFC2-5FC3F415EF62}" type="pres">
      <dgm:prSet presAssocID="{E997287A-8189-4407-BD2C-4DE9F66CE37E}" presName="node" presStyleLbl="node1" presStyleIdx="1" presStyleCnt="3" custScaleX="290559">
        <dgm:presLayoutVars>
          <dgm:bulletEnabled val="1"/>
        </dgm:presLayoutVars>
      </dgm:prSet>
      <dgm:spPr/>
    </dgm:pt>
    <dgm:pt modelId="{5C9A14FA-A189-4007-8D94-8F6FADEA9D8B}" type="pres">
      <dgm:prSet presAssocID="{1BD917EA-FBFF-4832-B6CB-74F47E95CD67}" presName="sibTrans" presStyleLbl="sibTrans2D1" presStyleIdx="1" presStyleCnt="2"/>
      <dgm:spPr/>
    </dgm:pt>
    <dgm:pt modelId="{7C632F3A-2B24-4886-B50C-7F8A41004A61}" type="pres">
      <dgm:prSet presAssocID="{1BD917EA-FBFF-4832-B6CB-74F47E95CD67}" presName="connectorText" presStyleLbl="sibTrans2D1" presStyleIdx="1" presStyleCnt="2"/>
      <dgm:spPr/>
    </dgm:pt>
    <dgm:pt modelId="{701961BA-DAB7-4C02-B10C-9DABFF0F688A}" type="pres">
      <dgm:prSet presAssocID="{E589CE89-3B8E-40CA-8549-F4D05063C3EB}" presName="node" presStyleLbl="node1" presStyleIdx="2" presStyleCnt="3" custScaleX="290559">
        <dgm:presLayoutVars>
          <dgm:bulletEnabled val="1"/>
        </dgm:presLayoutVars>
      </dgm:prSet>
      <dgm:spPr/>
    </dgm:pt>
  </dgm:ptLst>
  <dgm:cxnLst>
    <dgm:cxn modelId="{4BB32618-7EC7-4FCC-A39B-4D4A3B0C28F7}" type="presOf" srcId="{0C696247-B767-4A88-AC35-9E0F22FF6859}" destId="{CE77A058-7394-4B10-98F4-F2AF78169079}" srcOrd="1" destOrd="0" presId="urn:microsoft.com/office/officeart/2005/8/layout/process2"/>
    <dgm:cxn modelId="{1E615F3C-D414-4BD6-B6B5-5FD711F53DDA}" type="presOf" srcId="{2BDFF413-BA7A-46B4-A53D-CBF4432D2336}" destId="{EDCD6F69-8D2E-4423-8DC9-88F90C0565FC}" srcOrd="0" destOrd="0" presId="urn:microsoft.com/office/officeart/2005/8/layout/process2"/>
    <dgm:cxn modelId="{9E9B375B-60DD-445F-A284-A0AFDA606D53}" type="presOf" srcId="{E997287A-8189-4407-BD2C-4DE9F66CE37E}" destId="{EC6470DD-D42D-4BD7-AFC2-5FC3F415EF62}" srcOrd="0" destOrd="0" presId="urn:microsoft.com/office/officeart/2005/8/layout/process2"/>
    <dgm:cxn modelId="{1BCAAE6B-C4BC-44BD-A296-49A34A341B21}" type="presOf" srcId="{A25A6835-252F-4CE6-974C-2B7431916EC8}" destId="{8315006A-C874-407F-A9C4-B1577693B726}" srcOrd="0" destOrd="0" presId="urn:microsoft.com/office/officeart/2005/8/layout/process2"/>
    <dgm:cxn modelId="{21F3BA75-706A-4E33-AFEF-8ABD37298FAE}" type="presOf" srcId="{0C696247-B767-4A88-AC35-9E0F22FF6859}" destId="{6E178DCF-E030-44B0-94FE-8F22B968AC11}" srcOrd="0" destOrd="0" presId="urn:microsoft.com/office/officeart/2005/8/layout/process2"/>
    <dgm:cxn modelId="{30CD187A-BB49-4ECC-AA15-951C3A05F302}" type="presOf" srcId="{E589CE89-3B8E-40CA-8549-F4D05063C3EB}" destId="{701961BA-DAB7-4C02-B10C-9DABFF0F688A}" srcOrd="0" destOrd="0" presId="urn:microsoft.com/office/officeart/2005/8/layout/process2"/>
    <dgm:cxn modelId="{423A108E-C669-4270-843C-1660AAF5A4EA}" type="presOf" srcId="{1BD917EA-FBFF-4832-B6CB-74F47E95CD67}" destId="{7C632F3A-2B24-4886-B50C-7F8A41004A61}" srcOrd="1" destOrd="0" presId="urn:microsoft.com/office/officeart/2005/8/layout/process2"/>
    <dgm:cxn modelId="{4D8292B0-DC08-4051-B381-806C0506784A}" srcId="{2BDFF413-BA7A-46B4-A53D-CBF4432D2336}" destId="{E589CE89-3B8E-40CA-8549-F4D05063C3EB}" srcOrd="2" destOrd="0" parTransId="{A3254AB2-4BAE-4B53-9375-C13B0FCA06D9}" sibTransId="{5123A92A-AF14-45AE-BC52-FEB87BC75697}"/>
    <dgm:cxn modelId="{E5852DC1-DF05-4F2B-BE57-D7A7E3009A3F}" srcId="{2BDFF413-BA7A-46B4-A53D-CBF4432D2336}" destId="{A25A6835-252F-4CE6-974C-2B7431916EC8}" srcOrd="0" destOrd="0" parTransId="{88C97A28-1EDF-4A18-9F06-A1B8D2FFDE6F}" sibTransId="{0C696247-B767-4A88-AC35-9E0F22FF6859}"/>
    <dgm:cxn modelId="{0C065DC6-DDD1-4F5E-82A1-8487F9DB0258}" srcId="{2BDFF413-BA7A-46B4-A53D-CBF4432D2336}" destId="{E997287A-8189-4407-BD2C-4DE9F66CE37E}" srcOrd="1" destOrd="0" parTransId="{CB12AEA6-1EB6-4F42-AA74-16D5C83E9C16}" sibTransId="{1BD917EA-FBFF-4832-B6CB-74F47E95CD67}"/>
    <dgm:cxn modelId="{5E861DF8-C871-498E-BAB9-E0BFF8C64286}" type="presOf" srcId="{1BD917EA-FBFF-4832-B6CB-74F47E95CD67}" destId="{5C9A14FA-A189-4007-8D94-8F6FADEA9D8B}" srcOrd="0" destOrd="0" presId="urn:microsoft.com/office/officeart/2005/8/layout/process2"/>
    <dgm:cxn modelId="{70D9038A-A006-49E3-87B9-4C7E605773DA}" type="presParOf" srcId="{EDCD6F69-8D2E-4423-8DC9-88F90C0565FC}" destId="{8315006A-C874-407F-A9C4-B1577693B726}" srcOrd="0" destOrd="0" presId="urn:microsoft.com/office/officeart/2005/8/layout/process2"/>
    <dgm:cxn modelId="{A63F6EC8-187B-4C21-8F5B-9D02E85018C3}" type="presParOf" srcId="{EDCD6F69-8D2E-4423-8DC9-88F90C0565FC}" destId="{6E178DCF-E030-44B0-94FE-8F22B968AC11}" srcOrd="1" destOrd="0" presId="urn:microsoft.com/office/officeart/2005/8/layout/process2"/>
    <dgm:cxn modelId="{C5114046-0247-44B0-BEFA-62E131353444}" type="presParOf" srcId="{6E178DCF-E030-44B0-94FE-8F22B968AC11}" destId="{CE77A058-7394-4B10-98F4-F2AF78169079}" srcOrd="0" destOrd="0" presId="urn:microsoft.com/office/officeart/2005/8/layout/process2"/>
    <dgm:cxn modelId="{FCE23E3C-4849-4534-A190-0E18DDADE7A5}" type="presParOf" srcId="{EDCD6F69-8D2E-4423-8DC9-88F90C0565FC}" destId="{EC6470DD-D42D-4BD7-AFC2-5FC3F415EF62}" srcOrd="2" destOrd="0" presId="urn:microsoft.com/office/officeart/2005/8/layout/process2"/>
    <dgm:cxn modelId="{3CE18D8C-2AD1-4178-B25D-0E314A83E83A}" type="presParOf" srcId="{EDCD6F69-8D2E-4423-8DC9-88F90C0565FC}" destId="{5C9A14FA-A189-4007-8D94-8F6FADEA9D8B}" srcOrd="3" destOrd="0" presId="urn:microsoft.com/office/officeart/2005/8/layout/process2"/>
    <dgm:cxn modelId="{9A9A4F51-47FE-460B-9F94-6BCFA98B2ED6}" type="presParOf" srcId="{5C9A14FA-A189-4007-8D94-8F6FADEA9D8B}" destId="{7C632F3A-2B24-4886-B50C-7F8A41004A61}" srcOrd="0" destOrd="0" presId="urn:microsoft.com/office/officeart/2005/8/layout/process2"/>
    <dgm:cxn modelId="{46513387-4051-451C-B2DB-65CA7856B7E3}" type="presParOf" srcId="{EDCD6F69-8D2E-4423-8DC9-88F90C0565FC}" destId="{701961BA-DAB7-4C02-B10C-9DABFF0F688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9055CF-8DEB-4A02-949A-DE72B6AC5D37}" type="doc">
      <dgm:prSet loTypeId="urn:microsoft.com/office/officeart/2005/8/layout/hList6" loCatId="list" qsTypeId="urn:microsoft.com/office/officeart/2005/8/quickstyle/simple3" qsCatId="simple" csTypeId="urn:microsoft.com/office/officeart/2005/8/colors/accent1_2" csCatId="accent1" phldr="1"/>
      <dgm:spPr/>
      <dgm:t>
        <a:bodyPr rtlCol="0"/>
        <a:lstStyle/>
        <a:p>
          <a:pPr rtl="0"/>
          <a:endParaRPr lang="en-US"/>
        </a:p>
      </dgm:t>
    </dgm:pt>
    <dgm:pt modelId="{082E8A29-955A-4C7C-A174-3E9DCD4DC89B}">
      <dgm:prSet phldrT="[Text]"/>
      <dgm:spPr/>
      <dgm:t>
        <a:bodyPr rtlCol="0"/>
        <a:lstStyle/>
        <a:p>
          <a:pPr rtl="0"/>
          <a:r>
            <a:rPr lang="ru-RU" noProof="0" dirty="0"/>
            <a:t>Процент  успеваемости</a:t>
          </a:r>
        </a:p>
      </dgm:t>
    </dgm:pt>
    <dgm:pt modelId="{BA7938E6-8DFA-40B7-B4C4-EACC6D85FC31}" type="parTrans" cxnId="{2986897A-7787-444F-B6C8-41F3823EF3C1}">
      <dgm:prSet/>
      <dgm:spPr/>
      <dgm:t>
        <a:bodyPr rtlCol="0"/>
        <a:lstStyle/>
        <a:p>
          <a:pPr rtl="0"/>
          <a:endParaRPr lang="en-US"/>
        </a:p>
      </dgm:t>
    </dgm:pt>
    <dgm:pt modelId="{C2176686-D23E-48EB-9D1B-1A1B46236638}" type="sibTrans" cxnId="{2986897A-7787-444F-B6C8-41F3823EF3C1}">
      <dgm:prSet/>
      <dgm:spPr/>
      <dgm:t>
        <a:bodyPr rtlCol="0"/>
        <a:lstStyle/>
        <a:p>
          <a:pPr rtl="0"/>
          <a:endParaRPr lang="en-US"/>
        </a:p>
      </dgm:t>
    </dgm:pt>
    <dgm:pt modelId="{B6E26FFC-9977-4BBC-BEC7-3D6B63754E52}">
      <dgm:prSet phldrT="[Text]"/>
      <dgm:spPr/>
      <dgm:t>
        <a:bodyPr rtlCol="0"/>
        <a:lstStyle/>
        <a:p>
          <a:pPr rtl="0"/>
          <a:r>
            <a:rPr lang="ru-RU" noProof="0" dirty="0"/>
            <a:t>Качество знаний</a:t>
          </a:r>
        </a:p>
      </dgm:t>
    </dgm:pt>
    <dgm:pt modelId="{5CEFBD89-2F4F-4B51-A98A-0F3C86494166}" type="parTrans" cxnId="{17E73148-9C08-4999-B21E-F3C5A0E3FC0C}">
      <dgm:prSet/>
      <dgm:spPr/>
      <dgm:t>
        <a:bodyPr rtlCol="0"/>
        <a:lstStyle/>
        <a:p>
          <a:pPr rtl="0"/>
          <a:endParaRPr lang="en-US"/>
        </a:p>
      </dgm:t>
    </dgm:pt>
    <dgm:pt modelId="{48634C00-2335-4923-9072-EB7482323D9C}" type="sibTrans" cxnId="{17E73148-9C08-4999-B21E-F3C5A0E3FC0C}">
      <dgm:prSet/>
      <dgm:spPr/>
      <dgm:t>
        <a:bodyPr rtlCol="0"/>
        <a:lstStyle/>
        <a:p>
          <a:pPr rtl="0"/>
          <a:endParaRPr lang="en-US"/>
        </a:p>
      </dgm:t>
    </dgm:pt>
    <dgm:pt modelId="{6D0E5D9F-7263-4526-A227-51301233F549}">
      <dgm:prSet phldrT="[Text]"/>
      <dgm:spPr/>
      <dgm:t>
        <a:bodyPr rtlCol="0"/>
        <a:lstStyle/>
        <a:p>
          <a:pPr rtl="0"/>
          <a:r>
            <a:rPr lang="ru-RU" noProof="0" dirty="0"/>
            <a:t>Степень обученности класса</a:t>
          </a:r>
        </a:p>
      </dgm:t>
    </dgm:pt>
    <dgm:pt modelId="{23416D07-25F8-426C-BC65-639E6BCF4D6D}" type="parTrans" cxnId="{C8C462C6-33A3-4E8B-91FE-36DBE92F1C4A}">
      <dgm:prSet/>
      <dgm:spPr/>
      <dgm:t>
        <a:bodyPr rtlCol="0"/>
        <a:lstStyle/>
        <a:p>
          <a:pPr rtl="0"/>
          <a:endParaRPr lang="en-US"/>
        </a:p>
      </dgm:t>
    </dgm:pt>
    <dgm:pt modelId="{DE289E29-1989-4D8E-8AA6-F030105B3F13}" type="sibTrans" cxnId="{C8C462C6-33A3-4E8B-91FE-36DBE92F1C4A}">
      <dgm:prSet/>
      <dgm:spPr/>
      <dgm:t>
        <a:bodyPr rtlCol="0"/>
        <a:lstStyle/>
        <a:p>
          <a:pPr rtl="0"/>
          <a:endParaRPr lang="en-US"/>
        </a:p>
      </dgm:t>
    </dgm:pt>
    <dgm:pt modelId="{6F1872F4-A030-4D64-A17C-72EA1ABBD62E}" type="pres">
      <dgm:prSet presAssocID="{CF9055CF-8DEB-4A02-949A-DE72B6AC5D37}" presName="Name0" presStyleCnt="0">
        <dgm:presLayoutVars>
          <dgm:dir/>
          <dgm:resizeHandles val="exact"/>
        </dgm:presLayoutVars>
      </dgm:prSet>
      <dgm:spPr/>
    </dgm:pt>
    <dgm:pt modelId="{98302F07-D6A9-46A5-9807-EBF6C9F5B2DD}" type="pres">
      <dgm:prSet presAssocID="{082E8A29-955A-4C7C-A174-3E9DCD4DC89B}" presName="node" presStyleLbl="node1" presStyleIdx="0" presStyleCnt="3">
        <dgm:presLayoutVars>
          <dgm:bulletEnabled val="1"/>
        </dgm:presLayoutVars>
      </dgm:prSet>
      <dgm:spPr/>
    </dgm:pt>
    <dgm:pt modelId="{6681DF6F-8E98-430C-9A87-14BEC6C3269E}" type="pres">
      <dgm:prSet presAssocID="{C2176686-D23E-48EB-9D1B-1A1B46236638}" presName="sibTrans" presStyleCnt="0"/>
      <dgm:spPr/>
    </dgm:pt>
    <dgm:pt modelId="{DAD9059A-916A-4916-A2A8-B42491568DD3}" type="pres">
      <dgm:prSet presAssocID="{B6E26FFC-9977-4BBC-BEC7-3D6B63754E52}" presName="node" presStyleLbl="node1" presStyleIdx="1" presStyleCnt="3">
        <dgm:presLayoutVars>
          <dgm:bulletEnabled val="1"/>
        </dgm:presLayoutVars>
      </dgm:prSet>
      <dgm:spPr/>
    </dgm:pt>
    <dgm:pt modelId="{39AEACD1-F8CF-4528-8379-DAA829B3790B}" type="pres">
      <dgm:prSet presAssocID="{48634C00-2335-4923-9072-EB7482323D9C}" presName="sibTrans" presStyleCnt="0"/>
      <dgm:spPr/>
    </dgm:pt>
    <dgm:pt modelId="{25A33852-3C4B-4406-8856-3A4D6201948C}" type="pres">
      <dgm:prSet presAssocID="{6D0E5D9F-7263-4526-A227-51301233F549}" presName="node" presStyleLbl="node1" presStyleIdx="2" presStyleCnt="3">
        <dgm:presLayoutVars>
          <dgm:bulletEnabled val="1"/>
        </dgm:presLayoutVars>
      </dgm:prSet>
      <dgm:spPr/>
    </dgm:pt>
  </dgm:ptLst>
  <dgm:cxnLst>
    <dgm:cxn modelId="{0676BA07-1135-49D0-993A-27A9F99FC0CD}" type="presOf" srcId="{B6E26FFC-9977-4BBC-BEC7-3D6B63754E52}" destId="{DAD9059A-916A-4916-A2A8-B42491568DD3}" srcOrd="0" destOrd="0" presId="urn:microsoft.com/office/officeart/2005/8/layout/hList6"/>
    <dgm:cxn modelId="{5351B217-259B-4E6A-85F5-2E408BEB0764}" type="presOf" srcId="{082E8A29-955A-4C7C-A174-3E9DCD4DC89B}" destId="{98302F07-D6A9-46A5-9807-EBF6C9F5B2DD}" srcOrd="0" destOrd="0" presId="urn:microsoft.com/office/officeart/2005/8/layout/hList6"/>
    <dgm:cxn modelId="{77BD0D2D-7C4E-49B3-9A72-0FD33F32D294}" type="presOf" srcId="{6D0E5D9F-7263-4526-A227-51301233F549}" destId="{25A33852-3C4B-4406-8856-3A4D6201948C}" srcOrd="0" destOrd="0" presId="urn:microsoft.com/office/officeart/2005/8/layout/hList6"/>
    <dgm:cxn modelId="{17E73148-9C08-4999-B21E-F3C5A0E3FC0C}" srcId="{CF9055CF-8DEB-4A02-949A-DE72B6AC5D37}" destId="{B6E26FFC-9977-4BBC-BEC7-3D6B63754E52}" srcOrd="1" destOrd="0" parTransId="{5CEFBD89-2F4F-4B51-A98A-0F3C86494166}" sibTransId="{48634C00-2335-4923-9072-EB7482323D9C}"/>
    <dgm:cxn modelId="{2986897A-7787-444F-B6C8-41F3823EF3C1}" srcId="{CF9055CF-8DEB-4A02-949A-DE72B6AC5D37}" destId="{082E8A29-955A-4C7C-A174-3E9DCD4DC89B}" srcOrd="0" destOrd="0" parTransId="{BA7938E6-8DFA-40B7-B4C4-EACC6D85FC31}" sibTransId="{C2176686-D23E-48EB-9D1B-1A1B46236638}"/>
    <dgm:cxn modelId="{C8C462C6-33A3-4E8B-91FE-36DBE92F1C4A}" srcId="{CF9055CF-8DEB-4A02-949A-DE72B6AC5D37}" destId="{6D0E5D9F-7263-4526-A227-51301233F549}" srcOrd="2" destOrd="0" parTransId="{23416D07-25F8-426C-BC65-639E6BCF4D6D}" sibTransId="{DE289E29-1989-4D8E-8AA6-F030105B3F13}"/>
    <dgm:cxn modelId="{24179AE2-AA7E-4702-A358-E95F80152CCA}" type="presOf" srcId="{CF9055CF-8DEB-4A02-949A-DE72B6AC5D37}" destId="{6F1872F4-A030-4D64-A17C-72EA1ABBD62E}" srcOrd="0" destOrd="0" presId="urn:microsoft.com/office/officeart/2005/8/layout/hList6"/>
    <dgm:cxn modelId="{D4055BC1-25B1-4CD1-BF08-20C154FADF73}" type="presParOf" srcId="{6F1872F4-A030-4D64-A17C-72EA1ABBD62E}" destId="{98302F07-D6A9-46A5-9807-EBF6C9F5B2DD}" srcOrd="0" destOrd="0" presId="urn:microsoft.com/office/officeart/2005/8/layout/hList6"/>
    <dgm:cxn modelId="{584E2F3E-994B-49B2-AD46-0E8D6E4A468B}" type="presParOf" srcId="{6F1872F4-A030-4D64-A17C-72EA1ABBD62E}" destId="{6681DF6F-8E98-430C-9A87-14BEC6C3269E}" srcOrd="1" destOrd="0" presId="urn:microsoft.com/office/officeart/2005/8/layout/hList6"/>
    <dgm:cxn modelId="{FD54A181-98DF-439C-9CA4-93CD1333DEC4}" type="presParOf" srcId="{6F1872F4-A030-4D64-A17C-72EA1ABBD62E}" destId="{DAD9059A-916A-4916-A2A8-B42491568DD3}" srcOrd="2" destOrd="0" presId="urn:microsoft.com/office/officeart/2005/8/layout/hList6"/>
    <dgm:cxn modelId="{B910F504-589D-4168-B820-FECB0EF26955}" type="presParOf" srcId="{6F1872F4-A030-4D64-A17C-72EA1ABBD62E}" destId="{39AEACD1-F8CF-4528-8379-DAA829B3790B}" srcOrd="3" destOrd="0" presId="urn:microsoft.com/office/officeart/2005/8/layout/hList6"/>
    <dgm:cxn modelId="{AEDC4C6E-DC7C-4364-8563-E748313EFA17}" type="presParOf" srcId="{6F1872F4-A030-4D64-A17C-72EA1ABBD62E}" destId="{25A33852-3C4B-4406-8856-3A4D6201948C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DC0F3-3CAB-43D0-ABDE-650693124B0B}">
      <dsp:nvSpPr>
        <dsp:cNvPr id="0" name=""/>
        <dsp:cNvSpPr/>
      </dsp:nvSpPr>
      <dsp:spPr>
        <a:xfrm>
          <a:off x="722233" y="0"/>
          <a:ext cx="8185308" cy="3986213"/>
        </a:xfrm>
        <a:prstGeom prst="rightArrow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2F2F624-A490-48D5-B576-68093D49C464}">
      <dsp:nvSpPr>
        <dsp:cNvPr id="0" name=""/>
        <dsp:cNvSpPr/>
      </dsp:nvSpPr>
      <dsp:spPr>
        <a:xfrm>
          <a:off x="5098" y="1131462"/>
          <a:ext cx="2976743" cy="15944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 dirty="0"/>
            <a:t>проверка</a:t>
          </a:r>
        </a:p>
      </dsp:txBody>
      <dsp:txXfrm>
        <a:off x="82934" y="1209298"/>
        <a:ext cx="2821071" cy="1438813"/>
      </dsp:txXfrm>
    </dsp:sp>
    <dsp:sp modelId="{F212904D-ACEC-42D8-AED3-CC141AAF2436}">
      <dsp:nvSpPr>
        <dsp:cNvPr id="0" name=""/>
        <dsp:cNvSpPr/>
      </dsp:nvSpPr>
      <dsp:spPr>
        <a:xfrm>
          <a:off x="3326515" y="1195863"/>
          <a:ext cx="2976743" cy="1594485"/>
        </a:xfrm>
        <a:prstGeom prst="roundRect">
          <a:avLst/>
        </a:prstGeom>
        <a:gradFill rotWithShape="0">
          <a:gsLst>
            <a:gs pos="0">
              <a:schemeClr val="accent3">
                <a:hueOff val="2978523"/>
                <a:satOff val="-5666"/>
                <a:lumOff val="-68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978523"/>
                <a:satOff val="-5666"/>
                <a:lumOff val="-68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978523"/>
                <a:satOff val="-5666"/>
                <a:lumOff val="-68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 dirty="0"/>
            <a:t>оценка</a:t>
          </a:r>
        </a:p>
      </dsp:txBody>
      <dsp:txXfrm>
        <a:off x="3404351" y="1273699"/>
        <a:ext cx="2821071" cy="1438813"/>
      </dsp:txXfrm>
    </dsp:sp>
    <dsp:sp modelId="{696B0BFE-BACA-4B1F-8A8C-2F8124739753}">
      <dsp:nvSpPr>
        <dsp:cNvPr id="0" name=""/>
        <dsp:cNvSpPr/>
      </dsp:nvSpPr>
      <dsp:spPr>
        <a:xfrm>
          <a:off x="6648388" y="1195863"/>
          <a:ext cx="2976743" cy="1594485"/>
        </a:xfrm>
        <a:prstGeom prst="roundRect">
          <a:avLst/>
        </a:prstGeom>
        <a:gradFill rotWithShape="0">
          <a:gsLst>
            <a:gs pos="0">
              <a:schemeClr val="accent3">
                <a:hueOff val="5957046"/>
                <a:satOff val="-11333"/>
                <a:lumOff val="-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957046"/>
                <a:satOff val="-11333"/>
                <a:lumOff val="-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957046"/>
                <a:satOff val="-11333"/>
                <a:lumOff val="-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800" kern="1200" dirty="0"/>
            <a:t>отметка</a:t>
          </a:r>
        </a:p>
      </dsp:txBody>
      <dsp:txXfrm>
        <a:off x="6726224" y="1273699"/>
        <a:ext cx="2821071" cy="14388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154212-969F-4CBD-998A-13E0890EFA71}">
      <dsp:nvSpPr>
        <dsp:cNvPr id="0" name=""/>
        <dsp:cNvSpPr/>
      </dsp:nvSpPr>
      <dsp:spPr>
        <a:xfrm>
          <a:off x="0" y="0"/>
          <a:ext cx="4489704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ФГОС ООО, ФК ГОС</a:t>
          </a:r>
        </a:p>
      </dsp:txBody>
      <dsp:txXfrm>
        <a:off x="27268" y="27268"/>
        <a:ext cx="4435168" cy="876476"/>
      </dsp:txXfrm>
    </dsp:sp>
    <dsp:sp modelId="{32EE51BC-1E8D-4E80-A77D-C728EA8922E5}">
      <dsp:nvSpPr>
        <dsp:cNvPr id="0" name=""/>
        <dsp:cNvSpPr/>
      </dsp:nvSpPr>
      <dsp:spPr>
        <a:xfrm rot="5400000">
          <a:off x="2070287" y="954287"/>
          <a:ext cx="349129" cy="418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 rot="-5400000">
        <a:off x="2119166" y="989200"/>
        <a:ext cx="251373" cy="244390"/>
      </dsp:txXfrm>
    </dsp:sp>
    <dsp:sp modelId="{9189D42B-7A40-4722-878F-5B4BDBE67CA5}">
      <dsp:nvSpPr>
        <dsp:cNvPr id="0" name=""/>
        <dsp:cNvSpPr/>
      </dsp:nvSpPr>
      <dsp:spPr>
        <a:xfrm>
          <a:off x="0" y="1396518"/>
          <a:ext cx="4489704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Основная образовательная программа школы</a:t>
          </a:r>
        </a:p>
      </dsp:txBody>
      <dsp:txXfrm>
        <a:off x="27268" y="1423786"/>
        <a:ext cx="4435168" cy="876476"/>
      </dsp:txXfrm>
    </dsp:sp>
    <dsp:sp modelId="{6D01D275-F3F8-4512-9743-781E79C81D3C}">
      <dsp:nvSpPr>
        <dsp:cNvPr id="0" name=""/>
        <dsp:cNvSpPr/>
      </dsp:nvSpPr>
      <dsp:spPr>
        <a:xfrm rot="5400000">
          <a:off x="2070287" y="2350805"/>
          <a:ext cx="349129" cy="418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 rot="-5400000">
        <a:off x="2119166" y="2385718"/>
        <a:ext cx="251373" cy="244390"/>
      </dsp:txXfrm>
    </dsp:sp>
    <dsp:sp modelId="{1428B9AD-AC70-4B11-B3C2-69E6F1F74C88}">
      <dsp:nvSpPr>
        <dsp:cNvPr id="0" name=""/>
        <dsp:cNvSpPr/>
      </dsp:nvSpPr>
      <dsp:spPr>
        <a:xfrm>
          <a:off x="0" y="2793036"/>
          <a:ext cx="4489704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</a:rPr>
            <a:t>Планируемые результаты основной образовательной программы, требования к уровню подготовки выпускников</a:t>
          </a:r>
        </a:p>
      </dsp:txBody>
      <dsp:txXfrm>
        <a:off x="27268" y="2820304"/>
        <a:ext cx="4435168" cy="8764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15006A-C874-407F-A9C4-B1577693B726}">
      <dsp:nvSpPr>
        <dsp:cNvPr id="0" name=""/>
        <dsp:cNvSpPr/>
      </dsp:nvSpPr>
      <dsp:spPr>
        <a:xfrm>
          <a:off x="0" y="0"/>
          <a:ext cx="4566049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Рабочая программа педагога</a:t>
          </a:r>
        </a:p>
      </dsp:txBody>
      <dsp:txXfrm>
        <a:off x="27268" y="27268"/>
        <a:ext cx="4511513" cy="876476"/>
      </dsp:txXfrm>
    </dsp:sp>
    <dsp:sp modelId="{6E178DCF-E030-44B0-94FE-8F22B968AC11}">
      <dsp:nvSpPr>
        <dsp:cNvPr id="0" name=""/>
        <dsp:cNvSpPr/>
      </dsp:nvSpPr>
      <dsp:spPr>
        <a:xfrm rot="5400000">
          <a:off x="2108459" y="954287"/>
          <a:ext cx="349129" cy="418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 rot="-5400000">
        <a:off x="2157338" y="989200"/>
        <a:ext cx="251373" cy="244390"/>
      </dsp:txXfrm>
    </dsp:sp>
    <dsp:sp modelId="{EC6470DD-D42D-4BD7-AFC2-5FC3F415EF62}">
      <dsp:nvSpPr>
        <dsp:cNvPr id="0" name=""/>
        <dsp:cNvSpPr/>
      </dsp:nvSpPr>
      <dsp:spPr>
        <a:xfrm>
          <a:off x="0" y="1396518"/>
          <a:ext cx="4566049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Выполняемая</a:t>
          </a:r>
          <a:r>
            <a:rPr lang="ru-RU" sz="1800" kern="1200" dirty="0"/>
            <a:t> </a:t>
          </a:r>
          <a:r>
            <a:rPr lang="ru-RU" sz="1800" kern="1200" dirty="0">
              <a:solidFill>
                <a:schemeClr val="tx1"/>
              </a:solidFill>
            </a:rPr>
            <a:t>программа</a:t>
          </a:r>
        </a:p>
      </dsp:txBody>
      <dsp:txXfrm>
        <a:off x="27268" y="1423786"/>
        <a:ext cx="4511513" cy="876476"/>
      </dsp:txXfrm>
    </dsp:sp>
    <dsp:sp modelId="{5C9A14FA-A189-4007-8D94-8F6FADEA9D8B}">
      <dsp:nvSpPr>
        <dsp:cNvPr id="0" name=""/>
        <dsp:cNvSpPr/>
      </dsp:nvSpPr>
      <dsp:spPr>
        <a:xfrm rot="5400000">
          <a:off x="2108459" y="2350805"/>
          <a:ext cx="349129" cy="418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/>
        </a:p>
      </dsp:txBody>
      <dsp:txXfrm rot="-5400000">
        <a:off x="2157338" y="2385718"/>
        <a:ext cx="251373" cy="244390"/>
      </dsp:txXfrm>
    </dsp:sp>
    <dsp:sp modelId="{701961BA-DAB7-4C02-B10C-9DABFF0F688A}">
      <dsp:nvSpPr>
        <dsp:cNvPr id="0" name=""/>
        <dsp:cNvSpPr/>
      </dsp:nvSpPr>
      <dsp:spPr>
        <a:xfrm>
          <a:off x="0" y="2793036"/>
          <a:ext cx="4566049" cy="931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Выполненная программа, достигнутые результаты школьников</a:t>
          </a:r>
        </a:p>
      </dsp:txBody>
      <dsp:txXfrm>
        <a:off x="27268" y="2820304"/>
        <a:ext cx="4511513" cy="8764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302F07-D6A9-46A5-9807-EBF6C9F5B2DD}">
      <dsp:nvSpPr>
        <dsp:cNvPr id="0" name=""/>
        <dsp:cNvSpPr/>
      </dsp:nvSpPr>
      <dsp:spPr>
        <a:xfrm rot="16200000">
          <a:off x="-463768" y="464943"/>
          <a:ext cx="3986213" cy="305632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0" tIns="0" rIns="216297" bIns="0" numCol="1" spcCol="1270" rtlCol="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noProof="0" dirty="0"/>
            <a:t>Процент  успеваемости</a:t>
          </a:r>
        </a:p>
      </dsp:txBody>
      <dsp:txXfrm rot="5400000">
        <a:off x="1176" y="797242"/>
        <a:ext cx="3056325" cy="2391727"/>
      </dsp:txXfrm>
    </dsp:sp>
    <dsp:sp modelId="{DAD9059A-916A-4916-A2A8-B42491568DD3}">
      <dsp:nvSpPr>
        <dsp:cNvPr id="0" name=""/>
        <dsp:cNvSpPr/>
      </dsp:nvSpPr>
      <dsp:spPr>
        <a:xfrm rot="16200000">
          <a:off x="2821780" y="464943"/>
          <a:ext cx="3986213" cy="305632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0" tIns="0" rIns="216297" bIns="0" numCol="1" spcCol="1270" rtlCol="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noProof="0" dirty="0"/>
            <a:t>Качество знаний</a:t>
          </a:r>
        </a:p>
      </dsp:txBody>
      <dsp:txXfrm rot="5400000">
        <a:off x="3286724" y="797242"/>
        <a:ext cx="3056325" cy="2391727"/>
      </dsp:txXfrm>
    </dsp:sp>
    <dsp:sp modelId="{25A33852-3C4B-4406-8856-3A4D6201948C}">
      <dsp:nvSpPr>
        <dsp:cNvPr id="0" name=""/>
        <dsp:cNvSpPr/>
      </dsp:nvSpPr>
      <dsp:spPr>
        <a:xfrm rot="16200000">
          <a:off x="6107330" y="464943"/>
          <a:ext cx="3986213" cy="3056325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0" tIns="0" rIns="216297" bIns="0" numCol="1" spcCol="1270" rtlCol="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kern="1200" noProof="0" dirty="0"/>
            <a:t>Степень обученности класса</a:t>
          </a:r>
        </a:p>
      </dsp:txBody>
      <dsp:txXfrm rot="5400000">
        <a:off x="6572274" y="797242"/>
        <a:ext cx="3056325" cy="2391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33CB3-7F95-41E1-81BF-E8064342392D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977E94-A6AB-4E02-8E43-E89F9CF4757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1C10190-6A87-4EFF-B67B-FD2B4955DE6B}" type="datetime1">
              <a:rPr lang="ru-RU" noProof="0" smtClean="0"/>
              <a:t>18.11.2020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ED491D0-8E1B-49C7-849B-A28568D9449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0416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693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357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839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313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162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361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925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240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481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ED491D0-8E1B-49C7-849B-A28568D94497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71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63D273F9-4EFF-4F0B-9DF4-01F988EA6D1E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89B750-52B5-4380-A24A-7530EE5DCF6F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 rtlCol="0"/>
          <a:lstStyle/>
          <a:p>
            <a:pPr rtl="0"/>
            <a:fld id="{ADF49962-1D0D-4F31-AB9F-D72B431EE16F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70813" y="1889399"/>
            <a:ext cx="8620372" cy="819125"/>
          </a:xfrm>
          <a:prstGeom prst="rect">
            <a:avLst/>
          </a:prstGeom>
          <a:ln w="76200">
            <a:noFill/>
          </a:ln>
          <a:effectLst/>
        </p:spPr>
        <p:txBody>
          <a:bodyPr anchor="ctr"/>
          <a:lstStyle>
            <a:lvl1pPr algn="ctr">
              <a:defRPr sz="4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80" y="3810220"/>
            <a:ext cx="5761973" cy="1655762"/>
          </a:xfrm>
          <a:prstGeom prst="rect">
            <a:avLst/>
          </a:prstGeom>
          <a:ln>
            <a:noFill/>
          </a:ln>
          <a:effectLst/>
        </p:spPr>
        <p:txBody>
          <a:bodyPr/>
          <a:lstStyle>
            <a:lvl1pPr marL="0" indent="0" algn="ctr">
              <a:buNone/>
              <a:defRPr sz="1800" b="0">
                <a:solidFill>
                  <a:srgbClr val="55729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34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0742" y="4435127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6066" y="4434040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6066" y="5295164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0742" y="5295164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 baseline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302071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419712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46563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57930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7398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28679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45872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A3FD9A-4A31-4F86-93A4-8837C3CDE1A3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7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8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40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98125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974127" y="1628384"/>
            <a:ext cx="6243743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557299"/>
                </a:solidFill>
                <a:latin typeface="Arial" panose="020B0604020202020204" pitchFamily="34" charset="0"/>
                <a:ea typeface="Roboto Cn" pitchFamily="2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сюда текст поздравления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74879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70813" y="1889399"/>
            <a:ext cx="8620372" cy="819125"/>
          </a:xfrm>
          <a:prstGeom prst="rect">
            <a:avLst/>
          </a:prstGeom>
          <a:ln w="76200">
            <a:noFill/>
          </a:ln>
          <a:effectLst/>
        </p:spPr>
        <p:txBody>
          <a:bodyPr anchor="ctr"/>
          <a:lstStyle>
            <a:lvl1pPr algn="ctr">
              <a:defRPr sz="4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80" y="3810220"/>
            <a:ext cx="5761973" cy="1655762"/>
          </a:xfrm>
          <a:prstGeom prst="rect">
            <a:avLst/>
          </a:prstGeom>
          <a:ln>
            <a:noFill/>
          </a:ln>
          <a:effectLst/>
        </p:spPr>
        <p:txBody>
          <a:bodyPr/>
          <a:lstStyle>
            <a:lvl1pPr marL="0" indent="0" algn="ctr">
              <a:buNone/>
              <a:defRPr sz="1800" b="0">
                <a:solidFill>
                  <a:srgbClr val="557299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54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0742" y="4435127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6066" y="4434040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6066" y="5295164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0742" y="5295164"/>
            <a:ext cx="3903508" cy="69840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 baseline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22928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4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5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6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7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54200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62211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59733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303647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120594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6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7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8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04045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5389B495-48D3-4554-8EC7-73D4659C5407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785814" y="641463"/>
            <a:ext cx="8620372" cy="3248025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  <a:effectLst/>
        </p:spPr>
        <p:txBody>
          <a:bodyPr anchor="ctr"/>
          <a:lstStyle>
            <a:lvl1pPr algn="ctr">
              <a:defRPr sz="3000" b="0">
                <a:solidFill>
                  <a:srgbClr val="5572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Место для вопроса</a:t>
            </a:r>
          </a:p>
        </p:txBody>
      </p:sp>
      <p:sp>
        <p:nvSpPr>
          <p:cNvPr id="37" name="Текст Прав"/>
          <p:cNvSpPr>
            <a:spLocks noGrp="1"/>
          </p:cNvSpPr>
          <p:nvPr>
            <p:ph type="body" sz="quarter" idx="11" hasCustomPrompt="1"/>
          </p:nvPr>
        </p:nvSpPr>
        <p:spPr>
          <a:xfrm>
            <a:off x="2014493" y="4435127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Правильный ответ</a:t>
            </a:r>
          </a:p>
        </p:txBody>
      </p:sp>
      <p:sp>
        <p:nvSpPr>
          <p:cNvPr id="38" name="Текст Неправ1"/>
          <p:cNvSpPr>
            <a:spLocks noGrp="1"/>
          </p:cNvSpPr>
          <p:nvPr>
            <p:ph type="body" sz="quarter" idx="12" hasCustomPrompt="1"/>
          </p:nvPr>
        </p:nvSpPr>
        <p:spPr>
          <a:xfrm>
            <a:off x="6279818" y="4434040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39" name="Текст Неправ2"/>
          <p:cNvSpPr>
            <a:spLocks noGrp="1"/>
          </p:cNvSpPr>
          <p:nvPr>
            <p:ph type="body" sz="quarter" idx="13" hasCustomPrompt="1"/>
          </p:nvPr>
        </p:nvSpPr>
        <p:spPr>
          <a:xfrm>
            <a:off x="6279818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  <p:sp>
        <p:nvSpPr>
          <p:cNvPr id="40" name="Текст Неправ3"/>
          <p:cNvSpPr>
            <a:spLocks noGrp="1"/>
          </p:cNvSpPr>
          <p:nvPr>
            <p:ph type="body" sz="quarter" idx="14" hasCustomPrompt="1"/>
          </p:nvPr>
        </p:nvSpPr>
        <p:spPr>
          <a:xfrm>
            <a:off x="2014493" y="5295164"/>
            <a:ext cx="3903508" cy="6984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>
              <a:buNone/>
              <a:defRPr sz="1800" b="0" baseline="0">
                <a:solidFill>
                  <a:schemeClr val="accent1">
                    <a:lumMod val="75000"/>
                  </a:schemeClr>
                </a:solidFill>
                <a:latin typeface="+mn-lt"/>
                <a:cs typeface="Segoe UI Light" panose="020B050204020402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dirty="0"/>
              <a:t>Неправильный ответ</a:t>
            </a:r>
          </a:p>
        </p:txBody>
      </p:sp>
    </p:spTree>
    <p:extLst>
      <p:ext uri="{BB962C8B-B14F-4D97-AF65-F5344CB8AC3E}">
        <p14:creationId xmlns:p14="http://schemas.microsoft.com/office/powerpoint/2010/main" val="235580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974127" y="1628384"/>
            <a:ext cx="6243743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557299"/>
                </a:solidFill>
                <a:latin typeface="Arial" panose="020B0604020202020204" pitchFamily="34" charset="0"/>
                <a:ea typeface="Roboto Cn" pitchFamily="2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Введите сюда текст поздравления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16898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5AA998-4B36-404A-8DEA-DA5BB2816D86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3059E1-7810-4134-BA30-CD168ACA1ED0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8DD942-3932-490C-965E-CE019573200E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3EE73-29DE-4D32-853F-71E261A37FAC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 rtlCol="0">
            <a:normAutofit/>
          </a:bodyPr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 rtlCol="0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C3AA2DE-E044-4C5E-88E8-826FD672C224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ctr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 rtlCol="0"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89F6FF-325E-4839-A110-B16E8C0199BE}" type="datetime1">
              <a:rPr lang="ru-RU" smtClean="0"/>
              <a:t>18.11.2020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D266BE7-899D-4075-917F-DBDE33B6B6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</a:t>
            </a:r>
          </a:p>
          <a:p>
            <a:pPr lvl="6" rtl="0"/>
            <a:r>
              <a:rPr lang="ru-RU" dirty="0"/>
              <a:t>Седьмой</a:t>
            </a:r>
          </a:p>
          <a:p>
            <a:pPr lvl="7" rtl="0"/>
            <a:r>
              <a:rPr lang="ru-RU" dirty="0"/>
              <a:t>Восьмой</a:t>
            </a:r>
          </a:p>
          <a:p>
            <a:pPr lvl="8" rtl="0"/>
            <a:r>
              <a:rPr lang="ru-RU" dirty="0"/>
              <a:t>Девятый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38ABFFF7-E2BC-4B90-8333-1B79B63513B3}" type="datetime1">
              <a:rPr lang="ru-RU" smtClean="0"/>
              <a:pPr/>
              <a:t>18.11.2020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pPr rtl="0"/>
            <a:fld id="{BD266BE7-899D-4075-917F-DBDE33B6B69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751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55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57;&#1054;&#1059;.xls" TargetMode="External"/><Relationship Id="rId7" Type="http://schemas.openxmlformats.org/officeDocument/2006/relationships/hyperlink" Target="&#1090;&#1072;&#1073;&#1083;&#1080;&#1094;&#1072;%20&#1076;&#1083;&#1103;%20&#1086;&#1073;&#1088;&#1072;&#1073;&#1086;&#1090;&#1082;&#1080;%20&#1087;&#1088;&#1086;&#1073;&#1085;&#1086;&#1075;&#1086;%20&#1086;&#1075;&#1101;%209%20&#1050;&#1051;&#1040;&#1057;&#1057;.xlsm" TargetMode="External"/><Relationship Id="rId2" Type="http://schemas.openxmlformats.org/officeDocument/2006/relationships/hyperlink" Target="&#1052;&#1086;&#1085;&#1080;&#1090;&#1086;&#1088;&#1080;&#1085;&#1075;%20&#1087;&#1086;%20&#1087;&#1088;&#1077;&#1076;&#1084;&#1077;&#1090;&#1091;%20%201%20&#1095;&#1077;&#1090;&#1074;&#1077;&#1088;&#1090;&#1100;%20&#1057;&#1077;&#1088;&#1075;&#1077;&#1077;&#1074;&#1072;%2017-18.xls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90;&#1072;&#1073;&#1083;&#1080;&#1094;&#1072;%20&#1076;&#1083;&#1103;%20&#1086;&#1073;&#1088;&#1072;&#1073;&#1086;&#1090;&#1082;&#1080;%20&#1087;&#1088;&#1086;&#1073;&#1085;&#1086;&#1075;&#1086;%20&#1045;&#1043;&#1069;%20&#1084;&#1072;&#1090;&#1077;&#1084;&#1072;&#1090;&#1080;&#1082;&#1072;%20&#1073;&#1072;&#1079;&#1072;.xlsm" TargetMode="External"/><Relationship Id="rId5" Type="http://schemas.openxmlformats.org/officeDocument/2006/relationships/hyperlink" Target="&#1084;&#1086;&#1085;&#1080;&#1090;&#1086;&#1088;&#1080;&#1085;&#1075;%20&#1089;&#1088;&#1072;&#1074;&#1085;&#1080;&#1090;&#1077;&#1083;&#1100;&#1085;&#1072;&#1103;.xls" TargetMode="External"/><Relationship Id="rId4" Type="http://schemas.openxmlformats.org/officeDocument/2006/relationships/hyperlink" Target="sou.exe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algn="ctr" rtl="0"/>
            <a:r>
              <a:rPr lang="ru-RU" dirty="0"/>
              <a:t>ПЕДАГОГИЧЕСКИЙ МОНИТОРИНГ КАК   УСЛОВИЕ ДОСТИЖЕНИЯ КАЧЕСТВА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AE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организационным формам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245351" y="4593030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Индивидуальный, групповой,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фронтальный</a:t>
            </a: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6283742" y="2564357"/>
            <a:ext cx="5255115" cy="196788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Стратегический, тактический,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оперативный</a:t>
            </a: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983633" y="2564357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Входной, промежуточный, итоговый</a:t>
            </a: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983632" y="465103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Внешний,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6801933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6801933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413684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1413684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73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формам объект-субъектных отношений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980684" y="4621783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>
                <a:solidFill>
                  <a:srgbClr val="4A66AC">
                    <a:lumMod val="75000"/>
                  </a:srgbClr>
                </a:solidFill>
                <a:cs typeface="+mn-cs"/>
              </a:rPr>
              <a:t>Внешний, </a:t>
            </a:r>
            <a:br>
              <a:rPr lang="ru-RU" sz="320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>
                <a:solidFill>
                  <a:srgbClr val="4A66AC">
                    <a:lumMod val="75000"/>
                  </a:srgbClr>
                </a:solidFill>
                <a:cs typeface="+mn-cs"/>
              </a:rPr>
              <a:t>взаимоконтроль, самоанализ</a:t>
            </a: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980684" y="2711162"/>
            <a:ext cx="5261719" cy="19386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Индивидуальный, групповой,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фронтальный</a:t>
            </a: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6488319" y="4621783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Локальный,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выборочный,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сплошной</a:t>
            </a: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6488319" y="2711162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Опережающий,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текущий,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ретроспективный</a:t>
            </a:r>
          </a:p>
        </p:txBody>
      </p:sp>
      <p:sp>
        <p:nvSpPr>
          <p:cNvPr id="11" name="Ромб 10"/>
          <p:cNvSpPr/>
          <p:nvPr/>
        </p:nvSpPr>
        <p:spPr>
          <a:xfrm>
            <a:off x="1413684" y="5153359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413684" y="3242738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6979498" y="516215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6979498" y="3242738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8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445688" y="4751732"/>
            <a:ext cx="5339912" cy="1857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Стандартизированный,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lang="ru-RU" sz="3200" dirty="0" err="1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нестандартизированный</a:t>
            </a:r>
            <a:endParaRPr lang="ru-RU" sz="3200" dirty="0">
              <a:solidFill>
                <a:srgbClr val="4A66AC">
                  <a:lumMod val="75000"/>
                </a:srgbClr>
              </a:solidFill>
              <a:latin typeface="Calibri" panose="020F0502020204030204"/>
            </a:endParaRPr>
          </a:p>
          <a:p>
            <a:endParaRPr lang="ru-RU" sz="3200" dirty="0">
              <a:solidFill>
                <a:srgbClr val="4A66AC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5" name="Текст Прав"/>
          <p:cNvSpPr txBox="1">
            <a:spLocks/>
          </p:cNvSpPr>
          <p:nvPr/>
        </p:nvSpPr>
        <p:spPr>
          <a:xfrm>
            <a:off x="6445688" y="3135086"/>
            <a:ext cx="5339912" cy="188084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Стратегический, тактический,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оперативный</a:t>
            </a: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16" name="Текст Прав"/>
          <p:cNvSpPr txBox="1">
            <a:spLocks/>
          </p:cNvSpPr>
          <p:nvPr/>
        </p:nvSpPr>
        <p:spPr>
          <a:xfrm>
            <a:off x="1320800" y="3135086"/>
            <a:ext cx="4630576" cy="199695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Опережающий,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текущий,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ретроспективный</a:t>
            </a: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17" name="Текст Прав"/>
          <p:cNvSpPr txBox="1">
            <a:spLocks/>
          </p:cNvSpPr>
          <p:nvPr/>
        </p:nvSpPr>
        <p:spPr>
          <a:xfrm>
            <a:off x="1320800" y="4891314"/>
            <a:ext cx="4630576" cy="185782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Внешний,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взаимоконтроль, самоанализ</a:t>
            </a:r>
          </a:p>
          <a:p>
            <a:pPr lvl="0" algn="ctr"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18" name="Ромб 17"/>
          <p:cNvSpPr/>
          <p:nvPr/>
        </p:nvSpPr>
        <p:spPr>
          <a:xfrm>
            <a:off x="6808952" y="5280049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Ромб 18"/>
          <p:cNvSpPr/>
          <p:nvPr/>
        </p:nvSpPr>
        <p:spPr>
          <a:xfrm>
            <a:off x="6808952" y="3757519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Ромб 19"/>
          <p:cNvSpPr/>
          <p:nvPr/>
        </p:nvSpPr>
        <p:spPr>
          <a:xfrm>
            <a:off x="1659313" y="3778434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Ромб 20"/>
          <p:cNvSpPr/>
          <p:nvPr/>
        </p:nvSpPr>
        <p:spPr>
          <a:xfrm>
            <a:off x="1659313" y="550308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Заголовок 5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519241"/>
          </a:xfrm>
        </p:spPr>
        <p:txBody>
          <a:bodyPr/>
          <a:lstStyle/>
          <a:p>
            <a:r>
              <a:rPr lang="ru-RU" b="1" dirty="0"/>
              <a:t>Мониторинг по используемому инструментарию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160" y="424321"/>
            <a:ext cx="9628632" cy="1362113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1760" y="1371086"/>
            <a:ext cx="4489704" cy="830695"/>
          </a:xfrm>
        </p:spPr>
        <p:txBody>
          <a:bodyPr rtlCol="0"/>
          <a:lstStyle/>
          <a:p>
            <a:pPr rtl="0"/>
            <a:r>
              <a:rPr lang="ru-RU" dirty="0"/>
              <a:t>Желаемая ситуация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12286487"/>
              </p:ext>
            </p:extLst>
          </p:nvPr>
        </p:nvGraphicFramePr>
        <p:xfrm>
          <a:off x="1280160" y="2452914"/>
          <a:ext cx="4489704" cy="3724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20688" y="1377696"/>
            <a:ext cx="4489704" cy="830695"/>
          </a:xfrm>
        </p:spPr>
        <p:txBody>
          <a:bodyPr rtlCol="0"/>
          <a:lstStyle/>
          <a:p>
            <a:pPr rtl="0"/>
            <a:r>
              <a:rPr lang="ru-RU" dirty="0"/>
              <a:t>Реализованная ситуация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85563476"/>
              </p:ext>
            </p:extLst>
          </p:nvPr>
        </p:nvGraphicFramePr>
        <p:xfrm>
          <a:off x="6342743" y="2452914"/>
          <a:ext cx="4566049" cy="3724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Двойная стрелка влево/вправо 9"/>
          <p:cNvSpPr/>
          <p:nvPr/>
        </p:nvSpPr>
        <p:spPr>
          <a:xfrm>
            <a:off x="5486400" y="5546310"/>
            <a:ext cx="1216152" cy="484632"/>
          </a:xfrm>
          <a:prstGeom prst="leftRight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>
            <a:off x="5486400" y="4217762"/>
            <a:ext cx="1216152" cy="484632"/>
          </a:xfrm>
          <a:prstGeom prst="leftRight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5499390" y="3095311"/>
            <a:ext cx="1216152" cy="484632"/>
          </a:xfrm>
          <a:prstGeom prst="leftRightArrow">
            <a:avLst/>
          </a:prstGeom>
          <a:solidFill>
            <a:schemeClr val="bg2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0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5400" dirty="0"/>
              <a:t>Мониторинговые показатели</a:t>
            </a:r>
          </a:p>
        </p:txBody>
      </p:sp>
      <p:graphicFrame>
        <p:nvGraphicFramePr>
          <p:cNvPr id="8" name="Объект 2" descr="Трапециевидный список с четырьмя группами, расположенными слева направо. Под каждой группой приведено описание задачи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454714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496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800" dirty="0"/>
              <a:t>Формулы для учителя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963676" y="2118198"/>
                <a:ext cx="10261599" cy="1275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269240" algn="just">
                  <a:spcAft>
                    <a:spcPts val="0"/>
                  </a:spcAft>
                </a:pPr>
                <a:r>
                  <a:rPr lang="ru-RU" sz="36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% успеваемости=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("5"+"4"+"3")</m:t>
                        </m:r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100%</m:t>
                        </m:r>
                      </m:num>
                      <m:den>
                        <m:r>
                          <a:rPr lang="ru-RU" sz="4400" b="0" i="1" smtClean="0">
                            <a:latin typeface="Cambria Math" panose="02040503050406030204" pitchFamily="18" charset="0"/>
                          </a:rPr>
                          <m:t>общее кол−во обучающихся</m:t>
                        </m:r>
                      </m:den>
                    </m:f>
                  </m:oMath>
                </a14:m>
                <a:endParaRPr lang="ru-RU" sz="44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676" y="2118198"/>
                <a:ext cx="10261599" cy="1275414"/>
              </a:xfrm>
              <a:prstGeom prst="rect">
                <a:avLst/>
              </a:prstGeom>
              <a:blipFill>
                <a:blip r:embed="rId3"/>
                <a:stretch>
                  <a:fillRect l="-17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156168" y="3884712"/>
                <a:ext cx="8585171" cy="1060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% качества знаний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6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("5"+"4</m:t>
                        </m:r>
                        <m:r>
                          <m:rPr>
                            <m:nor/>
                          </m:rPr>
                          <a:rPr lang="ru-RU" sz="3600" b="0" i="0" dirty="0" smtClean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"</m:t>
                        </m:r>
                        <m:r>
                          <m:rPr>
                            <m:nor/>
                          </m:rPr>
                          <a:rPr lang="ru-RU" sz="36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ru-RU" sz="36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ru-RU" sz="36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100%</m:t>
                        </m:r>
                      </m:num>
                      <m:den>
                        <m:r>
                          <a:rPr lang="ru-RU" sz="3600" i="1">
                            <a:latin typeface="Cambria Math" panose="02040503050406030204" pitchFamily="18" charset="0"/>
                          </a:rPr>
                          <m:t>общее кол−во обучающихся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168" y="3884712"/>
                <a:ext cx="8585171" cy="1060483"/>
              </a:xfrm>
              <a:prstGeom prst="rect">
                <a:avLst/>
              </a:prstGeom>
              <a:blipFill>
                <a:blip r:embed="rId4"/>
                <a:stretch>
                  <a:fillRect l="-2202" b="-22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280160" y="5436295"/>
                <a:ext cx="9339416" cy="12692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3600" dirty="0">
                    <a:solidFill>
                      <a:srgbClr val="333333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СОК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>
                            <a:solidFill>
                              <a:srgbClr val="3C4743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"5"</m:t>
                        </m:r>
                        <m:r>
                          <m:rPr>
                            <m:nor/>
                          </m:rPr>
                          <a:rPr lang="ru-RU" sz="4400" b="0" i="0" dirty="0" smtClean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∗100</m:t>
                        </m:r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+"4"</m:t>
                        </m:r>
                        <m:r>
                          <m:rPr>
                            <m:nor/>
                          </m:rPr>
                          <a:rPr lang="ru-RU" sz="4400" b="0" i="0" dirty="0" smtClean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∗64</m:t>
                        </m:r>
                        <m:r>
                          <m:rPr>
                            <m:nor/>
                          </m:rPr>
                          <a:rPr lang="ru-RU" sz="4400" dirty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+"3"</m:t>
                        </m:r>
                        <m:r>
                          <m:rPr>
                            <m:nor/>
                          </m:rPr>
                          <a:rPr lang="ru-RU" sz="4400" b="0" i="0" dirty="0" smtClean="0">
                            <a:solidFill>
                              <a:srgbClr val="3C4743"/>
                            </a:solidFill>
                            <a:latin typeface="Times New Roman" panose="02020603050405020304" pitchFamily="18" charset="0"/>
                            <a:ea typeface="Times New Roman" panose="02020603050405020304" pitchFamily="18" charset="0"/>
                          </a:rPr>
                          <m:t>∗36+"2"∗14</m:t>
                        </m:r>
                      </m:num>
                      <m:den>
                        <m:r>
                          <a:rPr lang="ru-RU" sz="4400" i="1">
                            <a:solidFill>
                              <a:srgbClr val="3C4743"/>
                            </a:solidFill>
                            <a:latin typeface="Cambria Math" panose="02040503050406030204" pitchFamily="18" charset="0"/>
                          </a:rPr>
                          <m:t>общее кол−во обучающихся</m:t>
                        </m:r>
                      </m:den>
                    </m:f>
                  </m:oMath>
                </a14:m>
                <a:r>
                  <a:rPr lang="ru-RU" sz="3600" dirty="0">
                    <a:solidFill>
                      <a:srgbClr val="333333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endParaRPr lang="ru-RU" sz="36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0160" y="5436295"/>
                <a:ext cx="9339416" cy="1269258"/>
              </a:xfrm>
              <a:prstGeom prst="rect">
                <a:avLst/>
              </a:prstGeom>
              <a:blipFill>
                <a:blip r:embed="rId5"/>
                <a:stretch>
                  <a:fillRect l="-19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46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Инструментарий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hlinkClick r:id="rId2" action="ppaction://hlinkfile"/>
              </a:rPr>
              <a:t>Таблица для мониторинга по четвертям</a:t>
            </a:r>
            <a:endParaRPr lang="ru-RU" dirty="0"/>
          </a:p>
          <a:p>
            <a:r>
              <a:rPr lang="ru-RU" dirty="0">
                <a:hlinkClick r:id="rId3" action="ppaction://hlinkfile"/>
              </a:rPr>
              <a:t>Таблица для вычисления УО, КЗ,СОК, среднего балла</a:t>
            </a:r>
            <a:endParaRPr lang="ru-RU" dirty="0"/>
          </a:p>
          <a:p>
            <a:r>
              <a:rPr lang="ru-RU" dirty="0">
                <a:hlinkClick r:id="rId4" action="ppaction://hlinkfile"/>
              </a:rPr>
              <a:t>Программа для вычисления УО, КЗ, СОК</a:t>
            </a:r>
            <a:endParaRPr lang="ru-RU" dirty="0"/>
          </a:p>
          <a:p>
            <a:r>
              <a:rPr lang="ru-RU" dirty="0">
                <a:hlinkClick r:id="rId5" action="ppaction://hlinkfile"/>
              </a:rPr>
              <a:t>Сравнительный мониторинг по четвертям и год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hlinkClick r:id="rId6" action="ppaction://hlinkfile"/>
              </a:rPr>
              <a:t>Таблица для обработки пробного ЕГЭ (базовый)</a:t>
            </a:r>
            <a:endParaRPr lang="ru-RU" dirty="0"/>
          </a:p>
          <a:p>
            <a:r>
              <a:rPr lang="ru-RU" dirty="0">
                <a:hlinkClick r:id="rId7" action="ppaction://hlinkfile"/>
              </a:rPr>
              <a:t>Таблица для обработки ОГЭ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15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953925" y="695460"/>
            <a:ext cx="6597464" cy="1862898"/>
          </a:xfrm>
        </p:spPr>
        <p:txBody>
          <a:bodyPr rtlCol="0"/>
          <a:lstStyle/>
          <a:p>
            <a:pPr algn="ctr" rtl="0"/>
            <a:r>
              <a:rPr lang="ru-RU" dirty="0"/>
              <a:t>Показатели обученности </a:t>
            </a:r>
          </a:p>
        </p:txBody>
      </p:sp>
      <p:sp>
        <p:nvSpPr>
          <p:cNvPr id="14" name="Текст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В.П. Симонов</a:t>
            </a:r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418573"/>
              </p:ext>
            </p:extLst>
          </p:nvPr>
        </p:nvGraphicFramePr>
        <p:xfrm>
          <a:off x="1915886" y="806751"/>
          <a:ext cx="8128000" cy="54356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80233858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06297904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04067766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188930775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917910786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Воспроизведение знаний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5. Перенос-творческий уровень</a:t>
                      </a:r>
                    </a:p>
                    <a:p>
                      <a:pPr algn="r"/>
                      <a:endParaRPr lang="en-US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36%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23208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noFill/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4. Простейшие</a:t>
                      </a:r>
                      <a:r>
                        <a:rPr lang="ru-RU" sz="2000" baseline="0" dirty="0">
                          <a:solidFill>
                            <a:srgbClr val="0070C0"/>
                          </a:solidFill>
                        </a:rPr>
                        <a:t> умения и навыки</a:t>
                      </a:r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28%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3278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3. Понимание</a:t>
                      </a:r>
                    </a:p>
                    <a:p>
                      <a:pPr algn="r"/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20%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4730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2.</a:t>
                      </a:r>
                      <a:r>
                        <a:rPr lang="ru-RU" sz="2000" baseline="0" dirty="0">
                          <a:solidFill>
                            <a:srgbClr val="0070C0"/>
                          </a:solidFill>
                        </a:rPr>
                        <a:t> Запоминание</a:t>
                      </a:r>
                    </a:p>
                    <a:p>
                      <a:endParaRPr lang="ru-RU" sz="2000" baseline="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12%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468523"/>
                  </a:ext>
                </a:extLst>
              </a:tr>
              <a:tr h="74168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1. Различение,</a:t>
                      </a:r>
                      <a:r>
                        <a:rPr lang="ru-RU" sz="2000" baseline="0" dirty="0">
                          <a:solidFill>
                            <a:srgbClr val="0070C0"/>
                          </a:solidFill>
                        </a:rPr>
                        <a:t> узнавание</a:t>
                      </a:r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  <a:p>
                      <a:pPr algn="r"/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4%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4758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833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/>
                        <a:t>Плохое КЗ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Низкое КЗ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Среднее КЗ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Хорошее КЗ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/>
                        <a:t>Высокое КЗ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859263"/>
                  </a:ext>
                </a:extLst>
              </a:tr>
              <a:tr h="344231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Оценка в баллах 10-и бальной шкалы и их соответствие степени обученности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426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/>
                        <a:t>1б. – 1% и </a:t>
                      </a:r>
                      <a:r>
                        <a:rPr lang="en-US" sz="200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</a:t>
                      </a:r>
                      <a:r>
                        <a:rPr lang="ru-RU" sz="2000" dirty="0"/>
                        <a:t>б. – </a:t>
                      </a:r>
                      <a:r>
                        <a:rPr lang="en-US" sz="2000" dirty="0"/>
                        <a:t>9</a:t>
                      </a:r>
                      <a:r>
                        <a:rPr lang="ru-RU" sz="2000" dirty="0"/>
                        <a:t>% и </a:t>
                      </a:r>
                      <a:r>
                        <a:rPr lang="en-US" sz="200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</a:t>
                      </a:r>
                      <a:r>
                        <a:rPr lang="ru-RU" sz="2000" dirty="0"/>
                        <a:t>б. – </a:t>
                      </a:r>
                      <a:r>
                        <a:rPr lang="en-US" sz="2000" dirty="0"/>
                        <a:t>25</a:t>
                      </a:r>
                      <a:r>
                        <a:rPr lang="ru-RU" sz="2000" dirty="0"/>
                        <a:t>% и </a:t>
                      </a:r>
                      <a:r>
                        <a:rPr lang="en-US" sz="200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7</a:t>
                      </a:r>
                      <a:r>
                        <a:rPr lang="ru-RU" sz="2000" dirty="0"/>
                        <a:t>б. – </a:t>
                      </a:r>
                      <a:r>
                        <a:rPr lang="en-US" sz="2000" dirty="0"/>
                        <a:t>49</a:t>
                      </a:r>
                      <a:r>
                        <a:rPr lang="ru-RU" sz="2000" dirty="0"/>
                        <a:t>% и </a:t>
                      </a:r>
                      <a:r>
                        <a:rPr lang="en-US" sz="200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</a:t>
                      </a:r>
                      <a:r>
                        <a:rPr lang="ru-RU" sz="2000" dirty="0"/>
                        <a:t>б. – </a:t>
                      </a:r>
                      <a:r>
                        <a:rPr lang="en-US" sz="2000" dirty="0"/>
                        <a:t>8</a:t>
                      </a:r>
                      <a:r>
                        <a:rPr lang="ru-RU" sz="2000" dirty="0"/>
                        <a:t>1% и </a:t>
                      </a:r>
                      <a:r>
                        <a:rPr lang="en-US" sz="200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9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2</a:t>
                      </a:r>
                      <a:r>
                        <a:rPr lang="ru-RU" sz="2000" baseline="0" dirty="0"/>
                        <a:t>б. – 4% и </a:t>
                      </a:r>
                      <a:r>
                        <a:rPr lang="en-US" sz="2000" baseline="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4</a:t>
                      </a:r>
                      <a:r>
                        <a:rPr lang="ru-RU" sz="2000" baseline="0" dirty="0"/>
                        <a:t>б. – </a:t>
                      </a:r>
                      <a:r>
                        <a:rPr lang="en-US" sz="2000" baseline="0" dirty="0"/>
                        <a:t>16</a:t>
                      </a:r>
                      <a:r>
                        <a:rPr lang="ru-RU" sz="2000" baseline="0" dirty="0"/>
                        <a:t>% и </a:t>
                      </a:r>
                      <a:r>
                        <a:rPr lang="en-US" sz="2000" baseline="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6</a:t>
                      </a:r>
                      <a:r>
                        <a:rPr lang="ru-RU" sz="2000" baseline="0" dirty="0"/>
                        <a:t>б. – </a:t>
                      </a:r>
                      <a:r>
                        <a:rPr lang="en-US" sz="2000" baseline="0" dirty="0"/>
                        <a:t>36</a:t>
                      </a:r>
                      <a:r>
                        <a:rPr lang="ru-RU" sz="2000" baseline="0" dirty="0"/>
                        <a:t>% и </a:t>
                      </a:r>
                      <a:r>
                        <a:rPr lang="en-US" sz="2000" baseline="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8</a:t>
                      </a:r>
                      <a:r>
                        <a:rPr lang="ru-RU" sz="2000" baseline="0" dirty="0"/>
                        <a:t>б. – </a:t>
                      </a:r>
                      <a:r>
                        <a:rPr lang="en-US" sz="2000" baseline="0" dirty="0"/>
                        <a:t>6</a:t>
                      </a:r>
                      <a:r>
                        <a:rPr lang="ru-RU" sz="2000" baseline="0" dirty="0"/>
                        <a:t>4% и </a:t>
                      </a:r>
                      <a:r>
                        <a:rPr lang="en-US" sz="2000" baseline="0" dirty="0"/>
                        <a:t>&gt;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10</a:t>
                      </a:r>
                      <a:r>
                        <a:rPr lang="ru-RU" sz="2000" baseline="0" dirty="0"/>
                        <a:t>б. – </a:t>
                      </a:r>
                      <a:r>
                        <a:rPr lang="en-US" sz="2000" baseline="0" dirty="0"/>
                        <a:t>100</a:t>
                      </a:r>
                      <a:r>
                        <a:rPr lang="ru-RU" sz="2000" baseline="0" dirty="0"/>
                        <a:t>% 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246085"/>
                  </a:ext>
                </a:extLst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flipV="1">
            <a:off x="1944915" y="1915886"/>
            <a:ext cx="8098971" cy="18578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644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Взаимосвязь десятибалльной шкалы с существующей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729038"/>
              </p:ext>
            </p:extLst>
          </p:nvPr>
        </p:nvGraphicFramePr>
        <p:xfrm>
          <a:off x="402013" y="1918610"/>
          <a:ext cx="11384925" cy="44783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{3B4B98B0-60AC-42C2-AFA5-B58CD77FA1E5}</a:tableStyleId>
              </a:tblPr>
              <a:tblGrid>
                <a:gridCol w="3978409">
                  <a:extLst>
                    <a:ext uri="{9D8B030D-6E8A-4147-A177-3AD203B41FA5}">
                      <a16:colId xmlns:a16="http://schemas.microsoft.com/office/drawing/2014/main" val="3233519445"/>
                    </a:ext>
                  </a:extLst>
                </a:gridCol>
                <a:gridCol w="3703258">
                  <a:extLst>
                    <a:ext uri="{9D8B030D-6E8A-4147-A177-3AD203B41FA5}">
                      <a16:colId xmlns:a16="http://schemas.microsoft.com/office/drawing/2014/main" val="1310142597"/>
                    </a:ext>
                  </a:extLst>
                </a:gridCol>
                <a:gridCol w="3703258">
                  <a:extLst>
                    <a:ext uri="{9D8B030D-6E8A-4147-A177-3AD203B41FA5}">
                      <a16:colId xmlns:a16="http://schemas.microsoft.com/office/drawing/2014/main" val="915529866"/>
                    </a:ext>
                  </a:extLst>
                </a:gridCol>
              </a:tblGrid>
              <a:tr h="368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Десятибалльная шкала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Суррогатная шкала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Существующая шкала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482727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 балл – очень слабо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«2+» (два с плюсом)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балла (удовлетворительно)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743813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 балла - слабо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«3-» (три с минусом)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балла (удовлетворительно)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549263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балла - посредственно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«3» (посредственно)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 балла (удовлетворительно)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247942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 балла - удовлетворительно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«3+» (три с плюсом)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 балла (удовлетворительно)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496424"/>
                  </a:ext>
                </a:extLst>
              </a:tr>
              <a:tr h="4242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 баллов - недостаточно хорошо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«4-» (четыре с минусом)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 балла (хорошо)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362805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 баллов - хорошо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«4» (хорошо)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 балла (хорошо)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207975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 баллов - очень хорошо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«4+» (четыре с плюсом)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 балла (хорошо)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746060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 баллов - отлично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«5-» (пять с минусом)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 баллов (отлично)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577982"/>
                  </a:ext>
                </a:extLst>
              </a:tr>
              <a:tr h="3685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 баллов - прекрасно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«5» (отлично)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 баллов (отлично)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901351"/>
                  </a:ext>
                </a:extLst>
              </a:tr>
              <a:tr h="7371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 баллов - великолепно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«5+» (пять с плюсом) (как исключение)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 баллов (отлично)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161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430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>Педагогический мониторинг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-RU" dirty="0"/>
              <a:t>Система организации сбора, хранения, обработки, распространения информации о деятельности педагогической системы, обеспечивающая непрерывное слежение за ее состоянием и прогнозированием ее развития.</a:t>
            </a:r>
          </a:p>
          <a:p>
            <a:pPr marL="0" indent="0" rtl="0">
              <a:buNone/>
            </a:pPr>
            <a:r>
              <a:rPr lang="ru-RU" dirty="0"/>
              <a:t>  </a:t>
            </a:r>
          </a:p>
          <a:p>
            <a:pPr rtl="0"/>
            <a:r>
              <a:rPr lang="ru-RU" dirty="0"/>
              <a:t>Организованное целевое, системное наблюдение за качеством образования в системе  образовательных учреждений, позволяющее отслеживать как отклонение от государственных образовательных стандартов, так и уровень удовлетворения образовательных потребностей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Методика определения уровня обучаемости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8" y="2465293"/>
            <a:ext cx="9384767" cy="3711669"/>
          </a:xfrm>
        </p:spPr>
        <p:txBody>
          <a:bodyPr rtlCol="0">
            <a:normAutofit/>
          </a:bodyPr>
          <a:lstStyle/>
          <a:p>
            <a:pPr marL="457200" indent="-457200" rtl="0">
              <a:buFont typeface="+mj-lt"/>
              <a:buAutoNum type="arabicPeriod"/>
            </a:pPr>
            <a:r>
              <a:rPr lang="ru-RU" dirty="0"/>
              <a:t>Выбираем новый материал базового уровня на 10 минут для объяснения</a:t>
            </a:r>
          </a:p>
          <a:p>
            <a:pPr marL="457200" indent="-457200" rtl="0">
              <a:buFont typeface="+mj-lt"/>
              <a:buAutoNum type="arabicPeriod"/>
            </a:pPr>
            <a:r>
              <a:rPr lang="ru-RU" dirty="0"/>
              <a:t>Объясняем новый материал</a:t>
            </a:r>
          </a:p>
          <a:p>
            <a:pPr marL="457200" indent="-457200" rtl="0">
              <a:buFont typeface="+mj-lt"/>
              <a:buAutoNum type="arabicPeriod"/>
            </a:pPr>
            <a:r>
              <a:rPr lang="ru-RU" dirty="0"/>
              <a:t>Показываем образец применения знания в подобных ситуациях</a:t>
            </a:r>
          </a:p>
          <a:p>
            <a:pPr marL="457200" indent="-457200" rtl="0">
              <a:buFont typeface="+mj-lt"/>
              <a:buAutoNum type="arabicPeriod"/>
            </a:pPr>
            <a:r>
              <a:rPr lang="ru-RU" dirty="0"/>
              <a:t>Показываем образец применения знаний в </a:t>
            </a:r>
            <a:r>
              <a:rPr lang="ru-RU"/>
              <a:t>измененной ситуации</a:t>
            </a:r>
            <a:endParaRPr lang="ru-RU" dirty="0"/>
          </a:p>
          <a:p>
            <a:pPr marL="457200" indent="-457200" rtl="0">
              <a:buFont typeface="+mj-lt"/>
              <a:buAutoNum type="arabicPeriod"/>
            </a:pPr>
            <a:r>
              <a:rPr lang="ru-RU" dirty="0"/>
              <a:t>Даем самостоятельную работу из 4 заданий</a:t>
            </a:r>
          </a:p>
        </p:txBody>
      </p:sp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самостоятельной работы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41391"/>
              </p:ext>
            </p:extLst>
          </p:nvPr>
        </p:nvGraphicFramePr>
        <p:xfrm>
          <a:off x="1004552" y="1944710"/>
          <a:ext cx="10032642" cy="435305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6321">
                  <a:extLst>
                    <a:ext uri="{9D8B030D-6E8A-4147-A177-3AD203B41FA5}">
                      <a16:colId xmlns:a16="http://schemas.microsoft.com/office/drawing/2014/main" val="343553507"/>
                    </a:ext>
                  </a:extLst>
                </a:gridCol>
                <a:gridCol w="5016321">
                  <a:extLst>
                    <a:ext uri="{9D8B030D-6E8A-4147-A177-3AD203B41FA5}">
                      <a16:colId xmlns:a16="http://schemas.microsoft.com/office/drawing/2014/main" val="3218078581"/>
                    </a:ext>
                  </a:extLst>
                </a:gridCol>
              </a:tblGrid>
              <a:tr h="796424">
                <a:tc>
                  <a:txBody>
                    <a:bodyPr/>
                    <a:lstStyle/>
                    <a:p>
                      <a:r>
                        <a:rPr lang="ru-RU" b="1" dirty="0"/>
                        <a:t>Репродуктивный</a:t>
                      </a:r>
                      <a:r>
                        <a:rPr lang="ru-RU" b="1" baseline="0" dirty="0"/>
                        <a:t> уровень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1. Повторить</a:t>
                      </a:r>
                      <a:r>
                        <a:rPr lang="ru-RU" b="1" baseline="0" dirty="0"/>
                        <a:t> то, что услышали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789434"/>
                  </a:ext>
                </a:extLst>
              </a:tr>
              <a:tr h="796424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2. Ответить на вопрос по содержанию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68528"/>
                  </a:ext>
                </a:extLst>
              </a:tr>
              <a:tr h="796424">
                <a:tc>
                  <a:txBody>
                    <a:bodyPr/>
                    <a:lstStyle/>
                    <a:p>
                      <a:r>
                        <a:rPr lang="ru-RU" b="1" dirty="0"/>
                        <a:t>Конструктивный</a:t>
                      </a:r>
                      <a:r>
                        <a:rPr lang="ru-RU" b="1" baseline="0" dirty="0"/>
                        <a:t> уровень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3. Выполнить задания по образцу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297417"/>
                  </a:ext>
                </a:extLst>
              </a:tr>
              <a:tr h="1963786">
                <a:tc>
                  <a:txBody>
                    <a:bodyPr/>
                    <a:lstStyle/>
                    <a:p>
                      <a:r>
                        <a:rPr lang="ru-RU" b="1" dirty="0"/>
                        <a:t>Творческий</a:t>
                      </a:r>
                      <a:r>
                        <a:rPr lang="ru-RU" b="1" baseline="0" dirty="0"/>
                        <a:t> уровень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4. Осуществить перенос полученной информации на новую ситуацию (решить задачу)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7094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22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для фиксации результатов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766211"/>
              </p:ext>
            </p:extLst>
          </p:nvPr>
        </p:nvGraphicFramePr>
        <p:xfrm>
          <a:off x="618188" y="2189408"/>
          <a:ext cx="10934160" cy="279471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22360">
                  <a:extLst>
                    <a:ext uri="{9D8B030D-6E8A-4147-A177-3AD203B41FA5}">
                      <a16:colId xmlns:a16="http://schemas.microsoft.com/office/drawing/2014/main" val="2833360353"/>
                    </a:ext>
                  </a:extLst>
                </a:gridCol>
                <a:gridCol w="1822360">
                  <a:extLst>
                    <a:ext uri="{9D8B030D-6E8A-4147-A177-3AD203B41FA5}">
                      <a16:colId xmlns:a16="http://schemas.microsoft.com/office/drawing/2014/main" val="2998188393"/>
                    </a:ext>
                  </a:extLst>
                </a:gridCol>
                <a:gridCol w="1822360">
                  <a:extLst>
                    <a:ext uri="{9D8B030D-6E8A-4147-A177-3AD203B41FA5}">
                      <a16:colId xmlns:a16="http://schemas.microsoft.com/office/drawing/2014/main" val="1855858664"/>
                    </a:ext>
                  </a:extLst>
                </a:gridCol>
                <a:gridCol w="1822360">
                  <a:extLst>
                    <a:ext uri="{9D8B030D-6E8A-4147-A177-3AD203B41FA5}">
                      <a16:colId xmlns:a16="http://schemas.microsoft.com/office/drawing/2014/main" val="284826218"/>
                    </a:ext>
                  </a:extLst>
                </a:gridCol>
                <a:gridCol w="1822360">
                  <a:extLst>
                    <a:ext uri="{9D8B030D-6E8A-4147-A177-3AD203B41FA5}">
                      <a16:colId xmlns:a16="http://schemas.microsoft.com/office/drawing/2014/main" val="3393597421"/>
                    </a:ext>
                  </a:extLst>
                </a:gridCol>
                <a:gridCol w="1822360">
                  <a:extLst>
                    <a:ext uri="{9D8B030D-6E8A-4147-A177-3AD203B41FA5}">
                      <a16:colId xmlns:a16="http://schemas.microsoft.com/office/drawing/2014/main" val="2255600866"/>
                    </a:ext>
                  </a:extLst>
                </a:gridCol>
              </a:tblGrid>
              <a:tr h="931572">
                <a:tc row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70C0"/>
                          </a:solidFill>
                        </a:rPr>
                        <a:t>ФИО</a:t>
                      </a:r>
                      <a:r>
                        <a:rPr lang="ru-RU" sz="2000" baseline="0" dirty="0">
                          <a:solidFill>
                            <a:srgbClr val="0070C0"/>
                          </a:solidFill>
                        </a:rPr>
                        <a:t> ученика</a:t>
                      </a:r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/>
                        <a:t>Класс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Уровень обучаемости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2000" dirty="0"/>
                        <a:t>Примечания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934941"/>
                  </a:ext>
                </a:extLst>
              </a:tr>
              <a:tr h="9315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Высокий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Средний (2)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Низкий (1)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106997"/>
                  </a:ext>
                </a:extLst>
              </a:tr>
              <a:tr h="9315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803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69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Мониторинг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76518" y="2292439"/>
            <a:ext cx="4650175" cy="3884523"/>
          </a:xfrm>
        </p:spPr>
        <p:txBody>
          <a:bodyPr/>
          <a:lstStyle/>
          <a:p>
            <a:r>
              <a:rPr lang="ru-RU" dirty="0"/>
              <a:t>Система контролирующих и диагностирующих мероприятий, обусловленных целеполаганием процесса обучения и предусматривающих в динамике уровни усвоения учащимися учебного материала и его корректировку.</a:t>
            </a:r>
          </a:p>
        </p:txBody>
      </p:sp>
      <p:pic>
        <p:nvPicPr>
          <p:cNvPr id="2050" name="Picture 2" descr="ÐÐ°ÑÑÐ¸Ð½ÐºÐ¸ Ð¿Ð¾ Ð·Ð°Ð¿ÑÐ¾ÑÑ Ð¼Ð¾Ð½Ð¸ÑÐ¾ÑÐ¸Ð½Ð³ ÐºÐ°ÑÐµÑÑÐ²Ð° Ð¾Ð±ÑÐ°Ð·Ð¾Ð²Ð°Ð½Ð¸Ñ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41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69508" y="296733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874" y="3377293"/>
            <a:ext cx="4262906" cy="352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9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516036"/>
              </p:ext>
            </p:extLst>
          </p:nvPr>
        </p:nvGraphicFramePr>
        <p:xfrm>
          <a:off x="1279525" y="2190750"/>
          <a:ext cx="9629775" cy="398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6600" dirty="0"/>
              <a:t>Виды мониторинга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5622916" cy="3986784"/>
          </a:xfrm>
        </p:spPr>
        <p:txBody>
          <a:bodyPr rtlCol="0">
            <a:normAutofit lnSpcReduction="10000"/>
          </a:bodyPr>
          <a:lstStyle/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масштабу целей образования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этапам обучения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временной зависимости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частоте процедур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охвату объекта наблюдения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организационным формам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формам объект-субъектных отношений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По используемому инструментарию</a:t>
            </a:r>
          </a:p>
        </p:txBody>
      </p:sp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571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масштабу целей образования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245351" y="4593030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Стратегический, тактический,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оперативный</a:t>
            </a: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6283742" y="2564357"/>
            <a:ext cx="5255115" cy="196788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Индивидуальный, групповой,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фронтальный</a:t>
            </a: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983633" y="2564357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Входной, промежуточный, итоговый</a:t>
            </a: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983632" y="465103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Внешний,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latin typeface="Calibri" panose="020F0502020204030204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6801933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6801933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413684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1413684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8288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этапам обучения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880653" y="2593612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Входной,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промежуточный,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итоговый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6488319" y="2593612"/>
            <a:ext cx="5261719" cy="19386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Индивидуальный, групповой,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фронтальный</a:t>
            </a: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6488319" y="4621783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Локальный,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выборочный,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сплошной</a:t>
            </a: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983632" y="465103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Внешний,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1375939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6801933" y="3164162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6945147" y="5210515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1413684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559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временной зависимости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324375" y="2741670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Опережающий,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текущий,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ретроспективный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980684" y="2711162"/>
            <a:ext cx="5261719" cy="19386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Индивидуальный, групповой,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фронтальный</a:t>
            </a: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6488319" y="4621783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Локальный,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выборочный,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сплошной</a:t>
            </a: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983632" y="465103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Внешний,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6801933" y="324073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413684" y="3242738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6979498" y="516215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1413684" y="525278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95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частоте процедур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324375" y="2741670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</a:rPr>
              <a:t>Разовый,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</a:rPr>
              <a:t>периодический, систематический</a:t>
            </a:r>
          </a:p>
          <a:p>
            <a:pPr lvl="0" algn="ctr"/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980684" y="2711162"/>
            <a:ext cx="5261719" cy="19386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Опережающий,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текущий,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ретроспективный</a:t>
            </a:r>
            <a:endParaRPr lang="ru-RU" sz="3200" dirty="0">
              <a:solidFill>
                <a:srgbClr val="4A66AC">
                  <a:lumMod val="75000"/>
                </a:srgbClr>
              </a:solidFill>
              <a:latin typeface="Calibri" panose="020F0502020204030204"/>
              <a:cs typeface="+mn-cs"/>
            </a:endParaRP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952061" y="4592529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Индивидуальный, групповой,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фронтальный</a:t>
            </a:r>
          </a:p>
          <a:p>
            <a:pPr lvl="0" algn="ctr"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6324374" y="459252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Внешний,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6801933" y="3310443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434811" y="329671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434166" y="526445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6796611" y="514640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179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3974" y="641463"/>
            <a:ext cx="7004052" cy="1477623"/>
          </a:xfrm>
        </p:spPr>
        <p:txBody>
          <a:bodyPr/>
          <a:lstStyle/>
          <a:p>
            <a:r>
              <a:rPr lang="ru-RU" b="1" dirty="0"/>
              <a:t>Мониторинг по охвату объекта наблюдения</a:t>
            </a:r>
          </a:p>
        </p:txBody>
      </p:sp>
      <p:sp>
        <p:nvSpPr>
          <p:cNvPr id="7" name="Текст Прав">
            <a:hlinkClick r:id="" action="ppaction://hlinkshowjump?jump=nextslide">
              <a:snd r:embed="rId3" name="chimes.wav"/>
            </a:hlinkClick>
          </p:cNvPr>
          <p:cNvSpPr txBox="1">
            <a:spLocks/>
          </p:cNvSpPr>
          <p:nvPr/>
        </p:nvSpPr>
        <p:spPr>
          <a:xfrm>
            <a:off x="6324375" y="2741670"/>
            <a:ext cx="5467677" cy="190936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Локальный,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выборочный,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сплошной</a:t>
            </a:r>
          </a:p>
          <a:p>
            <a:pPr lvl="0" algn="ctr"/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4A66AC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8" name="Текст Прав"/>
          <p:cNvSpPr txBox="1">
            <a:spLocks/>
          </p:cNvSpPr>
          <p:nvPr/>
        </p:nvSpPr>
        <p:spPr>
          <a:xfrm>
            <a:off x="980684" y="2711162"/>
            <a:ext cx="5261719" cy="19386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Опережающий,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текущий,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ретроспективный</a:t>
            </a:r>
            <a:endParaRPr lang="ru-RU" sz="3200" dirty="0">
              <a:solidFill>
                <a:srgbClr val="4A66AC">
                  <a:lumMod val="75000"/>
                </a:srgbClr>
              </a:solidFill>
              <a:latin typeface="Calibri" panose="020F0502020204030204"/>
              <a:cs typeface="+mn-cs"/>
            </a:endParaRPr>
          </a:p>
          <a:p>
            <a:pPr lvl="0" algn="ctr" defTabSz="914400">
              <a:lnSpc>
                <a:spcPct val="100000"/>
              </a:lnSpc>
              <a:spcBef>
                <a:spcPts val="0"/>
              </a:spcBef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9" name="Текст Прав"/>
          <p:cNvSpPr txBox="1">
            <a:spLocks/>
          </p:cNvSpPr>
          <p:nvPr/>
        </p:nvSpPr>
        <p:spPr>
          <a:xfrm>
            <a:off x="952061" y="4592529"/>
            <a:ext cx="5261719" cy="19098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Индивидуальный, групповой, </a:t>
            </a:r>
            <a:b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</a:br>
            <a:r>
              <a:rPr lang="ru-RU" sz="3200" dirty="0">
                <a:solidFill>
                  <a:srgbClr val="4A66AC">
                    <a:lumMod val="75000"/>
                  </a:srgbClr>
                </a:solidFill>
                <a:cs typeface="+mn-cs"/>
              </a:rPr>
              <a:t>фронтальный</a:t>
            </a:r>
          </a:p>
          <a:p>
            <a:pPr lvl="0" algn="ctr">
              <a:defRPr/>
            </a:pPr>
            <a:endParaRPr lang="ru-RU" sz="3200" dirty="0">
              <a:solidFill>
                <a:srgbClr val="4A66AC">
                  <a:lumMod val="75000"/>
                </a:srgbClr>
              </a:solidFill>
              <a:cs typeface="+mn-cs"/>
            </a:endParaRPr>
          </a:p>
        </p:txBody>
      </p:sp>
      <p:sp>
        <p:nvSpPr>
          <p:cNvPr id="10" name="Текст Прав"/>
          <p:cNvSpPr txBox="1">
            <a:spLocks/>
          </p:cNvSpPr>
          <p:nvPr/>
        </p:nvSpPr>
        <p:spPr>
          <a:xfrm>
            <a:off x="6324374" y="4592529"/>
            <a:ext cx="5362445" cy="18513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noFill/>
          </a:ln>
        </p:spPr>
        <p:txBody>
          <a:bodyPr lIns="684000" tIns="0" rIns="0" bIns="144000" anchor="ctr"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Segoe UI Light" panose="020B0502040204020203" pitchFamily="34" charset="0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Внешний, </a:t>
            </a:r>
            <a:b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</a:b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</a:rPr>
              <a:t>взаимоконтроль, самоанализ</a:t>
            </a:r>
          </a:p>
        </p:txBody>
      </p:sp>
      <p:sp>
        <p:nvSpPr>
          <p:cNvPr id="11" name="Ромб 10"/>
          <p:cNvSpPr/>
          <p:nvPr/>
        </p:nvSpPr>
        <p:spPr>
          <a:xfrm>
            <a:off x="6801933" y="3310443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434811" y="3296716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434166" y="5264450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6796611" y="5146401"/>
            <a:ext cx="355130" cy="355130"/>
          </a:xfrm>
          <a:prstGeom prst="diamond">
            <a:avLst/>
          </a:prstGeom>
          <a:gradFill flip="none" rotWithShape="1">
            <a:gsLst>
              <a:gs pos="0">
                <a:srgbClr val="74B7D2">
                  <a:shade val="30000"/>
                  <a:satMod val="115000"/>
                </a:srgbClr>
              </a:gs>
              <a:gs pos="50000">
                <a:srgbClr val="74B7D2">
                  <a:shade val="67500"/>
                  <a:satMod val="115000"/>
                </a:srgbClr>
              </a:gs>
              <a:gs pos="100000">
                <a:srgbClr val="74B7D2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62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4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5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CC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theme/theme1.xml><?xml version="1.0" encoding="utf-8"?>
<a:theme xmlns:a="http://schemas.openxmlformats.org/drawingml/2006/main" name="Школьные предметы 16: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1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28575">
          <a:noFill/>
          <a:prstDash val="sys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1500" dirty="0" err="1" smtClean="0">
            <a:solidFill>
              <a:schemeClr val="accent1">
                <a:lumMod val="75000"/>
              </a:schemeClr>
            </a:solidFill>
            <a:latin typeface="Segoe UI Light" panose="020B0502040204020203" pitchFamily="34" charset="0"/>
            <a:cs typeface="Segoe UI Light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SC_RU_EDU_test_universal_" id="{0F326A36-4E8E-4D34-8D57-DB4CE51CB6ED}" vid="{895AB5E8-B27E-4E38-B4EF-6EBFE2E5152A}"/>
    </a:ext>
  </a:extLst>
</a:theme>
</file>

<file path=ppt/theme/theme3.xml><?xml version="1.0" encoding="utf-8"?>
<a:theme xmlns:a="http://schemas.openxmlformats.org/drawingml/2006/main" name="1_Тема1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 w="28575">
          <a:noFill/>
          <a:prstDash val="sysDash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1500" dirty="0" err="1" smtClean="0">
            <a:solidFill>
              <a:schemeClr val="accent1">
                <a:lumMod val="75000"/>
              </a:schemeClr>
            </a:solidFill>
            <a:latin typeface="Segoe UI Light" panose="020B0502040204020203" pitchFamily="34" charset="0"/>
            <a:cs typeface="Segoe UI Light" panose="020B0502040204020203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SC_RU_EDU_test_universal_" id="{0F326A36-4E8E-4D34-8D57-DB4CE51CB6ED}" vid="{895AB5E8-B27E-4E38-B4EF-6EBFE2E5152A}"/>
    </a:ext>
  </a:extLst>
</a:theme>
</file>

<file path=ppt/theme/theme4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учебных предметов, дизайн с рисунками на школьной доске (широкоэкранный формат)</Template>
  <TotalTime>464</TotalTime>
  <Words>900</Words>
  <Application>Microsoft Office PowerPoint</Application>
  <PresentationFormat>Широкоэкранный</PresentationFormat>
  <Paragraphs>189</Paragraphs>
  <Slides>24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Calibri</vt:lpstr>
      <vt:lpstr>Cambria Math</vt:lpstr>
      <vt:lpstr>Roboto Cn</vt:lpstr>
      <vt:lpstr>Segoe UI Light</vt:lpstr>
      <vt:lpstr>Times New Roman</vt:lpstr>
      <vt:lpstr>Wingdings</vt:lpstr>
      <vt:lpstr>Школьные предметы 16:9</vt:lpstr>
      <vt:lpstr>Тема1</vt:lpstr>
      <vt:lpstr>1_Тема1</vt:lpstr>
      <vt:lpstr>ПЕДАГОГИЧЕСКИЙ МОНИТОРИНГ КАК   УСЛОВИЕ ДОСТИЖЕНИЯ КАЧЕСТВА ОБРАЗОВАНИЯ</vt:lpstr>
      <vt:lpstr>Педагогический мониторинг</vt:lpstr>
      <vt:lpstr>Презентация PowerPoint</vt:lpstr>
      <vt:lpstr>Виды мониторинга</vt:lpstr>
      <vt:lpstr>Мониторинг по масштабу целей образования</vt:lpstr>
      <vt:lpstr>Мониторинг по этапам обучения</vt:lpstr>
      <vt:lpstr>Мониторинг по временной зависимости</vt:lpstr>
      <vt:lpstr>Мониторинг по частоте процедур</vt:lpstr>
      <vt:lpstr>Мониторинг по охвату объекта наблюдения</vt:lpstr>
      <vt:lpstr>Мониторинг по организационным формам</vt:lpstr>
      <vt:lpstr>Мониторинг по формам объект-субъектных отношений</vt:lpstr>
      <vt:lpstr>Мониторинг по используемому инструментарию</vt:lpstr>
      <vt:lpstr>Презентация PowerPoint</vt:lpstr>
      <vt:lpstr>Мониторинговые показатели</vt:lpstr>
      <vt:lpstr>Формулы для учителя</vt:lpstr>
      <vt:lpstr>Инструментарий</vt:lpstr>
      <vt:lpstr>Показатели обученности </vt:lpstr>
      <vt:lpstr>Презентация PowerPoint</vt:lpstr>
      <vt:lpstr>Взаимосвязь десятибалльной шкалы с существующей</vt:lpstr>
      <vt:lpstr>Методика определения уровня обучаемости</vt:lpstr>
      <vt:lpstr>Структура самостоятельной работы</vt:lpstr>
      <vt:lpstr>Таблица для фиксации результатов</vt:lpstr>
      <vt:lpstr>Мониторинг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ПЕДАГОНИЧЕСКИЙ МОНИТОРИНГ КАК   УСЛОВИЕ ДОСТИЖЕНИЯ КАЧЕСТВА ОБРАЗОВАНИЯ</dc:title>
  <dc:creator>Сергеева Елена</dc:creator>
  <cp:lastModifiedBy>User</cp:lastModifiedBy>
  <cp:revision>24</cp:revision>
  <dcterms:created xsi:type="dcterms:W3CDTF">2018-11-06T07:55:47Z</dcterms:created>
  <dcterms:modified xsi:type="dcterms:W3CDTF">2020-11-18T05:28:42Z</dcterms:modified>
</cp:coreProperties>
</file>