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1" r:id="rId5"/>
    <p:sldId id="262" r:id="rId6"/>
    <p:sldId id="264" r:id="rId7"/>
    <p:sldId id="260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186" autoAdjust="0"/>
    <p:restoredTop sz="94660"/>
  </p:normalViewPr>
  <p:slideViewPr>
    <p:cSldViewPr>
      <p:cViewPr varScale="1">
        <p:scale>
          <a:sx n="86" d="100"/>
          <a:sy n="86" d="100"/>
        </p:scale>
        <p:origin x="-14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200" dirty="0" smtClean="0">
                <a:effectLst/>
              </a:rPr>
              <a:t/>
            </a:r>
            <a:br>
              <a:rPr lang="ru-RU" sz="3200" dirty="0" smtClean="0">
                <a:effectLst/>
              </a:rPr>
            </a:br>
            <a:r>
              <a:rPr lang="ru-RU" sz="3200" dirty="0">
                <a:effectLst/>
              </a:rPr>
              <a:t/>
            </a:r>
            <a:br>
              <a:rPr lang="ru-RU" sz="3200" dirty="0">
                <a:effectLst/>
              </a:rPr>
            </a:br>
            <a:r>
              <a:rPr lang="ru-RU" sz="3200" dirty="0" smtClean="0">
                <a:effectLst/>
              </a:rPr>
              <a:t>«</a:t>
            </a:r>
            <a:r>
              <a:rPr lang="ru-RU" sz="3200" dirty="0">
                <a:effectLst/>
              </a:rPr>
              <a:t>Организация работы семейных Клубов в начальной школе как средство </a:t>
            </a:r>
            <a:r>
              <a:rPr lang="ru-RU" sz="3200" dirty="0" smtClean="0">
                <a:effectLst/>
              </a:rPr>
              <a:t>       </a:t>
            </a:r>
            <a:br>
              <a:rPr lang="ru-RU" sz="3200" dirty="0" smtClean="0">
                <a:effectLst/>
              </a:rPr>
            </a:br>
            <a:r>
              <a:rPr lang="ru-RU" sz="3200" dirty="0" smtClean="0">
                <a:effectLst/>
              </a:rPr>
              <a:t>духовно- </a:t>
            </a:r>
            <a:r>
              <a:rPr lang="ru-RU" sz="3200" dirty="0">
                <a:effectLst/>
              </a:rPr>
              <a:t>нравственного воспитания младших школьников».</a:t>
            </a:r>
            <a:br>
              <a:rPr lang="ru-RU" sz="3200" dirty="0">
                <a:effectLst/>
              </a:rPr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4509120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2000" dirty="0">
                <a:effectLst/>
              </a:rPr>
              <a:t>Выполнил: учитель начальных классов</a:t>
            </a:r>
          </a:p>
          <a:p>
            <a:pPr algn="r"/>
            <a:r>
              <a:rPr lang="ru-RU" sz="2000" dirty="0">
                <a:effectLst/>
              </a:rPr>
              <a:t>в</a:t>
            </a:r>
            <a:r>
              <a:rPr lang="ru-RU" sz="2000" dirty="0" smtClean="0">
                <a:effectLst/>
              </a:rPr>
              <a:t>ысшей </a:t>
            </a:r>
            <a:r>
              <a:rPr lang="ru-RU" sz="2000" dirty="0">
                <a:effectLst/>
              </a:rPr>
              <a:t>квалификационной категории</a:t>
            </a:r>
          </a:p>
          <a:p>
            <a:pPr algn="r"/>
            <a:r>
              <a:rPr lang="ru-RU" sz="2000" dirty="0">
                <a:effectLst/>
              </a:rPr>
              <a:t>Куталина Вера Борисовна</a:t>
            </a:r>
          </a:p>
          <a:p>
            <a:pPr algn="r"/>
            <a:r>
              <a:rPr lang="ru-RU" sz="2000" dirty="0" smtClean="0">
                <a:effectLst/>
              </a:rPr>
              <a:t> </a:t>
            </a:r>
            <a:endParaRPr lang="ru-RU" sz="2000" dirty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723954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Цель: </a:t>
            </a:r>
            <a:r>
              <a:rPr lang="ru-RU" dirty="0"/>
              <a:t>создание личностно-ориентированного взаимодействия родителей, педагога и детей путем организации единого образовательного и воспитательного пространства в семье и школе. </a:t>
            </a:r>
            <a:endParaRPr lang="ru-RU" dirty="0" smtClean="0"/>
          </a:p>
          <a:p>
            <a:r>
              <a:rPr lang="ru-RU" dirty="0" smtClean="0"/>
              <a:t>Задачи</a:t>
            </a:r>
            <a:r>
              <a:rPr lang="ru-RU" dirty="0"/>
              <a:t>: оказание психолого-педагогической помощи и поддержки родителям, повышение педагогической культуры родительской общественности, приобщение родителей к активному участию в жизни гимназии через поиск и внедрение новых эффективных форм работы, создание условий для реализации собственных идей, способствующих проявлению творческих способностей, обмену  опытом семейного воспитания.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Семейный Клуб «Я – семья, во мне – семь я»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649668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 «Педагогическое просвещение» </a:t>
            </a:r>
          </a:p>
          <a:p>
            <a:r>
              <a:rPr lang="ru-RU" dirty="0"/>
              <a:t>2. «Сами с усами». </a:t>
            </a:r>
          </a:p>
          <a:p>
            <a:r>
              <a:rPr lang="ru-RU" dirty="0"/>
              <a:t>3. «Любимый Нижний» </a:t>
            </a:r>
          </a:p>
          <a:p>
            <a:r>
              <a:rPr lang="ru-RU" dirty="0"/>
              <a:t>4. «Если хочешь быть здоров…» </a:t>
            </a:r>
          </a:p>
          <a:p>
            <a:r>
              <a:rPr lang="ru-RU" dirty="0"/>
              <a:t>5. «Умники и умницы» </a:t>
            </a:r>
          </a:p>
          <a:p>
            <a:r>
              <a:rPr lang="ru-RU" dirty="0"/>
              <a:t>6. «Трудовой десант»</a:t>
            </a:r>
          </a:p>
          <a:p>
            <a:r>
              <a:rPr lang="ru-RU" dirty="0"/>
              <a:t>7. </a:t>
            </a:r>
            <a:r>
              <a:rPr lang="ru-RU"/>
              <a:t>«Экспертное бюро».</a:t>
            </a:r>
          </a:p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Направления работы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249994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Дискуссии, вечера вопросов и ответов, индивидуальные беседы, читательские конференции.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1.«Педагогическое просвещение»</a:t>
            </a:r>
            <a:endParaRPr lang="ru-RU" dirty="0"/>
          </a:p>
        </p:txBody>
      </p:sp>
      <p:pic>
        <p:nvPicPr>
          <p:cNvPr id="4" name="Picture 3" descr="https://lh3.googleusercontent.com/xxLJsJ66OYGV2RvpcpQ_nhxTUrUSEQzpMz4bbqk8oPJdMWrZk6IaBBTw1LSUWt-IqoPDOqDnfLiGXFQN_vId0AlZGV_IwByOtap5aYBRNlKXwp81X2EOO2exShBBekmESiRSe1-C_IC09xK_fOPEIGqO0aqoRoz2q2bZDLQF1DlqoYxwp4l_ZwfVn9WMaY2RHR__oWZhbdyY89QhhoAumtmrhq2uMy3kjyHseNHre1Qno6QUEw9LMX8E4-Lz0wT6RTtLNSqBK9k7J-dJ25adKC2PMXvanbKb9wc0kMNhrIaAZiDcroFeTf_TY0rcLaNQNkzkm7jvJA3X9z5KjDAmH8iqah1WOPCamksOi50yDVfS1c7ebi7Gg44HNW8SdUFEYvGnm7Ot4K6-e50ZansdNzG4Rpb5-04n2fhWbqwmvVP5LVGv8DiToK2-AiTyxsx5DjBb5zE_gobJNraw4ZV6uBuWGMA2zl_bCuNUeC2eHWC4fvqfjMXsjNIrEcR8ptg4qZnPeXx3o3xZA-yd-g-6Eyd6JUFkRRTXxmNfvXEoA7--sWhzm-E5V32d6F0lsFcwmD52J9rYykEeN6Aby4tJRsw_qa_ys_xIzinf1MKS3I0Jj-5vbQ=w1024-h683-n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3500438"/>
            <a:ext cx="4284187" cy="2857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Творческая </a:t>
            </a:r>
            <a:r>
              <a:rPr lang="ru-RU" dirty="0" smtClean="0"/>
              <a:t>мастерская, где родители вместе с детьми под руководством учителя или приглашённого педагога учатся изготавливать поделки, рисовать.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2. «Сами с усами».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3500414"/>
            <a:ext cx="4476782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Организация и проведение экскурсий, посещение выставок, музеев.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 «Любимый Нижний».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3357562"/>
            <a:ext cx="4214843" cy="3161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Работа по укреплению и сохранению здоровья детей и взрослых: лыжные прогулки и катание с горки, семейные старты.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4. «Если хочешь </a:t>
            </a:r>
            <a:br>
              <a:rPr lang="ru-RU" dirty="0" smtClean="0"/>
            </a:br>
            <a:r>
              <a:rPr lang="ru-RU" dirty="0" smtClean="0"/>
              <a:t>быть здоров…». </a:t>
            </a:r>
            <a:endParaRPr lang="ru-RU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3786190"/>
            <a:ext cx="4643470" cy="24304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Организация работы с детьми в интеллектуальном и творческом направлениях.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5. «Умники и умницы». </a:t>
            </a:r>
            <a:endParaRPr lang="ru-RU" dirty="0"/>
          </a:p>
        </p:txBody>
      </p:sp>
      <p:pic>
        <p:nvPicPr>
          <p:cNvPr id="5" name="Picture 2" descr="https://lh3.googleusercontent.com/UcL6eFv-UxD9hA3ytfZRNg4_gG7mqfljEfKB6ThQBK2PEtbSeh-74DV1RC-VswUbYjv6AxLzPlYznP4LPrYA4AgVfR6FsVUFWQuUNTY3BYf9fghIlpief_gU1N26qOPuvXIyIeTwtjK0hITJ7J7CuIJXX7yEFYZu0RMfDPaYOy8-arQm007nzvWRLVPzvVqjTixKzF-IaXS9H2buO-Tq0dnNh9vq8J6SMg3SkvX6E7y__aU2tgfTFB926NSXgnKSxv0MJHMR_oMFXudWodRKqhFc9AOwVb-cBtQMGXdUS9rhlKBKqxtilJJ3B8My01m0TLYrR0cP0dQOovxx6THnR7oXGnQQUP7L1A1Qqq8Bx3F4hdoSmno469BVJWDk1lPeiEHcYdBzcYw_i7T4UnPkMwYhNWLhEOvWDVrpXlEdTqJesklcDsbHfmvNUsdNCQlygkirc9xjgv3_XKT8zMo92PBytwqBRm7EOl9srSIWuP_0wCr5mRksYDPQOq8jiWNzMYGGoAjv_crxKK5jPJUk9ZF6dhOtZAJ1559oJw0tutUwM8tlGQHcgLRaWLTDnzG7brCRh9bfwYGpiR0zt1_QAHaBC6mE_7ME8ihSOPTHBfWhGq7bYA=w477-h318-n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3214686"/>
            <a:ext cx="4786346" cy="31976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Организация субботников в гимназии и классе, проведение Осенней Ярмарки и Масленицы, Рождественских посиделок, классных чаепитий.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6. «Трудовой десант» </a:t>
            </a:r>
            <a:endParaRPr lang="ru-RU" dirty="0"/>
          </a:p>
        </p:txBody>
      </p:sp>
      <p:pic>
        <p:nvPicPr>
          <p:cNvPr id="4" name="Picture 2" descr="Z:\НОВЫЙ 2019-2020 УЧЕБНЫЙ ГОД\Спорт. зал\image2013760658d94eff67a9cfdd8e0cf8f6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3571876"/>
            <a:ext cx="3974588" cy="29809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Диагностирование, анкетирование, наблюдение, опросы. Полученные данные систематизируются, проводится общий анализ, выделяются основные проблемы.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7. «Экспертное бюро» </a:t>
            </a:r>
            <a:endParaRPr lang="ru-RU" dirty="0"/>
          </a:p>
        </p:txBody>
      </p:sp>
      <p:pic>
        <p:nvPicPr>
          <p:cNvPr id="5" name="Picture 2" descr="Z:\НОВЫЙ 2019-2020 УЧЕБНЫЙ ГОД\Спорт. зал\image7d260137c1e9ef14417c30cfb2920d9f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3500438"/>
            <a:ext cx="4040830" cy="30306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Форма  работы семейный Клуб достаточно эффективна в процессе сотрудничества общеобразовательного учреждения и родителей. Общие дела и интересы сплачивают семью и школу, положительно воздействуют на формирование личности ребёнка. </a:t>
            </a:r>
          </a:p>
          <a:p>
            <a:r>
              <a:rPr lang="ru-RU" dirty="0" smtClean="0"/>
              <a:t>Участие родителей в школьной жизни ребенка, важно не только для школы, но в первую очередь и для самой семьи. У учащихся возникает чувство гордости за своих родителей, которые активно взаимодействуют с гимназией.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Семейное воспитание — это систематическое, целенаправленное воздействие на ребёнка взрослых членов семьи и семейного уклада в целом.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sz="2800" dirty="0"/>
              <a:t>Педагогика должна стать наукой для всех: и для учителей, и для родителей</a:t>
            </a:r>
            <a:br>
              <a:rPr lang="ru-RU" sz="2800" dirty="0"/>
            </a:br>
            <a:r>
              <a:rPr lang="ru-RU" sz="2800" dirty="0"/>
              <a:t>В.А. Сухомлинский</a:t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25684480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dirty="0"/>
              <a:t>- Конституция РФ;</a:t>
            </a:r>
          </a:p>
          <a:p>
            <a:r>
              <a:rPr lang="ru-RU" dirty="0"/>
              <a:t>- Конвенция о правах ребенка;</a:t>
            </a:r>
          </a:p>
          <a:p>
            <a:r>
              <a:rPr lang="ru-RU" dirty="0"/>
              <a:t>- Семейный кодекс РФ;</a:t>
            </a:r>
          </a:p>
          <a:p>
            <a:r>
              <a:rPr lang="ru-RU" dirty="0"/>
              <a:t>- Закон РФ «Об образовании»;</a:t>
            </a:r>
          </a:p>
          <a:p>
            <a:r>
              <a:rPr lang="ru-RU" dirty="0"/>
              <a:t>- Федеральный закон «Об основных гарантиях прав ребенка в РФ». 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/>
              <a:t>Правовое обеспечение прав и обязанностей родителей:</a:t>
            </a:r>
            <a:br>
              <a:rPr lang="ru-RU" sz="3600" dirty="0"/>
            </a:b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1029545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На основе национального воспитательного идеала формулируется основная педагогическая цель – </a:t>
            </a:r>
            <a:r>
              <a:rPr lang="ru-RU" i="1" dirty="0"/>
              <a:t>воспитание нравственного, ответственного, инициативного и компетентного гражданина России</a:t>
            </a:r>
            <a:r>
              <a:rPr lang="ru-RU" dirty="0"/>
              <a:t>.</a:t>
            </a:r>
          </a:p>
          <a:p>
            <a:r>
              <a:rPr lang="ru-RU" dirty="0"/>
              <a:t>Сегодня одна из главных задач школы – создание педагогической системы, основанной на взаимодействии педагогического, ученического и родительского коллективов как равноправных партнеров. Это отвечает современным требованиям ФГОС нового поколения.	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и задачи: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04703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1988840"/>
            <a:ext cx="7745505" cy="4425354"/>
          </a:xfrm>
        </p:spPr>
        <p:txBody>
          <a:bodyPr>
            <a:noAutofit/>
          </a:bodyPr>
          <a:lstStyle/>
          <a:p>
            <a:endParaRPr lang="ru-RU" sz="1200" dirty="0"/>
          </a:p>
          <a:p>
            <a:pPr marL="0" lvl="0" indent="0">
              <a:buNone/>
            </a:pPr>
            <a:r>
              <a:rPr lang="ru-RU" sz="1200" dirty="0" smtClean="0"/>
              <a:t> </a:t>
            </a:r>
            <a:endParaRPr lang="ru-RU" sz="1200" dirty="0"/>
          </a:p>
          <a:p>
            <a:pPr lvl="0"/>
            <a:r>
              <a:rPr lang="ru-RU" sz="1400" dirty="0"/>
              <a:t>формирование способности к духовному развитию, реализации творческого потенциала в учебно-игровой, предметно-продуктивной, социально ориентированной деятельности на основе нравственных установок и моральных норм, непрерывного образования, самовоспитания и универсальной духовно-нравственной компетенции – «становиться лучше»; </a:t>
            </a:r>
          </a:p>
          <a:p>
            <a:pPr lvl="0"/>
            <a:r>
              <a:rPr lang="ru-RU" sz="1400" dirty="0"/>
              <a:t>укрепление нравственности – основанной на свободе воли и духовных отечественных традициях, внутренней установки личности школьника поступать согласно своей совести;</a:t>
            </a:r>
          </a:p>
          <a:p>
            <a:pPr lvl="0"/>
            <a:r>
              <a:rPr lang="ru-RU" sz="1400" dirty="0"/>
              <a:t>формирование основ морали – осознанной обучающимся необходимости определенного поведения, обусловленного принятыми в обществе представлениями о добре и зле, должном и недопустимом; укрепление у младшего школьника позитивной нравственной самооценки и самоуважения, жизненного оптимизма;</a:t>
            </a:r>
          </a:p>
          <a:p>
            <a:pPr lvl="0"/>
            <a:r>
              <a:rPr lang="ru-RU" sz="1400" dirty="0"/>
              <a:t>формирование основ нравственного самосознания личности (совести) – способности младшего школьника формулировать собственные нравственные обязательства, осуществлять нравственный самоконтроль, требовать от себя выполнения моральных норм, давать нравственную оценку своим и чужим поступкам;</a:t>
            </a:r>
          </a:p>
          <a:p>
            <a:endParaRPr lang="ru-RU" sz="1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i="1" dirty="0" smtClean="0"/>
              <a:t>В области </a:t>
            </a:r>
            <a:r>
              <a:rPr lang="ru-RU" sz="3600" i="1" dirty="0"/>
              <a:t>формирования личностной культуры</a:t>
            </a:r>
            <a:r>
              <a:rPr lang="ru-RU" sz="3600" dirty="0"/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277567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sz="2200" dirty="0"/>
              <a:t>принятие обучающимся базовых общенациональных ценностей, национальных и этнических духовных традиций;</a:t>
            </a:r>
          </a:p>
          <a:p>
            <a:pPr lvl="0"/>
            <a:r>
              <a:rPr lang="ru-RU" sz="2200" dirty="0"/>
              <a:t>формирование эстетических потребностей, ценностей и чувств;</a:t>
            </a:r>
          </a:p>
          <a:p>
            <a:pPr lvl="0"/>
            <a:r>
              <a:rPr lang="ru-RU" sz="2200" dirty="0"/>
              <a:t>формирование способности открыто выражать и отстаивать свою нравственно оправданную позицию, проявлять критичность к собственным намерениям, мыслям и поступкам;</a:t>
            </a:r>
          </a:p>
          <a:p>
            <a:pPr lvl="0"/>
            <a:r>
              <a:rPr lang="ru-RU" sz="2200" dirty="0"/>
              <a:t>формирование способности к самостоятельным поступкам и действиям, совершаемым на основе морального выбора, к принятию ответственности за их результаты, целеустремленности и настойчивости в достижении результата;</a:t>
            </a:r>
          </a:p>
          <a:p>
            <a:pPr lvl="0"/>
            <a:r>
              <a:rPr lang="ru-RU" sz="2200" dirty="0"/>
              <a:t>развитие трудолюбия, способности к преодолению трудностей;</a:t>
            </a:r>
          </a:p>
          <a:p>
            <a:pPr lvl="0"/>
            <a:r>
              <a:rPr lang="ru-RU" sz="2200" dirty="0"/>
              <a:t>осознание младшим школьником ценности человеческой жизни, формирование умения противостоять в пределах своих возможностей действиям и влияниям, представляющим угрозу для жизни, физического и нравственного здоровья, духовной безопасности личности в пределах своих возможностей;</a:t>
            </a:r>
          </a:p>
          <a:p>
            <a:pPr lvl="0"/>
            <a:r>
              <a:rPr lang="ru-RU" sz="2200" dirty="0"/>
              <a:t>формирование нравственного смысла учения.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i="1" dirty="0"/>
              <a:t>В области формирования личностной культуры</a:t>
            </a:r>
            <a:r>
              <a:rPr lang="ru-RU" sz="3600" dirty="0"/>
              <a:t>:</a:t>
            </a:r>
          </a:p>
        </p:txBody>
      </p:sp>
    </p:spTree>
    <p:extLst>
      <p:ext uri="{BB962C8B-B14F-4D97-AF65-F5344CB8AC3E}">
        <p14:creationId xmlns="" xmlns:p14="http://schemas.microsoft.com/office/powerpoint/2010/main" val="1024381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sz="2000" dirty="0"/>
              <a:t>формирование основ российской гражданской идентичности; </a:t>
            </a:r>
          </a:p>
          <a:p>
            <a:pPr lvl="0"/>
            <a:r>
              <a:rPr lang="ru-RU" sz="2000" dirty="0"/>
              <a:t>пробуждение веры в Россию, чувства личной ответственности за Отечество; </a:t>
            </a:r>
          </a:p>
          <a:p>
            <a:pPr lvl="0"/>
            <a:r>
              <a:rPr lang="ru-RU" sz="2000" dirty="0"/>
              <a:t>формирование патриотизма и гражданской солидарности;</a:t>
            </a:r>
          </a:p>
          <a:p>
            <a:pPr lvl="0"/>
            <a:r>
              <a:rPr lang="ru-RU" sz="2000" dirty="0"/>
              <a:t>развитие навыков организации и осуществления сотрудничества с педагогами, сверстниками, родителями, старшими детьми в решении общих проблем;</a:t>
            </a:r>
          </a:p>
          <a:p>
            <a:pPr lvl="0"/>
            <a:r>
              <a:rPr lang="ru-RU" sz="2000" dirty="0"/>
              <a:t>укрепление доверия к другим людям;</a:t>
            </a:r>
          </a:p>
          <a:p>
            <a:pPr lvl="0"/>
            <a:r>
              <a:rPr lang="ru-RU" sz="2000" dirty="0"/>
              <a:t>развитие доброжелательности и эмоциональной отзывчивости, понимания и сопереживания другим людям;</a:t>
            </a:r>
          </a:p>
          <a:p>
            <a:pPr lvl="0"/>
            <a:r>
              <a:rPr lang="ru-RU" sz="2000" dirty="0"/>
              <a:t>становление гуманистических и демократических ценностных ориентаций;</a:t>
            </a:r>
          </a:p>
          <a:p>
            <a:pPr lvl="0"/>
            <a:r>
              <a:rPr lang="ru-RU" sz="2000" dirty="0"/>
              <a:t>формирование осознанного и уважительного отношения к традиционным российским религиям и религиозным организациям, к вере и религиозным убеждениям; </a:t>
            </a:r>
          </a:p>
          <a:p>
            <a:pPr lvl="0"/>
            <a:r>
              <a:rPr lang="ru-RU" sz="2000" dirty="0"/>
              <a:t>формирование основ культуры межэтнического общения, уважения к культурным, религиозным традициям, образу жизни представителей народов России.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i="1" dirty="0"/>
              <a:t>В области формирования социальной культуры: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88344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формирование отношения к семье как к основе российского общества;</a:t>
            </a:r>
          </a:p>
          <a:p>
            <a:pPr lvl="0"/>
            <a:r>
              <a:rPr lang="ru-RU" dirty="0"/>
              <a:t>формирование у младшего школьника почтительного  отношения к родителям, осознанного, заботливого отношения к старшим и младшим;</a:t>
            </a:r>
          </a:p>
          <a:p>
            <a:pPr lvl="0"/>
            <a:r>
              <a:rPr lang="ru-RU" dirty="0"/>
              <a:t>знакомство обучающегося с культурно-историческими и этническими традициями российской семьи.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i="1" dirty="0"/>
              <a:t>В области формирования семейной культуры: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987380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Совет Отцов</a:t>
            </a:r>
          </a:p>
          <a:p>
            <a:r>
              <a:rPr lang="ru-RU" sz="1800" dirty="0" smtClean="0"/>
              <a:t>Попечительский Совет</a:t>
            </a:r>
          </a:p>
          <a:p>
            <a:r>
              <a:rPr lang="ru-RU" sz="1800" dirty="0" smtClean="0"/>
              <a:t>Родительский комитет гимназии</a:t>
            </a:r>
          </a:p>
          <a:p>
            <a:r>
              <a:rPr lang="ru-RU" sz="1800" dirty="0" smtClean="0"/>
              <a:t>Родительские комитеты классов гимназии</a:t>
            </a:r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МАОУ «Гимназия № 2»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4592" y="3759962"/>
            <a:ext cx="4644699" cy="3098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4718319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64</TotalTime>
  <Words>775</Words>
  <Application>Microsoft Office PowerPoint</Application>
  <PresentationFormat>Экран (4:3)</PresentationFormat>
  <Paragraphs>79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Твердый переплет</vt:lpstr>
      <vt:lpstr>  «Организация работы семейных Клубов в начальной школе как средство         духовно- нравственного воспитания младших школьников». </vt:lpstr>
      <vt:lpstr>Педагогика должна стать наукой для всех: и для учителей, и для родителей В.А. Сухомлинский </vt:lpstr>
      <vt:lpstr>Правовое обеспечение прав и обязанностей родителей: </vt:lpstr>
      <vt:lpstr>Цели и задачи:</vt:lpstr>
      <vt:lpstr>В области формирования личностной культуры: </vt:lpstr>
      <vt:lpstr>В области формирования личностной культуры:</vt:lpstr>
      <vt:lpstr>В области формирования социальной культуры: </vt:lpstr>
      <vt:lpstr>В области формирования семейной культуры: </vt:lpstr>
      <vt:lpstr>МАОУ «Гимназия № 2»</vt:lpstr>
      <vt:lpstr>Семейный Клуб «Я – семья, во мне – семь я»</vt:lpstr>
      <vt:lpstr>Направления работы</vt:lpstr>
      <vt:lpstr>1.«Педагогическое просвещение»</vt:lpstr>
      <vt:lpstr> 2. «Сами с усами».  </vt:lpstr>
      <vt:lpstr>3. «Любимый Нижний». </vt:lpstr>
      <vt:lpstr>4. «Если хочешь  быть здоров…». </vt:lpstr>
      <vt:lpstr>5. «Умники и умницы». </vt:lpstr>
      <vt:lpstr>6. «Трудовой десант» </vt:lpstr>
      <vt:lpstr>7. «Экспертное бюро» </vt:lpstr>
      <vt:lpstr>Вывод: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«Организация работы семейных Клубов в начальной школе как средство         духовно- нравственного воспитания младших школьников».</dc:title>
  <dc:creator>Куталина Вера</dc:creator>
  <cp:lastModifiedBy>4</cp:lastModifiedBy>
  <cp:revision>13</cp:revision>
  <dcterms:modified xsi:type="dcterms:W3CDTF">2020-11-18T10:46:07Z</dcterms:modified>
</cp:coreProperties>
</file>