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67" r:id="rId4"/>
    <p:sldId id="269" r:id="rId5"/>
    <p:sldId id="270" r:id="rId6"/>
    <p:sldId id="268" r:id="rId7"/>
    <p:sldId id="271" r:id="rId8"/>
    <p:sldId id="272" r:id="rId9"/>
    <p:sldId id="260" r:id="rId10"/>
    <p:sldId id="261" r:id="rId11"/>
    <p:sldId id="262" r:id="rId12"/>
    <p:sldId id="264" r:id="rId13"/>
    <p:sldId id="273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800080"/>
    <a:srgbClr val="0070C0"/>
    <a:srgbClr val="990099"/>
    <a:srgbClr val="000000"/>
    <a:srgbClr val="542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96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80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9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6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3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0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45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671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534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87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7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4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912768" cy="93610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1400" b="0" dirty="0">
                <a:latin typeface="Chat Noir" panose="02000605030000020004" pitchFamily="2" charset="0"/>
              </a:rPr>
              <a:t>Муниципальное автономное дошкольное образовательное учреждение «Детский сад комбинированной направленности №4» </a:t>
            </a:r>
            <a:br>
              <a:rPr lang="ru-RU" sz="1400" b="0" dirty="0">
                <a:latin typeface="Chat Noir" panose="02000605030000020004" pitchFamily="2" charset="0"/>
              </a:rPr>
            </a:br>
            <a:r>
              <a:rPr lang="ru-RU" sz="1200" b="0" dirty="0">
                <a:latin typeface="Chat Noir" panose="02000605030000020004" pitchFamily="2" charset="0"/>
              </a:rPr>
              <a:t>города Сосновоборска</a:t>
            </a:r>
            <a:r>
              <a:rPr lang="ru-RU" sz="1400" b="0" dirty="0" smtClean="0">
                <a:latin typeface="Chat Noir" panose="02000605030000020004" pitchFamily="2" charset="0"/>
              </a:rPr>
              <a:t>»</a:t>
            </a:r>
            <a:r>
              <a:rPr lang="ru-RU" sz="1400" b="0" dirty="0">
                <a:latin typeface="Chat Noir" panose="02000605030000020004" pitchFamily="2" charset="0"/>
              </a:rPr>
              <a:t/>
            </a:r>
            <a:br>
              <a:rPr lang="ru-RU" sz="1400" b="0" dirty="0">
                <a:latin typeface="Chat Noir" panose="02000605030000020004" pitchFamily="2" charset="0"/>
              </a:rPr>
            </a:br>
            <a:endParaRPr lang="ru-RU" sz="1400" b="0" dirty="0">
              <a:latin typeface="Chat Noir" panose="02000605030000020004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2" cy="2088232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dirty="0">
                <a:latin typeface="AsylbekM29.kz" panose="02000506000000020003" pitchFamily="2" charset="-52"/>
              </a:rPr>
              <a:t>План самообразования по теме:</a:t>
            </a:r>
            <a:br>
              <a:rPr lang="ru-RU" dirty="0">
                <a:latin typeface="AsylbekM29.kz" panose="02000506000000020003" pitchFamily="2" charset="-52"/>
              </a:rPr>
            </a:br>
            <a:r>
              <a:rPr lang="ru-RU" sz="4400" dirty="0">
                <a:solidFill>
                  <a:srgbClr val="0070C0"/>
                </a:solidFill>
                <a:latin typeface="AsylbekM29.kz" panose="02000506000000020003" pitchFamily="2" charset="-52"/>
              </a:rPr>
              <a:t>«Дидактические игры в обучении детей основам математики»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131840" y="3501008"/>
            <a:ext cx="5904656" cy="1224136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+mj-lt"/>
                <a:cs typeface="Calibri" panose="020F0502020204030204" pitchFamily="34" charset="0"/>
              </a:rPr>
              <a:t>Выполнила: </a:t>
            </a:r>
            <a:r>
              <a:rPr lang="ru-RU" sz="1800" b="1" dirty="0">
                <a:latin typeface="+mj-lt"/>
                <a:cs typeface="Calibri" panose="020F0502020204030204" pitchFamily="34" charset="0"/>
              </a:rPr>
              <a:t>Хорошева Галина Викторовна</a:t>
            </a:r>
          </a:p>
          <a:p>
            <a:r>
              <a:rPr lang="ru-RU" sz="1600" dirty="0" smtClean="0">
                <a:latin typeface="+mj-lt"/>
                <a:cs typeface="Calibri" panose="020F0502020204030204" pitchFamily="34" charset="0"/>
              </a:rPr>
              <a:t>Срок </a:t>
            </a:r>
            <a:r>
              <a:rPr lang="ru-RU" sz="1600" dirty="0">
                <a:latin typeface="+mj-lt"/>
                <a:cs typeface="Calibri" panose="020F0502020204030204" pitchFamily="34" charset="0"/>
              </a:rPr>
              <a:t>реализации плана самообразования:</a:t>
            </a:r>
            <a:r>
              <a:rPr lang="ru-RU" sz="1600" b="1" dirty="0">
                <a:latin typeface="+mj-lt"/>
                <a:cs typeface="Calibri" panose="020F0502020204030204" pitchFamily="34" charset="0"/>
              </a:rPr>
              <a:t> </a:t>
            </a:r>
            <a:r>
              <a:rPr lang="ru-RU" sz="1800" b="1" dirty="0" smtClean="0">
                <a:latin typeface="+mj-lt"/>
                <a:cs typeface="Calibri" panose="020F0502020204030204" pitchFamily="34" charset="0"/>
              </a:rPr>
              <a:t>01.09.20 </a:t>
            </a:r>
            <a:r>
              <a:rPr lang="ru-RU" sz="1800" b="1" dirty="0">
                <a:latin typeface="+mj-lt"/>
                <a:cs typeface="Calibri" panose="020F0502020204030204" pitchFamily="34" charset="0"/>
              </a:rPr>
              <a:t>– 31.05.21</a:t>
            </a:r>
            <a:endParaRPr lang="ru-RU" sz="1800" dirty="0">
              <a:latin typeface="+mj-lt"/>
              <a:cs typeface="Calibri" panose="020F0502020204030204" pitchFamily="34" charset="0"/>
            </a:endParaRPr>
          </a:p>
          <a:p>
            <a:endParaRPr lang="ru-RU" sz="1800" dirty="0">
              <a:latin typeface="Chat Noir" panose="02000605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83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738196"/>
              </p:ext>
            </p:extLst>
          </p:nvPr>
        </p:nvGraphicFramePr>
        <p:xfrm>
          <a:off x="467544" y="1158240"/>
          <a:ext cx="8280920" cy="4937760"/>
        </p:xfrm>
        <a:graphic>
          <a:graphicData uri="http://schemas.openxmlformats.org/drawingml/2006/table">
            <a:tbl>
              <a:tblPr/>
              <a:tblGrid>
                <a:gridCol w="595796"/>
                <a:gridCol w="6821028"/>
                <a:gridCol w="864096"/>
              </a:tblGrid>
              <a:tr h="23250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детьми: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«С какого дерева листочки?»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продолжить знакомить детей с составом чисел в пределах 10, формировать умения представлять числа в виде суммы двух слагаемых.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«Разложи шишки по мешкам»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состав числа с помощью решения примеров в пределах 10  на сложение и вычитание, развивать зрительное внимание, память, логическое мышление.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«Засуши грибы»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учить детей раскладывать цифровой ряд  в порядке возрастания (убывания), выкладывать предметы в порядке убывания или возрастания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«Засоли грибочки»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упражнять дошкольников в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решении примеров на сложение и вычитание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развивать внимание, мышление, зрительное восприятие.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«Собери ягоды»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учить детей сравнивать  рядом стоящие числа в пределах 10, пользуясь знаками «&lt;», «&gt;», «=». 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«Накорми геометрических зайчиков»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закреплять у детей умение различать и называть геометрические фигуры, различать и называть числа в пределах 20, отсчитывать заданное количество предметов.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«Задания от бобрят»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учить детей различать и называть цифры, формировать умение строить элементарные умозаключения.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Октябрь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  <a:p>
                      <a:endParaRPr lang="ru-RU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72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640296"/>
              </p:ext>
            </p:extLst>
          </p:nvPr>
        </p:nvGraphicFramePr>
        <p:xfrm>
          <a:off x="467544" y="1196752"/>
          <a:ext cx="8352928" cy="2286526"/>
        </p:xfrm>
        <a:graphic>
          <a:graphicData uri="http://schemas.openxmlformats.org/drawingml/2006/table">
            <a:tbl>
              <a:tblPr/>
              <a:tblGrid>
                <a:gridCol w="611614"/>
                <a:gridCol w="7002117"/>
                <a:gridCol w="739197"/>
              </a:tblGrid>
              <a:tr h="22865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детьми: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«Расставь ребятишек»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учить детей выполнять счетные операции в пределах 10, развивать внимание, память, мышление.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«Чья тень»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(игрушки) - закрепить умение различать и называть основные и оттеночные цвета, развивать зрительное восприятие, мелкую моторику рук. 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</a:t>
                      </a:r>
                      <a:r>
                        <a:rPr lang="ru-RU" sz="1600" b="1" kern="120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Колумбово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яйцо»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учить детей читать схематическое изображение, выстраивать образ в соответствии со схемой, развивать мелкую моторику, сенсорные способности, образное и логическое мышление.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Ноябрь   </a:t>
                      </a:r>
                    </a:p>
                    <a:p>
                      <a:endParaRPr lang="ru-RU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7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469989"/>
              </p:ext>
            </p:extLst>
          </p:nvPr>
        </p:nvGraphicFramePr>
        <p:xfrm>
          <a:off x="611560" y="1196752"/>
          <a:ext cx="8136904" cy="2929101"/>
        </p:xfrm>
        <a:graphic>
          <a:graphicData uri="http://schemas.openxmlformats.org/drawingml/2006/table">
            <a:tbl>
              <a:tblPr/>
              <a:tblGrid>
                <a:gridCol w="720080"/>
                <a:gridCol w="6192688"/>
                <a:gridCol w="1224136"/>
              </a:tblGrid>
              <a:tr h="614576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родителями: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Помощь в сборе материалов для изготовления   дидактических игр (прозрачной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самоклейкой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картоном, клеем, папками)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Анкетирование родителей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математическому развитию детей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Оформление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памятки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родителей  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«Что должен знать и уметь ребенок в 6 лет?»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Сентябрь    </a:t>
                      </a:r>
                    </a:p>
                    <a:p>
                      <a:pPr algn="ctr"/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Консультация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«Помощь родителей в процессе формирования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элементарных математических  представлений у детей  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дошкольного возраста» </a:t>
                      </a:r>
                      <a:endParaRPr lang="ru-RU" sz="1600" b="1" i="0" kern="1200" dirty="0" smtClean="0">
                        <a:solidFill>
                          <a:srgbClr val="7030A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Октябрь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Памятка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для родителей 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«Не отрываясь от дел. Математика – занимательная игра»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Ноябрь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08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nis\Desktop\для РАБОТЫ\самообразование 2019-2020\самообразование 20-21  учебный год\IMG_20201118_172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04727" y="-27384"/>
            <a:ext cx="3024337" cy="403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для РАБОТЫ\самообразование 2019-2020\самообразование 20-21  учебный год\IMG_20201118_1726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105726" y="1718810"/>
            <a:ext cx="291632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nis\Desktop\для РАБОТЫ\самообразование 2019-2020\самообразование 20-21  учебный год\1ы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76669"/>
            <a:ext cx="3264363" cy="244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enis\Desktop\для РАБОТЫ\самообразование 2019-2020\самообразование 20-21  учебный год\2цц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515726"/>
            <a:ext cx="2714736" cy="1970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Denis\Desktop\для РАБОТЫ\самообразование 2019-2020\самообразование 20-21  учебный год\вы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574" y="3933056"/>
            <a:ext cx="2711219" cy="20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Denis\Desktop\для РАБОТЫ\самообразование 2019-2020\самообразование 20-21  учебный год\к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605" y="3910653"/>
            <a:ext cx="2213850" cy="286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370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72400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b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2936"/>
            <a:ext cx="7772400" cy="100811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AsylbekM29.kz" panose="02000506000000020003" pitchFamily="2" charset="-52"/>
              </a:rPr>
              <a:t>Спасибо за внимание.</a:t>
            </a:r>
            <a:r>
              <a:rPr lang="ru-RU" sz="4400" dirty="0">
                <a:solidFill>
                  <a:srgbClr val="0070C0"/>
                </a:solidFill>
                <a:latin typeface="AsylbekM29.kz" panose="02000506000000020003" pitchFamily="2" charset="-52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989534"/>
              </p:ext>
            </p:extLst>
          </p:nvPr>
        </p:nvGraphicFramePr>
        <p:xfrm>
          <a:off x="683568" y="1196752"/>
          <a:ext cx="8064896" cy="1512168"/>
        </p:xfrm>
        <a:graphic>
          <a:graphicData uri="http://schemas.openxmlformats.org/drawingml/2006/table">
            <a:tbl>
              <a:tblPr/>
              <a:tblGrid>
                <a:gridCol w="648072"/>
                <a:gridCol w="6192688"/>
                <a:gridCol w="1224136"/>
              </a:tblGrid>
              <a:tr h="736997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</a:rPr>
                        <a:t>педагогами: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Обсуждение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выбор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педагогами тем по самообразованию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новый учебный год.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Сентябрь    </a:t>
                      </a:r>
                    </a:p>
                    <a:p>
                      <a:pPr algn="ctr"/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Презентация дидактических игр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изготовленных за 1 квартал.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Ноябрь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24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17581" y="332656"/>
            <a:ext cx="7175351" cy="417646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400" dirty="0">
                <a:solidFill>
                  <a:srgbClr val="800080"/>
                </a:solidFill>
                <a:effectLst/>
              </a:rPr>
              <a:t>«Без игры нет, и не может быть </a:t>
            </a:r>
            <a:r>
              <a:rPr lang="ru-RU" sz="2400" dirty="0" smtClean="0">
                <a:solidFill>
                  <a:srgbClr val="800080"/>
                </a:solidFill>
                <a:effectLst/>
              </a:rPr>
              <a:t>полноценного</a:t>
            </a:r>
            <a:r>
              <a:rPr lang="ru-RU" sz="2400" dirty="0">
                <a:solidFill>
                  <a:srgbClr val="800080"/>
                </a:solidFill>
                <a:effectLst/>
              </a:rPr>
              <a:t> </a:t>
            </a:r>
            <a:r>
              <a:rPr lang="ru-RU" sz="2400" dirty="0" smtClean="0">
                <a:solidFill>
                  <a:srgbClr val="800080"/>
                </a:solidFill>
                <a:effectLst/>
              </a:rPr>
              <a:t>умственного </a:t>
            </a:r>
            <a:r>
              <a:rPr lang="ru-RU" sz="2400" dirty="0">
                <a:solidFill>
                  <a:srgbClr val="800080"/>
                </a:solidFill>
                <a:effectLst/>
              </a:rPr>
              <a:t>развития. </a:t>
            </a:r>
            <a:r>
              <a:rPr lang="ru-RU" sz="2400" dirty="0" smtClean="0">
                <a:solidFill>
                  <a:srgbClr val="800080"/>
                </a:solidFill>
                <a:effectLst/>
              </a:rPr>
              <a:t>Игра </a:t>
            </a:r>
            <a:r>
              <a:rPr lang="ru-RU" sz="2400" dirty="0">
                <a:solidFill>
                  <a:srgbClr val="800080"/>
                </a:solidFill>
                <a:effectLst/>
              </a:rPr>
              <a:t>- это огромное светлое окно, </a:t>
            </a:r>
            <a:br>
              <a:rPr lang="ru-RU" sz="2400" dirty="0">
                <a:solidFill>
                  <a:srgbClr val="800080"/>
                </a:solidFill>
                <a:effectLst/>
              </a:rPr>
            </a:br>
            <a:r>
              <a:rPr lang="ru-RU" sz="2400" dirty="0">
                <a:solidFill>
                  <a:srgbClr val="800080"/>
                </a:solidFill>
                <a:effectLst/>
              </a:rPr>
              <a:t>через которое в духовный мир ребёнка </a:t>
            </a:r>
            <a:r>
              <a:rPr lang="ru-RU" sz="2400" dirty="0" smtClean="0">
                <a:solidFill>
                  <a:srgbClr val="800080"/>
                </a:solidFill>
                <a:effectLst/>
              </a:rPr>
              <a:t>выливается </a:t>
            </a:r>
            <a:r>
              <a:rPr lang="ru-RU" sz="2400" dirty="0">
                <a:solidFill>
                  <a:srgbClr val="800080"/>
                </a:solidFill>
                <a:effectLst/>
              </a:rPr>
              <a:t>живительный поток представлений, понятий. </a:t>
            </a:r>
            <a:br>
              <a:rPr lang="ru-RU" sz="2400" dirty="0">
                <a:solidFill>
                  <a:srgbClr val="800080"/>
                </a:solidFill>
                <a:effectLst/>
              </a:rPr>
            </a:br>
            <a:r>
              <a:rPr lang="ru-RU" sz="2400" dirty="0">
                <a:solidFill>
                  <a:srgbClr val="800080"/>
                </a:solidFill>
                <a:effectLst/>
              </a:rPr>
              <a:t>Игра - это искра, зажигающая огонёк пытливости </a:t>
            </a:r>
            <a:r>
              <a:rPr lang="ru-RU" sz="2400" dirty="0" smtClean="0">
                <a:solidFill>
                  <a:srgbClr val="800080"/>
                </a:solidFill>
                <a:effectLst/>
              </a:rPr>
              <a:t>и </a:t>
            </a:r>
            <a:r>
              <a:rPr lang="ru-RU" sz="2400" dirty="0">
                <a:solidFill>
                  <a:srgbClr val="800080"/>
                </a:solidFill>
                <a:effectLst/>
              </a:rPr>
              <a:t>любознательности</a:t>
            </a:r>
            <a:r>
              <a:rPr lang="ru-RU" sz="2400" dirty="0" smtClean="0">
                <a:solidFill>
                  <a:srgbClr val="800080"/>
                </a:solidFill>
                <a:effectLst/>
              </a:rPr>
              <a:t>».</a:t>
            </a:r>
            <a:br>
              <a:rPr lang="ru-RU" sz="2400" dirty="0" smtClean="0">
                <a:solidFill>
                  <a:srgbClr val="800080"/>
                </a:solidFill>
                <a:effectLst/>
              </a:rPr>
            </a:br>
            <a:r>
              <a:rPr lang="ru-RU" sz="2400" dirty="0" smtClean="0">
                <a:effectLst/>
              </a:rPr>
              <a:t>                                               </a:t>
            </a:r>
            <a:r>
              <a:rPr lang="ru-RU" sz="2000" dirty="0" err="1" smtClean="0">
                <a:effectLst/>
              </a:rPr>
              <a:t>В.А.Сухомлинский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598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3528392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000" dirty="0"/>
              <a:t>Развитие элементарных математических представлений  — это исключительно важная часть интеллектуального и личностного развития дошкольника. В </a:t>
            </a:r>
            <a:r>
              <a:rPr lang="ru-RU" sz="2000" dirty="0" smtClean="0"/>
              <a:t>соответствии с ФГОС дошкольное образовательное учреждение </a:t>
            </a:r>
            <a:r>
              <a:rPr lang="ru-RU" sz="2000" dirty="0"/>
              <a:t>является первой образовательной ступенью, и детский сад выполняет важную функцию подготовки детей к школе. </a:t>
            </a:r>
            <a:endParaRPr lang="ru-RU" sz="2000" dirty="0" smtClean="0"/>
          </a:p>
          <a:p>
            <a:pPr marL="0" indent="457200" algn="just">
              <a:buNone/>
            </a:pPr>
            <a:r>
              <a:rPr lang="ru-RU" sz="2000" dirty="0"/>
              <a:t>Математика – один из наиболее сложных предметов в школьном цикле, поэтому для успешного обучения ребенка в школе уже в детском саду необходимо способствовать математическому развитию дошкольника, расширять математический кругозор, повышать качество </a:t>
            </a:r>
            <a:r>
              <a:rPr lang="ru-RU" sz="2000" dirty="0" smtClean="0"/>
              <a:t>математической </a:t>
            </a:r>
            <a:r>
              <a:rPr lang="ru-RU" sz="2000" dirty="0"/>
              <a:t>подготовки к школе. </a:t>
            </a:r>
          </a:p>
        </p:txBody>
      </p:sp>
    </p:spTree>
    <p:extLst>
      <p:ext uri="{BB962C8B-B14F-4D97-AF65-F5344CB8AC3E}">
        <p14:creationId xmlns:p14="http://schemas.microsoft.com/office/powerpoint/2010/main" val="3856167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3528392"/>
          </a:xfrm>
        </p:spPr>
        <p:txBody>
          <a:bodyPr>
            <a:noAutofit/>
          </a:bodyPr>
          <a:lstStyle/>
          <a:p>
            <a:pPr indent="457200" algn="just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      Математика</a:t>
            </a:r>
            <a:r>
              <a:rPr lang="ru-RU" sz="2000" dirty="0"/>
              <a:t> обладает уникальным развивающим эффектом. «Математика – царица всех наук! Она приводит в порядок ум!». Ее изучение способствует развитию речи, памяти, воображения, эмоций, формирует настойчивость, терпение, творческий потенциал личности. Математические способности легче всего закладываются в дошкольном периоде, который нужно сделать чрезвычайно эффективным временем для развития способностей </a:t>
            </a:r>
            <a:r>
              <a:rPr lang="ru-RU" sz="2000" dirty="0" smtClean="0"/>
              <a:t>детей.</a:t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   Самый </a:t>
            </a:r>
            <a:r>
              <a:rPr lang="ru-RU" sz="2000" dirty="0"/>
              <a:t>лучший способ познания для детей дошкольников – это игра</a:t>
            </a:r>
            <a:r>
              <a:rPr lang="ru-RU" sz="2000" dirty="0" smtClean="0"/>
              <a:t>.</a:t>
            </a:r>
            <a:r>
              <a:rPr lang="ru-RU" sz="2000" dirty="0"/>
              <a:t> Для ребят дошкольного возраста игра имеет исключительное значение: игра для них – учеба, игра для них – труд,  игра для них - серьезная </a:t>
            </a:r>
            <a:r>
              <a:rPr lang="ru-RU" sz="2000" dirty="0" smtClean="0"/>
              <a:t>форм</a:t>
            </a:r>
            <a:br>
              <a:rPr lang="ru-RU" sz="2000" dirty="0" smtClean="0"/>
            </a:br>
            <a:r>
              <a:rPr lang="ru-RU" sz="2000" dirty="0" smtClean="0"/>
              <a:t>воспитания.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172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92488"/>
          </a:xfrm>
        </p:spPr>
        <p:txBody>
          <a:bodyPr>
            <a:noAutofit/>
          </a:bodyPr>
          <a:lstStyle/>
          <a:p>
            <a:pPr indent="457200" algn="just">
              <a:spcBef>
                <a:spcPts val="480"/>
              </a:spcBef>
            </a:pPr>
            <a:r>
              <a:rPr lang="ru-RU" sz="2000" dirty="0"/>
              <a:t>Игра, являясь  основной деятельностью дошкольника, успешно решает задачи формирования математических представлений, так как в ней всегда присутствуют правила и задачи, выполнение которых помогает не только достичь высокого уровня развития игровых умений и замыслов, но и упражнять детей в апробировании </a:t>
            </a:r>
            <a:r>
              <a:rPr lang="ru-RU" sz="2000" dirty="0" smtClean="0"/>
              <a:t>математических </a:t>
            </a:r>
            <a:br>
              <a:rPr lang="ru-RU" sz="2000" dirty="0" smtClean="0"/>
            </a:br>
            <a:r>
              <a:rPr lang="ru-RU" sz="2000" dirty="0" smtClean="0"/>
              <a:t>знаний </a:t>
            </a:r>
            <a:r>
              <a:rPr lang="ru-RU" sz="2000" dirty="0"/>
              <a:t>и практического </a:t>
            </a:r>
            <a:r>
              <a:rPr lang="ru-RU" sz="2000" dirty="0" smtClean="0"/>
              <a:t>опыта.                                                                          </a:t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       Игра</a:t>
            </a:r>
            <a:r>
              <a:rPr lang="ru-RU" sz="2000" dirty="0"/>
              <a:t> – это всегда интересное, веселое и занимательное занятие. В игре,</a:t>
            </a:r>
            <a:r>
              <a:rPr lang="ru-RU" sz="2000" b="1" dirty="0"/>
              <a:t> </a:t>
            </a:r>
            <a:r>
              <a:rPr lang="ru-RU" sz="2000" dirty="0"/>
              <a:t>можно много раз повторять то, чему мы хотим научить </a:t>
            </a:r>
            <a:r>
              <a:rPr lang="ru-RU" sz="2000" dirty="0" smtClean="0"/>
              <a:t>детей, </a:t>
            </a:r>
            <a:r>
              <a:rPr lang="ru-RU" sz="2000" dirty="0"/>
              <a:t>играя, дети учатся с удовольствием и без каких либо усилий</a:t>
            </a:r>
            <a:r>
              <a:rPr lang="ru-RU" sz="2000" dirty="0" smtClean="0"/>
              <a:t>.</a:t>
            </a:r>
            <a:r>
              <a:rPr lang="ru-RU" sz="2000" dirty="0"/>
              <a:t> В игровой форме значительно легче развиваются и усваиваются знания о числах и отношениях между ними, о времени и пространстве, о форме и величине, а также познавательные функции (внимание, память, мышление, речь, воображение). </a:t>
            </a:r>
          </a:p>
        </p:txBody>
      </p:sp>
    </p:spTree>
    <p:extLst>
      <p:ext uri="{BB962C8B-B14F-4D97-AF65-F5344CB8AC3E}">
        <p14:creationId xmlns:p14="http://schemas.microsoft.com/office/powerpoint/2010/main" val="104982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3456383"/>
          </a:xfrm>
        </p:spPr>
        <p:txBody>
          <a:bodyPr>
            <a:normAutofit fontScale="92500"/>
          </a:bodyPr>
          <a:lstStyle/>
          <a:p>
            <a:pPr marL="0" indent="457200" algn="just">
              <a:buNone/>
            </a:pPr>
            <a:r>
              <a:rPr lang="ru-RU" sz="2200" dirty="0"/>
              <a:t>В  игре,</a:t>
            </a:r>
            <a:r>
              <a:rPr lang="ru-RU" sz="2200" b="1" dirty="0"/>
              <a:t> </a:t>
            </a:r>
            <a:r>
              <a:rPr lang="ru-RU" sz="2200" dirty="0"/>
              <a:t>можно много раз повторять то, чему мы хотим научить детей, играя, дети учатся с удовольствием и без каких либо усилий.</a:t>
            </a:r>
          </a:p>
          <a:p>
            <a:pPr marL="0" indent="457200" algn="just">
              <a:buNone/>
            </a:pPr>
            <a:r>
              <a:rPr lang="ru-RU" sz="2200" dirty="0"/>
              <a:t>Вот почему необходимо использовать игровую форму обучения с разнообразным дидактическим материалом, которая будет способствовать развитию интереса детей к математике, более эмоциональному восприятию скупых математических законов и качественному усвоению этих законов. </a:t>
            </a:r>
          </a:p>
          <a:p>
            <a:pPr marL="0" indent="457200" algn="just">
              <a:buNone/>
            </a:pPr>
            <a:r>
              <a:rPr lang="ru-RU" sz="2200" dirty="0"/>
              <a:t> «Кто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цели» (</a:t>
            </a:r>
            <a:r>
              <a:rPr lang="ru-RU" sz="2200" dirty="0" err="1"/>
              <a:t>А.Маркушевич</a:t>
            </a:r>
            <a:r>
              <a:rPr lang="ru-RU" sz="2200" dirty="0"/>
              <a:t>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11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700" b="1" dirty="0" smtClean="0">
                <a:solidFill>
                  <a:prstClr val="black"/>
                </a:solidFill>
                <a:ea typeface="+mn-ea"/>
                <a:cs typeface="+mn-cs"/>
              </a:rPr>
              <a:t>Цель</a:t>
            </a:r>
            <a:r>
              <a:rPr lang="ru-RU" sz="2700" b="1" dirty="0">
                <a:solidFill>
                  <a:prstClr val="black"/>
                </a:solidFill>
                <a:ea typeface="+mn-ea"/>
                <a:cs typeface="+mn-cs"/>
              </a:rPr>
              <a:t>: совершенствование профессиональной деятельности и повышение профессиональной компетентности по выбранной теме.</a:t>
            </a:r>
            <a:br>
              <a:rPr lang="ru-RU" sz="2700" b="1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600201"/>
            <a:ext cx="4244280" cy="3412975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000" b="1" dirty="0"/>
              <a:t>Задачи:</a:t>
            </a:r>
            <a:endParaRPr lang="ru-RU" sz="20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000" dirty="0"/>
              <a:t> Повысить  собственный уровень знаний путем изучения необходимой литературы.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Пополнить </a:t>
            </a:r>
            <a:r>
              <a:rPr lang="ru-RU" sz="2000" dirty="0"/>
              <a:t>в группе математический центр новыми тематическими </a:t>
            </a:r>
            <a:r>
              <a:rPr lang="ru-RU" sz="2000" dirty="0" smtClean="0"/>
              <a:t>дидактическими </a:t>
            </a:r>
            <a:r>
              <a:rPr lang="ru-RU" sz="2000" dirty="0"/>
              <a:t>играми, сделанными своими руками.</a:t>
            </a:r>
          </a:p>
          <a:p>
            <a:pPr lvl="0" algn="just">
              <a:buFont typeface="Wingdings" panose="05000000000000000000" pitchFamily="2" charset="2"/>
              <a:buChar char="Ø"/>
            </a:pP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ru-RU" sz="2000" dirty="0" smtClean="0"/>
          </a:p>
          <a:p>
            <a:pPr marL="0" lvl="0" indent="0">
              <a:buNone/>
            </a:pPr>
            <a:endParaRPr lang="ru-RU" sz="20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000" dirty="0" smtClean="0"/>
              <a:t>Разработать </a:t>
            </a:r>
            <a:r>
              <a:rPr lang="ru-RU" sz="2000" dirty="0"/>
              <a:t>и изготовить картотеку дидактических игр по математике для детей старшего дошкольного возраста</a:t>
            </a:r>
            <a:r>
              <a:rPr lang="ru-RU" sz="2000" b="1" dirty="0"/>
              <a:t>.</a:t>
            </a:r>
            <a:endParaRPr lang="ru-RU" sz="2000" dirty="0"/>
          </a:p>
          <a:p>
            <a:pPr>
              <a:buFont typeface="Wingdings" panose="05000000000000000000" pitchFamily="2" charset="2"/>
              <a:buChar char="Ø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13750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332656"/>
            <a:ext cx="4320480" cy="4608513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/>
              <a:t>Продолжать формировать систему математических знаний, умений и навыков дошкольников в соответствии с психологическими особенностями детей старшего дошкольного возраста, имеющих нарушения речи.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000" dirty="0"/>
              <a:t>Развивать у детей старшего дошкольного возраста интерес к математике, используя математические игры.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692695"/>
            <a:ext cx="3816424" cy="3888433"/>
          </a:xfrm>
        </p:spPr>
        <p:txBody>
          <a:bodyPr>
            <a:normAutofit/>
          </a:bodyPr>
          <a:lstStyle/>
          <a:p>
            <a:pPr marL="331470" indent="-285750">
              <a:buFont typeface="Wingdings" panose="05000000000000000000" pitchFamily="2" charset="2"/>
              <a:buChar char="Ø"/>
            </a:pPr>
            <a:r>
              <a:rPr lang="ru-RU" sz="2000" dirty="0"/>
              <a:t>Продолжать развивать навыки самостоятельной деятельности детей, умение сосредотачиваться на одном объекте.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000" dirty="0"/>
              <a:t>Развивать умственные и коммуникативные навыки.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2000" dirty="0"/>
              <a:t>Способствовать формированию дружеских взаимоотношений со сверстниками.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349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40620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работы: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243563"/>
              </p:ext>
            </p:extLst>
          </p:nvPr>
        </p:nvGraphicFramePr>
        <p:xfrm>
          <a:off x="467544" y="1158240"/>
          <a:ext cx="8352928" cy="5486400"/>
        </p:xfrm>
        <a:graphic>
          <a:graphicData uri="http://schemas.openxmlformats.org/drawingml/2006/table">
            <a:tbl>
              <a:tblPr/>
              <a:tblGrid>
                <a:gridCol w="720080"/>
                <a:gridCol w="6840760"/>
                <a:gridCol w="792088"/>
              </a:tblGrid>
              <a:tr h="23250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Работа с детьми:</a:t>
                      </a:r>
                    </a:p>
                    <a:p>
                      <a:endParaRPr lang="ru-RU" dirty="0"/>
                    </a:p>
                  </a:txBody>
                  <a:tcPr vert="vert270">
                    <a:lnL w="12700" cmpd="sng">
                      <a:solidFill>
                        <a:schemeClr val="tx1"/>
                      </a:solidFill>
                      <a:prstDash val="sysDashDotDot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ysDashDotDot"/>
                    </a:lnT>
                    <a:lnB w="12700" cmpd="sng">
                      <a:solidFill>
                        <a:schemeClr val="tx1"/>
                      </a:solidFill>
                      <a:prstDash val="sysDashDotDot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«Автобусная стоянка»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продолжить знакомить детей с составом чисел при помощи решения примеров в пределах 10  на сложение и вычитание, развивать внимание, память, логику, зрительное восприятие.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«Машинная головоломка»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развивать зрительное восприятие,  внимание, сообразительность, умение мыслить образно, воспитывать усидчивость детей.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</a:t>
                      </a:r>
                      <a:r>
                        <a:rPr lang="ru-RU" sz="1600" b="1" kern="120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Судоку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-транспорт»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развивать пространственные отношения, внимание, логическое мышление детей,  умение структурировать шаги простого алгоритма решения </a:t>
                      </a:r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судоку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закреплять умение классифицировать и обобщать различные виды транспорта.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</a:t>
                      </a:r>
                      <a:r>
                        <a:rPr lang="ru-RU" sz="1600" b="1" kern="1200" dirty="0" err="1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Судоку</a:t>
                      </a: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-фрукты и овощи»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развивать пространственные отношения, внимание, логическое мышление детей,  умение структурировать шаги простого алгоритма решения </a:t>
                      </a:r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судоку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закреплять умение классифицировать и обобщать овощи и фрукты.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«Математические тыковки»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формировать умение узнавать и называть числа в пределах 20, правильно заполнять пропуски в числовом ряду, восстанавливая ряд чисел в прямом и обратном порядке.</a:t>
                      </a:r>
                    </a:p>
                    <a:p>
                      <a:pPr marL="285750" lvl="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Д/и «Яблочки»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продолжить знакомить детей с составом чисел при помощи решения примеров в пределах 10,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развивать внимание, мышление.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 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Сентябрь </a:t>
                      </a:r>
                    </a:p>
                    <a:p>
                      <a:endParaRPr lang="ru-RU" dirty="0"/>
                    </a:p>
                  </a:txBody>
                  <a:tcPr vert="wordArtVert">
                    <a:lnL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ysDashDotDot"/>
                    </a:lnR>
                    <a:lnT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63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482</Words>
  <Application>Microsoft Office PowerPoint</Application>
  <PresentationFormat>Экран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автономное дошкольное образовательное учреждение «Детский сад комбинированной направленности №4»  города Сосновоборска» </vt:lpstr>
      <vt:lpstr>«Без игры нет, и не может быть полноценного умственного развития. Игра - это огромное светлое окно,  через которое в духовный мир ребёнка выливается живительный поток представлений, понятий.  Игра - это искра, зажигающая огонёк пытливости и любознательности».                                                В.А.Сухомлинский</vt:lpstr>
      <vt:lpstr>Актуальность:</vt:lpstr>
      <vt:lpstr>             Математика обладает уникальным развивающим эффектом. «Математика – царица всех наук! Она приводит в порядок ум!». Ее изучение способствует развитию речи, памяти, воображения, эмоций, формирует настойчивость, терпение, творческий потенциал личности. Математические способности легче всего закладываются в дошкольном периоде, который нужно сделать чрезвычайно эффективным временем для развития способностей детей.        Самый лучший способ познания для детей дошкольников – это игра. Для ребят дошкольного возраста игра имеет исключительное значение: игра для них – учеба, игра для них – труд,  игра для них - серьезная форм воспитания.   </vt:lpstr>
      <vt:lpstr>Игра, являясь  основной деятельностью дошкольника, успешно решает задачи формирования математических представлений, так как в ней всегда присутствуют правила и задачи, выполнение которых помогает не только достичь высокого уровня развития игровых умений и замыслов, но и упражнять детей в апробировании математических  знаний и практического опыта.                                                                                      Игра – это всегда интересное, веселое и занимательное занятие. В игре, можно много раз повторять то, чему мы хотим научить детей, играя, дети учатся с удовольствием и без каких либо усилий. В игровой форме значительно легче развиваются и усваиваются знания о числах и отношениях между ними, о времени и пространстве, о форме и величине, а также познавательные функции (внимание, память, мышление, речь, воображение). </vt:lpstr>
      <vt:lpstr>Презентация PowerPoint</vt:lpstr>
      <vt:lpstr>  Цель: совершенствование профессиональной деятельности и повышение профессиональной компетентности по выбранной теме. </vt:lpstr>
      <vt:lpstr>Презентация PowerPoint</vt:lpstr>
      <vt:lpstr>Содержание работы:</vt:lpstr>
      <vt:lpstr>Содержание работы:</vt:lpstr>
      <vt:lpstr>Содержание работы:</vt:lpstr>
      <vt:lpstr>Содержание работы:</vt:lpstr>
      <vt:lpstr>Презентация PowerPoint</vt:lpstr>
      <vt:lpstr>Содержание работы: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самообразования по теме: «Дидактические игры в обучении детей основам математики»</dc:title>
  <dc:creator>Спирин Денис</dc:creator>
  <cp:lastModifiedBy>Спирин Денис</cp:lastModifiedBy>
  <cp:revision>31</cp:revision>
  <dcterms:created xsi:type="dcterms:W3CDTF">2020-11-05T09:02:15Z</dcterms:created>
  <dcterms:modified xsi:type="dcterms:W3CDTF">2020-11-18T13:38:11Z</dcterms:modified>
</cp:coreProperties>
</file>