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0"/>
  </p:notesMasterIdLst>
  <p:sldIdLst>
    <p:sldId id="302" r:id="rId2"/>
    <p:sldId id="304" r:id="rId3"/>
    <p:sldId id="303" r:id="rId4"/>
    <p:sldId id="320" r:id="rId5"/>
    <p:sldId id="319" r:id="rId6"/>
    <p:sldId id="309" r:id="rId7"/>
    <p:sldId id="311" r:id="rId8"/>
    <p:sldId id="310" r:id="rId9"/>
    <p:sldId id="313" r:id="rId10"/>
    <p:sldId id="314" r:id="rId11"/>
    <p:sldId id="315" r:id="rId12"/>
    <p:sldId id="316" r:id="rId13"/>
    <p:sldId id="321" r:id="rId14"/>
    <p:sldId id="322" r:id="rId15"/>
    <p:sldId id="323" r:id="rId16"/>
    <p:sldId id="324" r:id="rId17"/>
    <p:sldId id="325" r:id="rId18"/>
    <p:sldId id="31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8000"/>
    <a:srgbClr val="009900"/>
    <a:srgbClr val="00CC00"/>
    <a:srgbClr val="85FFBC"/>
    <a:srgbClr val="F1B1E5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58" autoAdjust="0"/>
    <p:restoredTop sz="94660"/>
  </p:normalViewPr>
  <p:slideViewPr>
    <p:cSldViewPr>
      <p:cViewPr>
        <p:scale>
          <a:sx n="80" d="100"/>
          <a:sy n="80" d="100"/>
        </p:scale>
        <p:origin x="-108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3906A71-2E9E-4F40-ADED-E244E4A752AC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A788772-BF46-4337-81A4-BF390596A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433F75-B6DD-4E4E-94E8-51FE0F229B18}" type="slidenum">
              <a:rPr lang="ru-RU">
                <a:latin typeface="Arial" pitchFamily="34" charset="0"/>
                <a:cs typeface="Arial" pitchFamily="34" charset="0"/>
              </a:rPr>
              <a:pPr/>
              <a:t>13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1BE57-59B8-4C1F-A4ED-F83D99ECFE5E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02629-201A-464C-8776-D65340B3A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09230-0B11-42C1-8495-0A485257BC3C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1F1D0-B6AB-46FB-8D69-57DEB41E6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726BA-BF5D-4F04-A363-C4A935AB4CC8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900B9-EAC8-42E1-BA34-287BF9512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2EC74-CE2D-464D-9D92-A585ABA704A4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8F85C-644D-4A4D-BBBD-94478D09B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74AD7-7A96-4660-B7A5-B9F9F6FBA860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A251A-1B11-4CB5-9EFF-B01F728AF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6AE90-46C7-4701-A955-779A59A1F8DC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F2B54-19C5-48FB-9F40-C33AF0094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55BE3-5905-44B8-A996-16CB8CD29CEA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BE3CB-BB69-4B66-BEEA-BDEB00B08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3E087-2EF7-4150-AF32-97042CDB58C2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7B81D-A170-4167-8A79-9C84EFE29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17023-4475-4523-9C17-C6326B279106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1CD13-BD11-4894-BAE4-8519D8C94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96C3F-BF71-4484-863A-A8992489D7A3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EFA8A-2E0B-42CD-9AAD-9DBA5AA4E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65440-BE75-4378-85CE-EA3C37ED22E5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8CEC7-40CF-40B4-97CB-50F8F415A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1991E17-D24F-4301-872B-E15567374A21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F4154F6-BBB9-4F98-95F9-30237B942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spd="med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260350"/>
            <a:ext cx="9144000" cy="23764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defRPr/>
            </a:pPr>
            <a:r>
              <a:rPr lang="ru-RU" sz="3200" b="1" kern="0" dirty="0">
                <a:solidFill>
                  <a:srgbClr val="009900"/>
                </a:solidFill>
                <a:latin typeface="Palatino Linotype" pitchFamily="18" charset="0"/>
                <a:ea typeface="+mj-ea"/>
                <a:cs typeface="+mj-cs"/>
              </a:rPr>
              <a:t> </a:t>
            </a:r>
            <a:r>
              <a:rPr lang="ru-RU" sz="32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itchFamily="18" charset="0"/>
                <a:ea typeface="+mj-ea"/>
                <a:cs typeface="+mj-cs"/>
              </a:rPr>
              <a:t>Тема урока: </a:t>
            </a:r>
            <a:r>
              <a:rPr lang="ru-RU" sz="3200" b="1" kern="0" dirty="0">
                <a:solidFill>
                  <a:srgbClr val="009900"/>
                </a:solidFill>
                <a:latin typeface="Palatino Linotype" pitchFamily="18" charset="0"/>
                <a:ea typeface="+mj-ea"/>
                <a:cs typeface="+mj-cs"/>
              </a:rPr>
              <a:t/>
            </a:r>
            <a:br>
              <a:rPr lang="ru-RU" sz="3200" b="1" kern="0" dirty="0">
                <a:solidFill>
                  <a:srgbClr val="009900"/>
                </a:solidFill>
                <a:latin typeface="Palatino Linotype" pitchFamily="18" charset="0"/>
                <a:ea typeface="+mj-ea"/>
                <a:cs typeface="+mj-cs"/>
              </a:rPr>
            </a:br>
            <a:r>
              <a:rPr lang="ru-RU" sz="5400" b="1" i="1" kern="0" dirty="0">
                <a:ln>
                  <a:solidFill>
                    <a:schemeClr val="tx1"/>
                  </a:solidFill>
                </a:ln>
                <a:solidFill>
                  <a:srgbClr val="009900"/>
                </a:solidFill>
                <a:latin typeface="Palatino Linotype" pitchFamily="18" charset="0"/>
                <a:ea typeface="+mj-ea"/>
                <a:cs typeface="+mj-cs"/>
              </a:rPr>
              <a:t>Положительные и отрицательные числа</a:t>
            </a:r>
            <a:r>
              <a:rPr lang="ru-RU" sz="5400" b="1" kern="0" dirty="0">
                <a:ln>
                  <a:solidFill>
                    <a:schemeClr val="tx1"/>
                  </a:solidFill>
                </a:ln>
                <a:solidFill>
                  <a:srgbClr val="009900"/>
                </a:solidFill>
                <a:latin typeface="Palatino Linotype" pitchFamily="18" charset="0"/>
                <a:ea typeface="+mj-ea"/>
                <a:cs typeface="+mj-cs"/>
              </a:rPr>
              <a:t>.</a:t>
            </a:r>
          </a:p>
          <a:p>
            <a:pPr algn="ctr">
              <a:defRPr/>
            </a:pPr>
            <a:r>
              <a:rPr lang="ru-RU" sz="5400" b="1" kern="0" dirty="0">
                <a:ln>
                  <a:solidFill>
                    <a:schemeClr val="tx1"/>
                  </a:solidFill>
                </a:ln>
                <a:solidFill>
                  <a:srgbClr val="009900"/>
                </a:solidFill>
                <a:latin typeface="Palatino Linotype" pitchFamily="18" charset="0"/>
                <a:ea typeface="+mj-ea"/>
                <a:cs typeface="+mj-cs"/>
              </a:rPr>
              <a:t>Модуль числа</a:t>
            </a:r>
            <a:endParaRPr lang="ru-RU" sz="3300" b="1" kern="0" dirty="0">
              <a:ln>
                <a:solidFill>
                  <a:schemeClr val="tx1"/>
                </a:solidFill>
              </a:ln>
              <a:solidFill>
                <a:srgbClr val="009900"/>
              </a:solidFill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 rot="-785689">
            <a:off x="173038" y="3309938"/>
            <a:ext cx="2976562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500" b="1" i="1">
                <a:solidFill>
                  <a:srgbClr val="FF0000"/>
                </a:solidFill>
                <a:latin typeface="Cambria" pitchFamily="18" charset="0"/>
              </a:rPr>
              <a:t>-11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6233">
            <a:off x="3090499" y="4539785"/>
            <a:ext cx="1538782" cy="153878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 rot="711392">
            <a:off x="4914900" y="3925888"/>
            <a:ext cx="2643188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rgbClr val="0000FF"/>
                </a:solidFill>
                <a:latin typeface="+mn-lt"/>
                <a:cs typeface="+mn-cs"/>
              </a:rPr>
              <a:t>217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80123">
            <a:off x="6832235" y="2592892"/>
            <a:ext cx="1225990" cy="12259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533400" y="609600"/>
            <a:ext cx="8183880" cy="838200"/>
          </a:xfrm>
          <a:prstGeom prst="rect">
            <a:avLst/>
          </a:prstGeom>
          <a:solidFill>
            <a:srgbClr val="0080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Война и мир</a:t>
            </a:r>
            <a:endParaRPr lang="ru-RU" sz="44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D:\лена\Школа № 735\математика\проект 1\Алия\Новая папка\90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259632" y="1844824"/>
            <a:ext cx="6550496" cy="2990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67544" y="836712"/>
            <a:ext cx="8183880" cy="864096"/>
          </a:xfrm>
          <a:prstGeom prst="rect">
            <a:avLst/>
          </a:prstGeo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Добро и зло</a:t>
            </a:r>
          </a:p>
        </p:txBody>
      </p:sp>
      <p:pic>
        <p:nvPicPr>
          <p:cNvPr id="3" name="Picture 2" descr="C:\Documents and Settings\WinXP\Рабочий стол\Новая папка\dz_borba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t="5585" b="6938"/>
          <a:stretch>
            <a:fillRect/>
          </a:stretch>
        </p:blipFill>
        <p:spPr bwMode="auto">
          <a:xfrm>
            <a:off x="2057400" y="1828800"/>
            <a:ext cx="47339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CC0000"/>
                </a:solidFill>
              </a:rPr>
              <a:t>Определение модуля числа</a:t>
            </a:r>
          </a:p>
        </p:txBody>
      </p:sp>
      <p:grpSp>
        <p:nvGrpSpPr>
          <p:cNvPr id="13316" name="Group 5"/>
          <p:cNvGrpSpPr>
            <a:grpSpLocks/>
          </p:cNvGrpSpPr>
          <p:nvPr/>
        </p:nvGrpSpPr>
        <p:grpSpPr bwMode="auto">
          <a:xfrm>
            <a:off x="611188" y="2708275"/>
            <a:ext cx="7777162" cy="73025"/>
            <a:chOff x="385" y="1706"/>
            <a:chExt cx="4899" cy="46"/>
          </a:xfrm>
        </p:grpSpPr>
        <p:sp>
          <p:nvSpPr>
            <p:cNvPr id="13327" name="Line 6"/>
            <p:cNvSpPr>
              <a:spLocks noChangeShapeType="1"/>
            </p:cNvSpPr>
            <p:nvPr/>
          </p:nvSpPr>
          <p:spPr bwMode="auto">
            <a:xfrm>
              <a:off x="385" y="1706"/>
              <a:ext cx="4899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328" name="Group 7"/>
            <p:cNvGrpSpPr>
              <a:grpSpLocks/>
            </p:cNvGrpSpPr>
            <p:nvPr/>
          </p:nvGrpSpPr>
          <p:grpSpPr bwMode="auto">
            <a:xfrm>
              <a:off x="3334" y="1706"/>
              <a:ext cx="1814" cy="46"/>
              <a:chOff x="3334" y="1706"/>
              <a:chExt cx="1814" cy="46"/>
            </a:xfrm>
          </p:grpSpPr>
          <p:sp>
            <p:nvSpPr>
              <p:cNvPr id="13336" name="Line 8"/>
              <p:cNvSpPr>
                <a:spLocks noChangeShapeType="1"/>
              </p:cNvSpPr>
              <p:nvPr/>
            </p:nvSpPr>
            <p:spPr bwMode="auto">
              <a:xfrm>
                <a:off x="3334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7" name="Line 9"/>
              <p:cNvSpPr>
                <a:spLocks noChangeShapeType="1"/>
              </p:cNvSpPr>
              <p:nvPr/>
            </p:nvSpPr>
            <p:spPr bwMode="auto">
              <a:xfrm>
                <a:off x="3787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8" name="Line 10"/>
              <p:cNvSpPr>
                <a:spLocks noChangeShapeType="1"/>
              </p:cNvSpPr>
              <p:nvPr/>
            </p:nvSpPr>
            <p:spPr bwMode="auto">
              <a:xfrm>
                <a:off x="4241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9" name="Line 11"/>
              <p:cNvSpPr>
                <a:spLocks noChangeShapeType="1"/>
              </p:cNvSpPr>
              <p:nvPr/>
            </p:nvSpPr>
            <p:spPr bwMode="auto">
              <a:xfrm>
                <a:off x="4694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0" name="Line 12"/>
              <p:cNvSpPr>
                <a:spLocks noChangeShapeType="1"/>
              </p:cNvSpPr>
              <p:nvPr/>
            </p:nvSpPr>
            <p:spPr bwMode="auto">
              <a:xfrm>
                <a:off x="5148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329" name="Group 13"/>
            <p:cNvGrpSpPr>
              <a:grpSpLocks/>
            </p:cNvGrpSpPr>
            <p:nvPr/>
          </p:nvGrpSpPr>
          <p:grpSpPr bwMode="auto">
            <a:xfrm>
              <a:off x="612" y="1706"/>
              <a:ext cx="2268" cy="46"/>
              <a:chOff x="612" y="1706"/>
              <a:chExt cx="2268" cy="46"/>
            </a:xfrm>
          </p:grpSpPr>
          <p:sp>
            <p:nvSpPr>
              <p:cNvPr id="13330" name="Line 14"/>
              <p:cNvSpPr>
                <a:spLocks noChangeShapeType="1"/>
              </p:cNvSpPr>
              <p:nvPr/>
            </p:nvSpPr>
            <p:spPr bwMode="auto">
              <a:xfrm>
                <a:off x="2426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1" name="Line 15"/>
              <p:cNvSpPr>
                <a:spLocks noChangeShapeType="1"/>
              </p:cNvSpPr>
              <p:nvPr/>
            </p:nvSpPr>
            <p:spPr bwMode="auto">
              <a:xfrm>
                <a:off x="2880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2" name="Line 16"/>
              <p:cNvSpPr>
                <a:spLocks noChangeShapeType="1"/>
              </p:cNvSpPr>
              <p:nvPr/>
            </p:nvSpPr>
            <p:spPr bwMode="auto">
              <a:xfrm>
                <a:off x="1973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3" name="Line 17"/>
              <p:cNvSpPr>
                <a:spLocks noChangeShapeType="1"/>
              </p:cNvSpPr>
              <p:nvPr/>
            </p:nvSpPr>
            <p:spPr bwMode="auto">
              <a:xfrm>
                <a:off x="1519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4" name="Line 18"/>
              <p:cNvSpPr>
                <a:spLocks noChangeShapeType="1"/>
              </p:cNvSpPr>
              <p:nvPr/>
            </p:nvSpPr>
            <p:spPr bwMode="auto">
              <a:xfrm>
                <a:off x="1066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5" name="Line 19"/>
              <p:cNvSpPr>
                <a:spLocks noChangeShapeType="1"/>
              </p:cNvSpPr>
              <p:nvPr/>
            </p:nvSpPr>
            <p:spPr bwMode="auto">
              <a:xfrm>
                <a:off x="612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3317" name="Rectangle 24" descr="Темный диагональный 2"/>
          <p:cNvSpPr>
            <a:spLocks noChangeArrowheads="1"/>
          </p:cNvSpPr>
          <p:nvPr/>
        </p:nvSpPr>
        <p:spPr bwMode="auto">
          <a:xfrm>
            <a:off x="950913" y="2551113"/>
            <a:ext cx="3590925" cy="142875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Text Box 25"/>
          <p:cNvSpPr txBox="1">
            <a:spLocks noChangeArrowheads="1"/>
          </p:cNvSpPr>
          <p:nvPr/>
        </p:nvSpPr>
        <p:spPr bwMode="auto">
          <a:xfrm>
            <a:off x="684213" y="2205038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В(-5)</a:t>
            </a:r>
          </a:p>
        </p:txBody>
      </p:sp>
      <p:sp>
        <p:nvSpPr>
          <p:cNvPr id="13319" name="Text Box 20"/>
          <p:cNvSpPr txBox="1">
            <a:spLocks noChangeArrowheads="1"/>
          </p:cNvSpPr>
          <p:nvPr/>
        </p:nvSpPr>
        <p:spPr bwMode="auto">
          <a:xfrm>
            <a:off x="755650" y="2852738"/>
            <a:ext cx="755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-5        -4        -3         -2        -1         0         1         2         3          4         5</a:t>
            </a:r>
          </a:p>
        </p:txBody>
      </p:sp>
      <p:sp>
        <p:nvSpPr>
          <p:cNvPr id="13320" name="Text Box 21"/>
          <p:cNvSpPr txBox="1">
            <a:spLocks noChangeArrowheads="1"/>
          </p:cNvSpPr>
          <p:nvPr/>
        </p:nvSpPr>
        <p:spPr bwMode="auto">
          <a:xfrm>
            <a:off x="4427538" y="2205038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3321" name="Text Box 22"/>
          <p:cNvSpPr txBox="1">
            <a:spLocks noChangeArrowheads="1"/>
          </p:cNvSpPr>
          <p:nvPr/>
        </p:nvSpPr>
        <p:spPr bwMode="auto">
          <a:xfrm>
            <a:off x="7164388" y="220503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А(4)</a:t>
            </a:r>
          </a:p>
        </p:txBody>
      </p: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971550" y="3344863"/>
            <a:ext cx="3384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Расстояние     ОА = 4 </a:t>
            </a:r>
          </a:p>
        </p:txBody>
      </p:sp>
      <p:sp>
        <p:nvSpPr>
          <p:cNvPr id="32" name="Text Box 26"/>
          <p:cNvSpPr txBox="1">
            <a:spLocks noChangeArrowheads="1"/>
          </p:cNvSpPr>
          <p:nvPr/>
        </p:nvSpPr>
        <p:spPr bwMode="auto">
          <a:xfrm>
            <a:off x="939800" y="3816350"/>
            <a:ext cx="3344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Расстояние     ОВ = 5 </a:t>
            </a:r>
          </a:p>
        </p:txBody>
      </p:sp>
      <p:sp>
        <p:nvSpPr>
          <p:cNvPr id="54" name="Text Box 54"/>
          <p:cNvSpPr txBox="1">
            <a:spLocks noChangeArrowheads="1"/>
          </p:cNvSpPr>
          <p:nvPr/>
        </p:nvSpPr>
        <p:spPr bwMode="auto">
          <a:xfrm>
            <a:off x="214282" y="5357826"/>
            <a:ext cx="8750207" cy="830997"/>
          </a:xfrm>
          <a:prstGeom prst="rect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</a:rPr>
              <a:t>Модулем числа </a:t>
            </a: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</a:rPr>
              <a:t>а </a:t>
            </a:r>
            <a:r>
              <a:rPr lang="ru-RU" sz="2400" b="1" dirty="0">
                <a:solidFill>
                  <a:srgbClr val="0000FF"/>
                </a:solidFill>
              </a:rPr>
              <a:t>называют расстояние (в единичных </a:t>
            </a:r>
            <a:r>
              <a:rPr lang="ru-RU" sz="2400" b="1" dirty="0">
                <a:solidFill>
                  <a:srgbClr val="0000FF"/>
                </a:solidFill>
              </a:rPr>
              <a:t>отрезках) от начала отсчета  </a:t>
            </a:r>
            <a:r>
              <a:rPr lang="ru-RU" sz="2400" b="1" dirty="0">
                <a:solidFill>
                  <a:srgbClr val="0000FF"/>
                </a:solidFill>
              </a:rPr>
              <a:t>до точки  А(</a:t>
            </a:r>
            <a:r>
              <a:rPr lang="ru-RU" sz="2400" b="1" i="1" dirty="0" err="1">
                <a:solidFill>
                  <a:srgbClr val="0000FF"/>
                </a:solidFill>
                <a:latin typeface="Times New Roman" pitchFamily="18" charset="0"/>
              </a:rPr>
              <a:t>а</a:t>
            </a:r>
            <a:r>
              <a:rPr lang="ru-RU" sz="2400" b="1" dirty="0">
                <a:solidFill>
                  <a:srgbClr val="0000FF"/>
                </a:solidFill>
              </a:rPr>
              <a:t>)</a:t>
            </a: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CC0000"/>
                </a:solidFill>
              </a:rPr>
              <a:t>Свойства модуля числа</a:t>
            </a:r>
          </a:p>
        </p:txBody>
      </p:sp>
      <p:grpSp>
        <p:nvGrpSpPr>
          <p:cNvPr id="14339" name="Group 4"/>
          <p:cNvGrpSpPr>
            <a:grpSpLocks/>
          </p:cNvGrpSpPr>
          <p:nvPr/>
        </p:nvGrpSpPr>
        <p:grpSpPr bwMode="auto">
          <a:xfrm>
            <a:off x="827088" y="2924175"/>
            <a:ext cx="7777162" cy="73025"/>
            <a:chOff x="385" y="1706"/>
            <a:chExt cx="4899" cy="46"/>
          </a:xfrm>
        </p:grpSpPr>
        <p:sp>
          <p:nvSpPr>
            <p:cNvPr id="14356" name="Line 5"/>
            <p:cNvSpPr>
              <a:spLocks noChangeShapeType="1"/>
            </p:cNvSpPr>
            <p:nvPr/>
          </p:nvSpPr>
          <p:spPr bwMode="auto">
            <a:xfrm>
              <a:off x="385" y="1706"/>
              <a:ext cx="489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357" name="Group 6"/>
            <p:cNvGrpSpPr>
              <a:grpSpLocks/>
            </p:cNvGrpSpPr>
            <p:nvPr/>
          </p:nvGrpSpPr>
          <p:grpSpPr bwMode="auto">
            <a:xfrm>
              <a:off x="3334" y="1706"/>
              <a:ext cx="1814" cy="46"/>
              <a:chOff x="3334" y="1706"/>
              <a:chExt cx="1814" cy="46"/>
            </a:xfrm>
          </p:grpSpPr>
          <p:sp>
            <p:nvSpPr>
              <p:cNvPr id="14365" name="Line 7"/>
              <p:cNvSpPr>
                <a:spLocks noChangeShapeType="1"/>
              </p:cNvSpPr>
              <p:nvPr/>
            </p:nvSpPr>
            <p:spPr bwMode="auto">
              <a:xfrm>
                <a:off x="3334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6" name="Line 8"/>
              <p:cNvSpPr>
                <a:spLocks noChangeShapeType="1"/>
              </p:cNvSpPr>
              <p:nvPr/>
            </p:nvSpPr>
            <p:spPr bwMode="auto">
              <a:xfrm>
                <a:off x="3787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7" name="Line 9"/>
              <p:cNvSpPr>
                <a:spLocks noChangeShapeType="1"/>
              </p:cNvSpPr>
              <p:nvPr/>
            </p:nvSpPr>
            <p:spPr bwMode="auto">
              <a:xfrm>
                <a:off x="4241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8" name="Line 10"/>
              <p:cNvSpPr>
                <a:spLocks noChangeShapeType="1"/>
              </p:cNvSpPr>
              <p:nvPr/>
            </p:nvSpPr>
            <p:spPr bwMode="auto">
              <a:xfrm>
                <a:off x="4694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9" name="Line 11"/>
              <p:cNvSpPr>
                <a:spLocks noChangeShapeType="1"/>
              </p:cNvSpPr>
              <p:nvPr/>
            </p:nvSpPr>
            <p:spPr bwMode="auto">
              <a:xfrm>
                <a:off x="5148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58" name="Group 12"/>
            <p:cNvGrpSpPr>
              <a:grpSpLocks/>
            </p:cNvGrpSpPr>
            <p:nvPr/>
          </p:nvGrpSpPr>
          <p:grpSpPr bwMode="auto">
            <a:xfrm>
              <a:off x="612" y="1706"/>
              <a:ext cx="2268" cy="46"/>
              <a:chOff x="612" y="1706"/>
              <a:chExt cx="2268" cy="46"/>
            </a:xfrm>
          </p:grpSpPr>
          <p:sp>
            <p:nvSpPr>
              <p:cNvPr id="14359" name="Line 13"/>
              <p:cNvSpPr>
                <a:spLocks noChangeShapeType="1"/>
              </p:cNvSpPr>
              <p:nvPr/>
            </p:nvSpPr>
            <p:spPr bwMode="auto">
              <a:xfrm>
                <a:off x="2426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0" name="Line 14"/>
              <p:cNvSpPr>
                <a:spLocks noChangeShapeType="1"/>
              </p:cNvSpPr>
              <p:nvPr/>
            </p:nvSpPr>
            <p:spPr bwMode="auto">
              <a:xfrm>
                <a:off x="2880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1" name="Line 15"/>
              <p:cNvSpPr>
                <a:spLocks noChangeShapeType="1"/>
              </p:cNvSpPr>
              <p:nvPr/>
            </p:nvSpPr>
            <p:spPr bwMode="auto">
              <a:xfrm>
                <a:off x="1973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2" name="Line 16"/>
              <p:cNvSpPr>
                <a:spLocks noChangeShapeType="1"/>
              </p:cNvSpPr>
              <p:nvPr/>
            </p:nvSpPr>
            <p:spPr bwMode="auto">
              <a:xfrm>
                <a:off x="1519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3" name="Line 17"/>
              <p:cNvSpPr>
                <a:spLocks noChangeShapeType="1"/>
              </p:cNvSpPr>
              <p:nvPr/>
            </p:nvSpPr>
            <p:spPr bwMode="auto">
              <a:xfrm>
                <a:off x="1066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4" name="Line 18"/>
              <p:cNvSpPr>
                <a:spLocks noChangeShapeType="1"/>
              </p:cNvSpPr>
              <p:nvPr/>
            </p:nvSpPr>
            <p:spPr bwMode="auto">
              <a:xfrm>
                <a:off x="612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4340" name="Text Box 19"/>
          <p:cNvSpPr txBox="1">
            <a:spLocks noChangeArrowheads="1"/>
          </p:cNvSpPr>
          <p:nvPr/>
        </p:nvSpPr>
        <p:spPr bwMode="auto">
          <a:xfrm>
            <a:off x="971550" y="3068638"/>
            <a:ext cx="75295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chemeClr val="hlink"/>
                </a:solidFill>
              </a:rPr>
              <a:t>-5      -4        -3       -2        -1       0         1        2        3        4       5</a:t>
            </a:r>
          </a:p>
        </p:txBody>
      </p:sp>
      <p:sp>
        <p:nvSpPr>
          <p:cNvPr id="22" name="Rectangle 20" descr="Темный диагональный 2"/>
          <p:cNvSpPr>
            <a:spLocks noChangeArrowheads="1"/>
          </p:cNvSpPr>
          <p:nvPr/>
        </p:nvSpPr>
        <p:spPr bwMode="auto">
          <a:xfrm>
            <a:off x="4784725" y="2782888"/>
            <a:ext cx="2168525" cy="142875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5435600" y="2349500"/>
            <a:ext cx="1038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|3| = 3</a:t>
            </a:r>
            <a:endParaRPr lang="ru-RU" sz="2400"/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auto">
          <a:xfrm>
            <a:off x="6669088" y="2376488"/>
            <a:ext cx="7667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А(3)</a:t>
            </a: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927100" y="3687763"/>
            <a:ext cx="1028700" cy="457200"/>
          </a:xfrm>
          <a:prstGeom prst="rect">
            <a:avLst/>
          </a:prstGeom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/>
              <a:t>|3| = 3</a:t>
            </a:r>
            <a:endParaRPr lang="ru-RU" sz="2400" dirty="0"/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179512" y="4221088"/>
            <a:ext cx="8843896" cy="523220"/>
          </a:xfrm>
          <a:prstGeom prst="rect">
            <a:avLst/>
          </a:prstGeom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6600"/>
                </a:solidFill>
              </a:rPr>
              <a:t>Модуль положительного числа равен самому числу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938213" y="4802188"/>
            <a:ext cx="1028700" cy="457200"/>
          </a:xfrm>
          <a:prstGeom prst="rect">
            <a:avLst/>
          </a:prstGeom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/>
              <a:t>|</a:t>
            </a:r>
            <a:r>
              <a:rPr lang="ru-RU" sz="2400" dirty="0"/>
              <a:t>0</a:t>
            </a:r>
            <a:r>
              <a:rPr lang="en-US" sz="2400" dirty="0"/>
              <a:t>| = </a:t>
            </a:r>
            <a:r>
              <a:rPr lang="ru-RU" sz="2400" dirty="0"/>
              <a:t>0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920750" y="5365750"/>
            <a:ext cx="4369017" cy="523220"/>
          </a:xfrm>
          <a:prstGeom prst="rect">
            <a:avLst/>
          </a:prstGeom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6600"/>
                </a:solidFill>
              </a:rPr>
              <a:t>Модуль нуля равен нулю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CC0000"/>
                </a:solidFill>
              </a:rPr>
              <a:t>Свойства модуля числа</a:t>
            </a:r>
          </a:p>
        </p:txBody>
      </p:sp>
      <p:grpSp>
        <p:nvGrpSpPr>
          <p:cNvPr id="15363" name="Group 5"/>
          <p:cNvGrpSpPr>
            <a:grpSpLocks/>
          </p:cNvGrpSpPr>
          <p:nvPr/>
        </p:nvGrpSpPr>
        <p:grpSpPr bwMode="auto">
          <a:xfrm>
            <a:off x="827088" y="2924175"/>
            <a:ext cx="7777162" cy="73025"/>
            <a:chOff x="385" y="1706"/>
            <a:chExt cx="4899" cy="46"/>
          </a:xfrm>
        </p:grpSpPr>
        <p:sp>
          <p:nvSpPr>
            <p:cNvPr id="15379" name="Line 6"/>
            <p:cNvSpPr>
              <a:spLocks noChangeShapeType="1"/>
            </p:cNvSpPr>
            <p:nvPr/>
          </p:nvSpPr>
          <p:spPr bwMode="auto">
            <a:xfrm>
              <a:off x="385" y="1706"/>
              <a:ext cx="489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380" name="Group 7"/>
            <p:cNvGrpSpPr>
              <a:grpSpLocks/>
            </p:cNvGrpSpPr>
            <p:nvPr/>
          </p:nvGrpSpPr>
          <p:grpSpPr bwMode="auto">
            <a:xfrm>
              <a:off x="3334" y="1706"/>
              <a:ext cx="1814" cy="46"/>
              <a:chOff x="3334" y="1706"/>
              <a:chExt cx="1814" cy="46"/>
            </a:xfrm>
          </p:grpSpPr>
          <p:sp>
            <p:nvSpPr>
              <p:cNvPr id="15388" name="Line 8"/>
              <p:cNvSpPr>
                <a:spLocks noChangeShapeType="1"/>
              </p:cNvSpPr>
              <p:nvPr/>
            </p:nvSpPr>
            <p:spPr bwMode="auto">
              <a:xfrm>
                <a:off x="3334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9" name="Line 9"/>
              <p:cNvSpPr>
                <a:spLocks noChangeShapeType="1"/>
              </p:cNvSpPr>
              <p:nvPr/>
            </p:nvSpPr>
            <p:spPr bwMode="auto">
              <a:xfrm>
                <a:off x="3787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0" name="Line 10"/>
              <p:cNvSpPr>
                <a:spLocks noChangeShapeType="1"/>
              </p:cNvSpPr>
              <p:nvPr/>
            </p:nvSpPr>
            <p:spPr bwMode="auto">
              <a:xfrm>
                <a:off x="4241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1" name="Line 11"/>
              <p:cNvSpPr>
                <a:spLocks noChangeShapeType="1"/>
              </p:cNvSpPr>
              <p:nvPr/>
            </p:nvSpPr>
            <p:spPr bwMode="auto">
              <a:xfrm>
                <a:off x="4694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2" name="Line 12"/>
              <p:cNvSpPr>
                <a:spLocks noChangeShapeType="1"/>
              </p:cNvSpPr>
              <p:nvPr/>
            </p:nvSpPr>
            <p:spPr bwMode="auto">
              <a:xfrm>
                <a:off x="5148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381" name="Group 13"/>
            <p:cNvGrpSpPr>
              <a:grpSpLocks/>
            </p:cNvGrpSpPr>
            <p:nvPr/>
          </p:nvGrpSpPr>
          <p:grpSpPr bwMode="auto">
            <a:xfrm>
              <a:off x="612" y="1706"/>
              <a:ext cx="2268" cy="46"/>
              <a:chOff x="612" y="1706"/>
              <a:chExt cx="2268" cy="46"/>
            </a:xfrm>
          </p:grpSpPr>
          <p:sp>
            <p:nvSpPr>
              <p:cNvPr id="15382" name="Line 14"/>
              <p:cNvSpPr>
                <a:spLocks noChangeShapeType="1"/>
              </p:cNvSpPr>
              <p:nvPr/>
            </p:nvSpPr>
            <p:spPr bwMode="auto">
              <a:xfrm>
                <a:off x="2426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3" name="Line 15"/>
              <p:cNvSpPr>
                <a:spLocks noChangeShapeType="1"/>
              </p:cNvSpPr>
              <p:nvPr/>
            </p:nvSpPr>
            <p:spPr bwMode="auto">
              <a:xfrm>
                <a:off x="2880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4" name="Line 16"/>
              <p:cNvSpPr>
                <a:spLocks noChangeShapeType="1"/>
              </p:cNvSpPr>
              <p:nvPr/>
            </p:nvSpPr>
            <p:spPr bwMode="auto">
              <a:xfrm>
                <a:off x="1973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5" name="Line 17"/>
              <p:cNvSpPr>
                <a:spLocks noChangeShapeType="1"/>
              </p:cNvSpPr>
              <p:nvPr/>
            </p:nvSpPr>
            <p:spPr bwMode="auto">
              <a:xfrm>
                <a:off x="1519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6" name="Line 18"/>
              <p:cNvSpPr>
                <a:spLocks noChangeShapeType="1"/>
              </p:cNvSpPr>
              <p:nvPr/>
            </p:nvSpPr>
            <p:spPr bwMode="auto">
              <a:xfrm>
                <a:off x="1066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7" name="Line 19"/>
              <p:cNvSpPr>
                <a:spLocks noChangeShapeType="1"/>
              </p:cNvSpPr>
              <p:nvPr/>
            </p:nvSpPr>
            <p:spPr bwMode="auto">
              <a:xfrm>
                <a:off x="612" y="1706"/>
                <a:ext cx="0" cy="4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2343150" y="2332038"/>
            <a:ext cx="8683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FF"/>
                </a:solidFill>
              </a:rPr>
              <a:t>А(-3)</a:t>
            </a: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3179763" y="2341563"/>
            <a:ext cx="11398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|</a:t>
            </a:r>
            <a:r>
              <a:rPr lang="ru-RU" sz="2400">
                <a:solidFill>
                  <a:srgbClr val="FF0000"/>
                </a:solidFill>
              </a:rPr>
              <a:t>-3</a:t>
            </a:r>
            <a:r>
              <a:rPr lang="en-US" sz="2400">
                <a:solidFill>
                  <a:srgbClr val="FF0000"/>
                </a:solidFill>
              </a:rPr>
              <a:t>| = </a:t>
            </a:r>
            <a:r>
              <a:rPr lang="ru-RU" sz="24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2" name="Rectangle 21" descr="Темный диагональный 2"/>
          <p:cNvSpPr>
            <a:spLocks noChangeArrowheads="1"/>
          </p:cNvSpPr>
          <p:nvPr/>
        </p:nvSpPr>
        <p:spPr bwMode="auto">
          <a:xfrm>
            <a:off x="2606675" y="2754313"/>
            <a:ext cx="2182813" cy="157162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Text Box 20"/>
          <p:cNvSpPr txBox="1">
            <a:spLocks noChangeArrowheads="1"/>
          </p:cNvSpPr>
          <p:nvPr/>
        </p:nvSpPr>
        <p:spPr bwMode="auto">
          <a:xfrm>
            <a:off x="971550" y="3068638"/>
            <a:ext cx="755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-5        -4        -3         -2        -1         0         1         2         3          4         5</a:t>
            </a: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927100" y="3455988"/>
            <a:ext cx="1130300" cy="457200"/>
          </a:xfrm>
          <a:prstGeom prst="rect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/>
              <a:t>|</a:t>
            </a:r>
            <a:r>
              <a:rPr lang="ru-RU" sz="2400" dirty="0"/>
              <a:t>-3</a:t>
            </a:r>
            <a:r>
              <a:rPr lang="en-US" sz="2400" dirty="0"/>
              <a:t>| = </a:t>
            </a:r>
            <a:r>
              <a:rPr lang="ru-RU" sz="2400" dirty="0"/>
              <a:t>3</a:t>
            </a: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395536" y="4005064"/>
            <a:ext cx="8493544" cy="461665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6600"/>
                </a:solidFill>
                <a:latin typeface="Arial" charset="0"/>
                <a:cs typeface="Arial" charset="0"/>
              </a:rPr>
              <a:t>Модуль отрицательного числа равен  числу без знака</a:t>
            </a:r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2699792" y="4653136"/>
            <a:ext cx="3773487" cy="146685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3684588" y="4694238"/>
            <a:ext cx="1235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rgbClr val="FF0000"/>
                </a:solidFill>
                <a:latin typeface="Times New Roman" pitchFamily="18" charset="0"/>
              </a:rPr>
              <a:t>|</a:t>
            </a:r>
            <a:r>
              <a:rPr lang="ru-RU" sz="3200" i="1">
                <a:solidFill>
                  <a:srgbClr val="FF0000"/>
                </a:solidFill>
                <a:latin typeface="Times New Roman" pitchFamily="18" charset="0"/>
              </a:rPr>
              <a:t>а</a:t>
            </a:r>
            <a:r>
              <a:rPr lang="en-US" sz="3200" i="1">
                <a:solidFill>
                  <a:srgbClr val="FF0000"/>
                </a:solidFill>
                <a:latin typeface="Times New Roman" pitchFamily="18" charset="0"/>
              </a:rPr>
              <a:t>| </a:t>
            </a:r>
            <a:r>
              <a:rPr lang="en-US" sz="3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≥ </a:t>
            </a:r>
            <a:r>
              <a:rPr lang="en-US" sz="2800">
                <a:solidFill>
                  <a:srgbClr val="FF0000"/>
                </a:solidFill>
                <a:cs typeface="Times New Roman" pitchFamily="18" charset="0"/>
              </a:rPr>
              <a:t>0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3306763" y="5334000"/>
            <a:ext cx="20177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i="1">
                <a:solidFill>
                  <a:srgbClr val="FF0000"/>
                </a:solidFill>
                <a:latin typeface="Times New Roman" pitchFamily="18" charset="0"/>
              </a:rPr>
              <a:t>|</a:t>
            </a:r>
            <a:r>
              <a:rPr lang="ru-RU" sz="4000" i="1">
                <a:solidFill>
                  <a:srgbClr val="FF0000"/>
                </a:solidFill>
                <a:latin typeface="Times New Roman" pitchFamily="18" charset="0"/>
              </a:rPr>
              <a:t>-а</a:t>
            </a:r>
            <a:r>
              <a:rPr lang="en-US" sz="4000" i="1">
                <a:solidFill>
                  <a:srgbClr val="FF0000"/>
                </a:solidFill>
                <a:latin typeface="Times New Roman" pitchFamily="18" charset="0"/>
              </a:rPr>
              <a:t>| = |</a:t>
            </a:r>
            <a:r>
              <a:rPr lang="ru-RU" sz="4000" i="1">
                <a:solidFill>
                  <a:srgbClr val="FF0000"/>
                </a:solidFill>
                <a:latin typeface="Times New Roman" pitchFamily="18" charset="0"/>
              </a:rPr>
              <a:t>а</a:t>
            </a:r>
            <a:r>
              <a:rPr lang="en-US" sz="4000" i="1">
                <a:solidFill>
                  <a:srgbClr val="FF0000"/>
                </a:solidFill>
                <a:latin typeface="Times New Roman" pitchFamily="18" charset="0"/>
              </a:rPr>
              <a:t>|</a:t>
            </a:r>
            <a:endParaRPr lang="ru-RU" sz="4000" i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5750" y="571500"/>
            <a:ext cx="814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entury Schoolbook"/>
              </a:rPr>
              <a:t>Назовите число, противоположное: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2214563"/>
            <a:ext cx="12858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entury Schoolbook"/>
              </a:rPr>
              <a:t>-46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0" y="2214563"/>
            <a:ext cx="9286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C00000"/>
                </a:solidFill>
                <a:latin typeface="Century Schoolbook"/>
              </a:rPr>
              <a:t>46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8" y="3357563"/>
            <a:ext cx="13573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entury Schoolbook"/>
              </a:rPr>
              <a:t>53,6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86000" y="3429000"/>
            <a:ext cx="22145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C00000"/>
                </a:solidFill>
                <a:latin typeface="Century Schoolbook"/>
              </a:rPr>
              <a:t>-53,6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88" y="4357688"/>
            <a:ext cx="13573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entury Schoolbook"/>
              </a:rPr>
              <a:t>-8,2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214563" y="4429125"/>
            <a:ext cx="13573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C00000"/>
                </a:solidFill>
                <a:latin typeface="Century Schoolbook"/>
              </a:rPr>
              <a:t>8,2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00063" y="5429250"/>
            <a:ext cx="13573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entury Schoolbook"/>
              </a:rPr>
              <a:t>0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14563" y="5357813"/>
            <a:ext cx="13573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entury Schoolbook"/>
              </a:rPr>
              <a:t>0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929063" y="1143000"/>
            <a:ext cx="52149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entury Schoolbook"/>
              </a:rPr>
              <a:t>Какое число, противоположное положительному числу?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29063" y="2714625"/>
            <a:ext cx="52149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entury Schoolbook"/>
              </a:rPr>
              <a:t>Какое число, противоположное отрицательному числу?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929063" y="4214813"/>
            <a:ext cx="52149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entury Schoolbook"/>
              </a:rPr>
              <a:t>Какое число, противоположное нулю?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571500" y="1214438"/>
            <a:ext cx="25003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latin typeface="Century Schoolbook"/>
              </a:rPr>
              <a:t>5,2</a:t>
            </a: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5214938" y="3429000"/>
            <a:ext cx="250031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latin typeface="Century Schoolbook"/>
              </a:rPr>
              <a:t>-5,2</a:t>
            </a:r>
          </a:p>
        </p:txBody>
      </p:sp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5072063" y="2286000"/>
            <a:ext cx="250031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latin typeface="Century Schoolbook"/>
              </a:rPr>
              <a:t>-3,8</a:t>
            </a:r>
          </a:p>
        </p:txBody>
      </p:sp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642938" y="3357563"/>
            <a:ext cx="250031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latin typeface="Century Schoolbook"/>
              </a:rPr>
              <a:t>3,8</a:t>
            </a:r>
          </a:p>
        </p:txBody>
      </p:sp>
      <p:sp>
        <p:nvSpPr>
          <p:cNvPr id="17414" name="TextBox 9"/>
          <p:cNvSpPr txBox="1">
            <a:spLocks noChangeArrowheads="1"/>
          </p:cNvSpPr>
          <p:nvPr/>
        </p:nvSpPr>
        <p:spPr bwMode="auto">
          <a:xfrm>
            <a:off x="5072063" y="4786313"/>
            <a:ext cx="250031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latin typeface="Century Schoolbook"/>
              </a:rPr>
              <a:t>8,1</a:t>
            </a:r>
          </a:p>
        </p:txBody>
      </p:sp>
      <p:sp>
        <p:nvSpPr>
          <p:cNvPr id="17415" name="TextBox 11"/>
          <p:cNvSpPr txBox="1">
            <a:spLocks noChangeArrowheads="1"/>
          </p:cNvSpPr>
          <p:nvPr/>
        </p:nvSpPr>
        <p:spPr bwMode="auto">
          <a:xfrm>
            <a:off x="5143500" y="1214438"/>
            <a:ext cx="25003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latin typeface="Century Schoolbook"/>
              </a:rPr>
              <a:t>0,4</a:t>
            </a:r>
          </a:p>
        </p:txBody>
      </p:sp>
      <p:sp>
        <p:nvSpPr>
          <p:cNvPr id="10" name="Двойная стрелка влево/вправо 9"/>
          <p:cNvSpPr/>
          <p:nvPr/>
        </p:nvSpPr>
        <p:spPr>
          <a:xfrm rot="2057708">
            <a:off x="1679575" y="2759075"/>
            <a:ext cx="3794125" cy="285750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 rot="2057708" flipV="1">
            <a:off x="1793875" y="3760788"/>
            <a:ext cx="3810000" cy="315912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 rot="20835315">
            <a:off x="1863725" y="3141663"/>
            <a:ext cx="3275013" cy="284162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Двойная стрелка влево/вправо 12"/>
          <p:cNvSpPr/>
          <p:nvPr/>
        </p:nvSpPr>
        <p:spPr>
          <a:xfrm rot="18728477">
            <a:off x="1361281" y="3531395"/>
            <a:ext cx="4441825" cy="265112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20" name="TextBox 7"/>
          <p:cNvSpPr txBox="1">
            <a:spLocks noChangeArrowheads="1"/>
          </p:cNvSpPr>
          <p:nvPr/>
        </p:nvSpPr>
        <p:spPr bwMode="auto">
          <a:xfrm>
            <a:off x="500063" y="2286000"/>
            <a:ext cx="250031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latin typeface="Century Schoolbook"/>
              </a:rPr>
              <a:t>-8,1</a:t>
            </a:r>
          </a:p>
        </p:txBody>
      </p:sp>
      <p:sp>
        <p:nvSpPr>
          <p:cNvPr id="17421" name="TextBox 10"/>
          <p:cNvSpPr txBox="1">
            <a:spLocks noChangeArrowheads="1"/>
          </p:cNvSpPr>
          <p:nvPr/>
        </p:nvSpPr>
        <p:spPr bwMode="auto">
          <a:xfrm>
            <a:off x="428625" y="4714875"/>
            <a:ext cx="25003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latin typeface="Century Schoolbook"/>
              </a:rPr>
              <a:t>-0,4</a:t>
            </a:r>
          </a:p>
        </p:txBody>
      </p:sp>
      <p:sp>
        <p:nvSpPr>
          <p:cNvPr id="17422" name="TextBox 3"/>
          <p:cNvSpPr txBox="1">
            <a:spLocks noChangeArrowheads="1"/>
          </p:cNvSpPr>
          <p:nvPr/>
        </p:nvSpPr>
        <p:spPr bwMode="auto">
          <a:xfrm>
            <a:off x="642938" y="714375"/>
            <a:ext cx="8072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entury Schoolbook"/>
              </a:rPr>
              <a:t>Укажите</a:t>
            </a:r>
            <a:r>
              <a:rPr lang="ru-RU">
                <a:latin typeface="Calibri" pitchFamily="34" charset="0"/>
              </a:rPr>
              <a:t> </a:t>
            </a:r>
            <a:r>
              <a:rPr lang="ru-RU" sz="2800" b="1">
                <a:latin typeface="Century Schoolbook"/>
              </a:rPr>
              <a:t>пары противоположных чисел: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457200" y="0"/>
            <a:ext cx="7086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>
                <a:solidFill>
                  <a:srgbClr val="C00000"/>
                </a:solidFill>
                <a:latin typeface="Monotype Corsiva" pitchFamily="66" charset="0"/>
              </a:rPr>
              <a:t>    Алгоритм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0" y="914400"/>
            <a:ext cx="8001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C00000"/>
                </a:solidFill>
                <a:latin typeface="Monotype Corsiva" pitchFamily="66" charset="0"/>
              </a:rPr>
              <a:t>1.</a:t>
            </a:r>
            <a:r>
              <a:rPr lang="ru-RU" sz="6600" b="1">
                <a:solidFill>
                  <a:srgbClr val="002060"/>
                </a:solidFill>
                <a:latin typeface="Monotype Corsiva" pitchFamily="66" charset="0"/>
              </a:rPr>
              <a:t> Найти большее  </a:t>
            </a:r>
            <a:r>
              <a:rPr lang="ru-RU" sz="1200" b="1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r>
              <a:rPr lang="ru-RU" sz="6600" b="1">
                <a:solidFill>
                  <a:srgbClr val="002060"/>
                </a:solidFill>
                <a:latin typeface="Monotype Corsiva" pitchFamily="66" charset="0"/>
              </a:rPr>
              <a:t>по модулю  слагаемое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066800" y="2667000"/>
            <a:ext cx="744378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C00000"/>
                </a:solidFill>
                <a:latin typeface="Monotype Corsiva" pitchFamily="66" charset="0"/>
              </a:rPr>
              <a:t>2.</a:t>
            </a:r>
            <a:r>
              <a:rPr lang="ru-RU" sz="6600" b="1">
                <a:solidFill>
                  <a:srgbClr val="002060"/>
                </a:solidFill>
                <a:latin typeface="Monotype Corsiva" pitchFamily="66" charset="0"/>
              </a:rPr>
              <a:t> Поставить в ответ </a:t>
            </a:r>
          </a:p>
          <a:p>
            <a:r>
              <a:rPr lang="ru-RU" sz="6600" b="1">
                <a:solidFill>
                  <a:srgbClr val="002060"/>
                </a:solidFill>
                <a:latin typeface="Monotype Corsiva" pitchFamily="66" charset="0"/>
              </a:rPr>
              <a:t>                 его знак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219200" y="4495800"/>
            <a:ext cx="733266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C00000"/>
                </a:solidFill>
                <a:latin typeface="Monotype Corsiva" pitchFamily="66" charset="0"/>
              </a:rPr>
              <a:t>3.</a:t>
            </a:r>
            <a:r>
              <a:rPr lang="ru-RU" sz="6600" b="1">
                <a:solidFill>
                  <a:srgbClr val="002060"/>
                </a:solidFill>
                <a:latin typeface="Monotype Corsiva" pitchFamily="66" charset="0"/>
              </a:rPr>
              <a:t> Из большего модуля</a:t>
            </a:r>
          </a:p>
          <a:p>
            <a:r>
              <a:rPr lang="ru-RU" sz="6600" b="1">
                <a:solidFill>
                  <a:srgbClr val="002060"/>
                </a:solidFill>
                <a:latin typeface="Monotype Corsiva" pitchFamily="66" charset="0"/>
              </a:rPr>
              <a:t>      вычесть меньший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560" y="1124744"/>
            <a:ext cx="7920880" cy="864096"/>
          </a:xfrm>
          <a:prstGeom prst="rect">
            <a:avLst/>
          </a:prstGeo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Информация о домашнем </a:t>
            </a:r>
            <a:r>
              <a:rPr lang="ru-RU" sz="36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задании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36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600" dirty="0"/>
              <a:t>п.2.1-2.2 (стр.45-48) учить правила и определения; №217, 218</a:t>
            </a:r>
            <a:endParaRPr lang="ru-RU" sz="36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9459" name="Picture 6" descr="http://justclickit.ru/flash/girl/girl%20(5318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221163"/>
            <a:ext cx="244792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Рамка 1"/>
          <p:cNvSpPr/>
          <p:nvPr/>
        </p:nvSpPr>
        <p:spPr>
          <a:xfrm>
            <a:off x="642938" y="1428750"/>
            <a:ext cx="7858125" cy="2214563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3076" name="Группа 2"/>
          <p:cNvGrpSpPr>
            <a:grpSpLocks/>
          </p:cNvGrpSpPr>
          <p:nvPr/>
        </p:nvGrpSpPr>
        <p:grpSpPr bwMode="auto">
          <a:xfrm>
            <a:off x="938213" y="1795463"/>
            <a:ext cx="7572375" cy="1857375"/>
            <a:chOff x="785786" y="1643050"/>
            <a:chExt cx="7572428" cy="185738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785786" y="1643050"/>
              <a:ext cx="7572428" cy="1857388"/>
            </a:xfrm>
            <a:prstGeom prst="rect">
              <a:avLst/>
            </a:prstGeom>
            <a:noFill/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" name="Прямая со стрелкой 4"/>
            <p:cNvCxnSpPr/>
            <p:nvPr/>
          </p:nvCxnSpPr>
          <p:spPr>
            <a:xfrm>
              <a:off x="928662" y="2571743"/>
              <a:ext cx="7215237" cy="7143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4252116" y="2607463"/>
              <a:ext cx="35560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4609307" y="2605875"/>
              <a:ext cx="355602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3894927" y="2605875"/>
              <a:ext cx="355602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3537736" y="2605875"/>
              <a:ext cx="35560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>
              <a:off x="4966496" y="2605875"/>
              <a:ext cx="35560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3180547" y="2605875"/>
              <a:ext cx="355602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5395124" y="2605875"/>
              <a:ext cx="35560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2823356" y="2605875"/>
              <a:ext cx="35560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5752315" y="2605875"/>
              <a:ext cx="355602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2037539" y="2605875"/>
              <a:ext cx="355602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1680348" y="2605875"/>
              <a:ext cx="35560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2394728" y="2605875"/>
              <a:ext cx="35560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>
              <a:off x="6109504" y="2605875"/>
              <a:ext cx="35560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1323159" y="2605875"/>
              <a:ext cx="355602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81075" y="2605875"/>
              <a:ext cx="355602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>
              <a:off x="6823884" y="2605875"/>
              <a:ext cx="35560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6466695" y="2605875"/>
              <a:ext cx="355602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05" name="TextBox 22"/>
            <p:cNvSpPr txBox="1">
              <a:spLocks noChangeArrowheads="1"/>
            </p:cNvSpPr>
            <p:nvPr/>
          </p:nvSpPr>
          <p:spPr bwMode="auto">
            <a:xfrm>
              <a:off x="1214414" y="2857496"/>
              <a:ext cx="657229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>
                  <a:latin typeface="Cambria" pitchFamily="18" charset="0"/>
                </a:rPr>
                <a:t> -8 -7  -6 -5  -4  -3 -2 -1  0  1    2    3   4   5   6   7   8</a:t>
              </a:r>
            </a:p>
          </p:txBody>
        </p:sp>
      </p:grpSp>
      <p:sp>
        <p:nvSpPr>
          <p:cNvPr id="24" name="Рамка 23"/>
          <p:cNvSpPr/>
          <p:nvPr/>
        </p:nvSpPr>
        <p:spPr>
          <a:xfrm>
            <a:off x="795338" y="1581150"/>
            <a:ext cx="7858125" cy="2214563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>
            <a:off x="4643438" y="2143125"/>
            <a:ext cx="4143375" cy="571500"/>
          </a:xfrm>
          <a:prstGeom prst="circularArrow">
            <a:avLst>
              <a:gd name="adj1" fmla="val 12500"/>
              <a:gd name="adj2" fmla="val 361337"/>
              <a:gd name="adj3" fmla="val 20457681"/>
              <a:gd name="adj4" fmla="val 10882978"/>
              <a:gd name="adj5" fmla="val 831"/>
            </a:avLst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857750" y="1428750"/>
            <a:ext cx="328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положительные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428750" y="1500188"/>
            <a:ext cx="2643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отрицательные</a:t>
            </a:r>
          </a:p>
        </p:txBody>
      </p:sp>
      <p:sp>
        <p:nvSpPr>
          <p:cNvPr id="29" name="Кольцо 28"/>
          <p:cNvSpPr/>
          <p:nvPr/>
        </p:nvSpPr>
        <p:spPr>
          <a:xfrm>
            <a:off x="4357688" y="3000375"/>
            <a:ext cx="428625" cy="500063"/>
          </a:xfrm>
          <a:prstGeom prst="donut">
            <a:avLst>
              <a:gd name="adj" fmla="val 0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Левая круглая скобка 31"/>
          <p:cNvSpPr/>
          <p:nvPr/>
        </p:nvSpPr>
        <p:spPr>
          <a:xfrm rot="5400000">
            <a:off x="4321969" y="-1535906"/>
            <a:ext cx="285750" cy="6215062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928813" y="928688"/>
            <a:ext cx="49291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ЦЕЛЫЕ ЧИСЛА</a:t>
            </a:r>
          </a:p>
        </p:txBody>
      </p:sp>
      <p:pic>
        <p:nvPicPr>
          <p:cNvPr id="3084" name="Picture 2" descr="D:\лена\фото\Картинки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191000"/>
            <a:ext cx="1395413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Круговая стрелка 34"/>
          <p:cNvSpPr/>
          <p:nvPr/>
        </p:nvSpPr>
        <p:spPr>
          <a:xfrm flipH="1">
            <a:off x="250825" y="2133600"/>
            <a:ext cx="4143375" cy="571500"/>
          </a:xfrm>
          <a:prstGeom prst="circularArrow">
            <a:avLst>
              <a:gd name="adj1" fmla="val 12500"/>
              <a:gd name="adj2" fmla="val 361337"/>
              <a:gd name="adj3" fmla="val 20457681"/>
              <a:gd name="adj4" fmla="val 10882978"/>
              <a:gd name="adj5" fmla="val 831"/>
            </a:avLst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2" grpId="0" animBg="1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Катя\современный урок 2017\отриц.числа\24348575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t="6204" r="7970" b="2448"/>
          <a:stretch>
            <a:fillRect/>
          </a:stretch>
        </p:blipFill>
        <p:spPr bwMode="auto">
          <a:xfrm>
            <a:off x="1042988" y="765175"/>
            <a:ext cx="7164387" cy="522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50825" y="188913"/>
            <a:ext cx="8569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8000"/>
                </a:solidFill>
                <a:latin typeface="Cambria" pitchFamily="18" charset="0"/>
              </a:rPr>
              <a:t>Запиши показания термометра: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350" y="6165850"/>
            <a:ext cx="1081088" cy="358775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03575" y="6165850"/>
            <a:ext cx="1081088" cy="358775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3800" y="6165850"/>
            <a:ext cx="1081088" cy="358775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75463" y="6165850"/>
            <a:ext cx="1081087" cy="358775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4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225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2" descr="C:\Users\User\Desktop\1Катя\современный урок 2017\отриц.числа\24348575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l="24982" t="6204" r="56519" b="2448"/>
          <a:stretch>
            <a:fillRect/>
          </a:stretch>
        </p:blipFill>
        <p:spPr bwMode="auto">
          <a:xfrm>
            <a:off x="3348038" y="620713"/>
            <a:ext cx="1439862" cy="522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esktop\1Катя\современный урок 2017\отриц.числа\24348575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t="6204" r="77792" b="2448"/>
          <a:stretch>
            <a:fillRect/>
          </a:stretch>
        </p:blipFill>
        <p:spPr bwMode="auto">
          <a:xfrm>
            <a:off x="827088" y="620713"/>
            <a:ext cx="1728787" cy="522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Desktop\1Катя\современный урок 2017\отриц.числа\24348575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l="48106" t="6204" r="32469" b="2448"/>
          <a:stretch>
            <a:fillRect/>
          </a:stretch>
        </p:blipFill>
        <p:spPr bwMode="auto">
          <a:xfrm>
            <a:off x="5651500" y="620713"/>
            <a:ext cx="1512888" cy="522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09234">
            <a:off x="6575177" y="3343946"/>
            <a:ext cx="1155748" cy="11557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50825" y="188913"/>
            <a:ext cx="8713788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rgbClr val="008000"/>
                </a:solidFill>
                <a:latin typeface="+mn-lt"/>
                <a:cs typeface="+mn-cs"/>
              </a:rPr>
              <a:t>Где мы применяем положительные и отрицательные числа?</a:t>
            </a:r>
            <a:endParaRPr lang="ru-RU" sz="6000" b="1" dirty="0">
              <a:solidFill>
                <a:srgbClr val="008000"/>
              </a:solidFill>
              <a:latin typeface="+mn-lt"/>
              <a:cs typeface="+mn-cs"/>
            </a:endParaRPr>
          </a:p>
        </p:txBody>
      </p:sp>
      <p:pic>
        <p:nvPicPr>
          <p:cNvPr id="6149" name="Рисунок 3" descr="символы.jpg"/>
          <p:cNvPicPr>
            <a:picLocks noChangeAspect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 rot="-1067419">
            <a:off x="676275" y="3879850"/>
            <a:ext cx="276225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533400" y="533400"/>
            <a:ext cx="8183880" cy="685800"/>
          </a:xfrm>
          <a:prstGeom prst="rect">
            <a:avLst/>
          </a:prstGeo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Шкала времени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3400" y="3886200"/>
          <a:ext cx="8000999" cy="701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8398"/>
                <a:gridCol w="543757"/>
                <a:gridCol w="621437"/>
                <a:gridCol w="543757"/>
                <a:gridCol w="335477"/>
                <a:gridCol w="208280"/>
                <a:gridCol w="543757"/>
                <a:gridCol w="1242874"/>
                <a:gridCol w="621437"/>
                <a:gridCol w="1320553"/>
                <a:gridCol w="621437"/>
                <a:gridCol w="100983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…</a:t>
                      </a:r>
                      <a:endParaRPr lang="ru-RU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Млн. лет до н.э.</a:t>
                      </a:r>
                      <a:endParaRPr lang="ru-RU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… </a:t>
                      </a:r>
                      <a:endParaRPr lang="ru-RU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XIV</a:t>
                      </a:r>
                      <a:r>
                        <a:rPr lang="ru-RU" sz="1000" dirty="0" smtClean="0"/>
                        <a:t> век до н.э.</a:t>
                      </a:r>
                      <a:endParaRPr lang="ru-RU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XIV</a:t>
                      </a:r>
                      <a:r>
                        <a:rPr lang="ru-RU" sz="1000" dirty="0" smtClean="0"/>
                        <a:t> век н.э.</a:t>
                      </a:r>
                      <a:endParaRPr lang="ru-RU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…</a:t>
                      </a:r>
                      <a:endParaRPr lang="ru-RU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XVI</a:t>
                      </a:r>
                      <a:r>
                        <a:rPr lang="ru-RU" sz="1000" dirty="0" smtClean="0"/>
                        <a:t> век н.э.</a:t>
                      </a:r>
                      <a:endParaRPr lang="ru-RU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…</a:t>
                      </a:r>
                      <a:endParaRPr lang="ru-RU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XX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ru-RU" sz="1000" dirty="0" smtClean="0"/>
                        <a:t>век н.э.</a:t>
                      </a:r>
                      <a:endParaRPr lang="ru-RU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…</a:t>
                      </a:r>
                      <a:endParaRPr lang="ru-RU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Documents and Settings\WinXP\Рабочий стол\Новая папка\11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33400" y="1981200"/>
            <a:ext cx="8001000" cy="1517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144588" y="3505200"/>
            <a:ext cx="3656012" cy="1588"/>
          </a:xfrm>
          <a:prstGeom prst="line">
            <a:avLst/>
          </a:prstGeom>
          <a:ln w="19050">
            <a:solidFill>
              <a:schemeClr val="tx2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3528" y="4648200"/>
            <a:ext cx="2664296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bg1"/>
                  </a:solidFill>
                </a:ln>
                <a:latin typeface="+mn-lt"/>
                <a:cs typeface="+mn-cs"/>
              </a:rPr>
              <a:t>До нашей эры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bg1"/>
                  </a:solidFill>
                </a:ln>
                <a:latin typeface="+mn-lt"/>
                <a:cs typeface="+mn-cs"/>
              </a:rPr>
              <a:t>( - 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9992" y="4653136"/>
            <a:ext cx="2666256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bg1"/>
                  </a:solidFill>
                </a:ln>
                <a:latin typeface="+mn-lt"/>
                <a:cs typeface="+mn-cs"/>
              </a:rPr>
              <a:t>Наша эра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bg1"/>
                  </a:solidFill>
                </a:ln>
                <a:latin typeface="+mn-lt"/>
                <a:cs typeface="+mn-cs"/>
              </a:rPr>
              <a:t>( + )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67544" y="548680"/>
            <a:ext cx="8183880" cy="838200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a typeface="+mj-ea"/>
                <a:cs typeface="Aharoni" pitchFamily="2" charset="-79"/>
              </a:rPr>
              <a:t>Высота и глубина</a:t>
            </a:r>
          </a:p>
        </p:txBody>
      </p:sp>
      <p:pic>
        <p:nvPicPr>
          <p:cNvPr id="3" name="Picture 2" descr="C:\Documents and Settings\WinXP\Рабочий стол\Новая папка\13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3429000" y="1676400"/>
            <a:ext cx="4114800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819400" y="3733800"/>
            <a:ext cx="5105400" cy="1588"/>
          </a:xfrm>
          <a:prstGeom prst="line">
            <a:avLst/>
          </a:prstGeom>
          <a:ln>
            <a:solidFill>
              <a:srgbClr val="FF0000"/>
            </a:solidFill>
            <a:prstDash val="sysDot"/>
            <a:headEnd type="oval" w="med" len="med"/>
            <a:tailEnd type="oval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800101" y="3771900"/>
            <a:ext cx="4038600" cy="3175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209800" y="1752600"/>
            <a:ext cx="533400" cy="403225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620688"/>
            <a:ext cx="8244408" cy="1323439"/>
          </a:xfrm>
          <a:prstGeom prst="rect">
            <a:avLst/>
          </a:prstGeom>
          <a:solidFill>
            <a:srgbClr val="008000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Медицина: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Близорукость и дальнозоркость</a:t>
            </a:r>
            <a:endParaRPr lang="ru-RU" sz="5400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220" name="Picture 4" descr="http://fb.ru/misc/i/gallery/37993/1121210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1979613" y="2276475"/>
            <a:ext cx="5040312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23528" y="332656"/>
            <a:ext cx="8418523" cy="1338269"/>
          </a:xfrm>
          <a:prstGeom prst="rect">
            <a:avLst/>
          </a:prstGeo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Отрицательные и положительные эмоции</a:t>
            </a:r>
          </a:p>
        </p:txBody>
      </p:sp>
      <p:pic>
        <p:nvPicPr>
          <p:cNvPr id="3" name="Picture 2" descr="C:\Documents and Settings\WinXP\Рабочий стол\Новая папка\10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899593" y="1916832"/>
            <a:ext cx="6840760" cy="3084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1549</TotalTime>
  <Words>364</Words>
  <Application>Microsoft Office PowerPoint</Application>
  <PresentationFormat>Экран (4:3)</PresentationFormat>
  <Paragraphs>107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Cambria</vt:lpstr>
      <vt:lpstr>Times New Roman</vt:lpstr>
      <vt:lpstr>Century Schoolbook</vt:lpstr>
      <vt:lpstr>Monotype Corsiva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Определение модуля числа</vt:lpstr>
      <vt:lpstr>Свойства модуля числа</vt:lpstr>
      <vt:lpstr>Свойства модуля числа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Кравченко Екатерина Юрьевна</dc:creator>
  <cp:lastModifiedBy>Учитель</cp:lastModifiedBy>
  <cp:revision>202</cp:revision>
  <dcterms:modified xsi:type="dcterms:W3CDTF">2020-11-17T09:52:53Z</dcterms:modified>
</cp:coreProperties>
</file>