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5" r:id="rId4"/>
    <p:sldId id="290" r:id="rId5"/>
    <p:sldId id="286" r:id="rId6"/>
    <p:sldId id="291" r:id="rId7"/>
    <p:sldId id="292" r:id="rId8"/>
    <p:sldId id="259" r:id="rId9"/>
    <p:sldId id="260" r:id="rId10"/>
    <p:sldId id="261" r:id="rId11"/>
    <p:sldId id="262" r:id="rId12"/>
    <p:sldId id="263" r:id="rId13"/>
    <p:sldId id="266" r:id="rId14"/>
    <p:sldId id="269" r:id="rId15"/>
    <p:sldId id="270" r:id="rId16"/>
    <p:sldId id="271" r:id="rId17"/>
    <p:sldId id="272" r:id="rId18"/>
    <p:sldId id="274" r:id="rId19"/>
    <p:sldId id="277" r:id="rId20"/>
    <p:sldId id="278" r:id="rId21"/>
    <p:sldId id="281" r:id="rId22"/>
    <p:sldId id="282" r:id="rId23"/>
    <p:sldId id="296" r:id="rId24"/>
    <p:sldId id="284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1DCB"/>
    <a:srgbClr val="E24CD7"/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Desktop\работа\шаблоны для презентации\дети выглядывают\шаблон 2 титульник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sp>
        <p:nvSpPr>
          <p:cNvPr id="5" name="TextBox 4"/>
          <p:cNvSpPr txBox="1"/>
          <p:nvPr/>
        </p:nvSpPr>
        <p:spPr>
          <a:xfrm>
            <a:off x="2123728" y="3140968"/>
            <a:ext cx="676875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0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Артикуляционная</a:t>
            </a:r>
          </a:p>
          <a:p>
            <a:pPr algn="ctr"/>
            <a:r>
              <a:rPr lang="ru-RU" sz="4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гимнастика</a:t>
            </a:r>
          </a:p>
          <a:p>
            <a:pPr algn="ctr"/>
            <a:endParaRPr lang="ru-RU" sz="40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Desktop\работа\шаблоны для презентации\дети выглядывают\шаблон 2 б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404665"/>
            <a:ext cx="6678488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i="1" dirty="0" smtClean="0">
                <a:solidFill>
                  <a:srgbClr val="E31DCB"/>
                </a:solidFill>
                <a:latin typeface="Times New Roman" pitchFamily="18" charset="0"/>
                <a:cs typeface="Times New Roman" pitchFamily="18" charset="0"/>
              </a:rPr>
              <a:t>Чашечка</a:t>
            </a:r>
            <a:r>
              <a:rPr lang="ru-RU" sz="2800" b="1" i="1" dirty="0" smtClean="0">
                <a:solidFill>
                  <a:srgbClr val="E31DCB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800" b="1" i="1" dirty="0" smtClean="0">
              <a:solidFill>
                <a:srgbClr val="E31DCB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Улыбнуться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Широко открыть рот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Высунуть широкий язык и придать ему форму «чашечки»</a:t>
            </a:r>
          </a:p>
        </p:txBody>
      </p:sp>
      <p:pic>
        <p:nvPicPr>
          <p:cNvPr id="4" name="Picture 2" descr="D:\Desktop\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88640"/>
            <a:ext cx="2376264" cy="2146303"/>
          </a:xfrm>
          <a:prstGeom prst="rect">
            <a:avLst/>
          </a:prstGeom>
          <a:noFill/>
        </p:spPr>
      </p:pic>
      <p:pic>
        <p:nvPicPr>
          <p:cNvPr id="7" name="Picture 5" descr="D:\Desktop\жж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FFC"/>
              </a:clrFrom>
              <a:clrTo>
                <a:srgbClr val="FDFF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896" y="4697760"/>
            <a:ext cx="2754912" cy="2160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Desktop\работа\шаблоны для презентации\дети выглядывают\шаблон 2 б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9512" y="476672"/>
            <a:ext cx="6678488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i="1" dirty="0" smtClean="0">
                <a:solidFill>
                  <a:srgbClr val="E31DCB"/>
                </a:solidFill>
                <a:latin typeface="Times New Roman" pitchFamily="18" charset="0"/>
                <a:cs typeface="Times New Roman" pitchFamily="18" charset="0"/>
              </a:rPr>
              <a:t>Слонёнок</a:t>
            </a:r>
          </a:p>
          <a:p>
            <a:endParaRPr lang="ru-RU" sz="2800" b="1" i="1" dirty="0" smtClean="0">
              <a:solidFill>
                <a:srgbClr val="E31DCB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Вытянуть вперед губы, образовать «хобот слона»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«Набирать водичку», слегка причмокивая</a:t>
            </a:r>
          </a:p>
          <a:p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при этом</a:t>
            </a:r>
          </a:p>
          <a:p>
            <a:pPr marL="342900" indent="-342900"/>
            <a:endParaRPr lang="ru-RU" sz="4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D:\Desktop\щ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0"/>
            <a:ext cx="2040795" cy="1872208"/>
          </a:xfrm>
          <a:prstGeom prst="rect">
            <a:avLst/>
          </a:prstGeom>
          <a:noFill/>
        </p:spPr>
      </p:pic>
      <p:pic>
        <p:nvPicPr>
          <p:cNvPr id="8" name="Picture 6" descr="D:\Desktop\жщщ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7904" y="4186959"/>
            <a:ext cx="2448272" cy="28350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Desktop\работа\шаблоны для презентации\дети выглядывают\шаблон 2 б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9512" y="476672"/>
            <a:ext cx="6678488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i="1" dirty="0" smtClean="0">
                <a:solidFill>
                  <a:srgbClr val="E31DCB"/>
                </a:solidFill>
                <a:latin typeface="Times New Roman" pitchFamily="18" charset="0"/>
                <a:cs typeface="Times New Roman" pitchFamily="18" charset="0"/>
              </a:rPr>
              <a:t>Лягушка</a:t>
            </a:r>
          </a:p>
          <a:p>
            <a:endParaRPr lang="ru-RU" sz="2800" b="1" i="1" dirty="0" smtClean="0">
              <a:solidFill>
                <a:srgbClr val="E31DCB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i="1" dirty="0" smtClean="0">
              <a:solidFill>
                <a:srgbClr val="E31DCB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Растянуть губы в улыбке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Напряженно произносить звук И</a:t>
            </a:r>
          </a:p>
          <a:p>
            <a:endParaRPr lang="ru-RU" sz="4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4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D:\Desktop\э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32656"/>
            <a:ext cx="2230437" cy="1936750"/>
          </a:xfrm>
          <a:prstGeom prst="rect">
            <a:avLst/>
          </a:prstGeom>
          <a:noFill/>
        </p:spPr>
      </p:pic>
      <p:pic>
        <p:nvPicPr>
          <p:cNvPr id="9" name="Picture 3" descr="D:\Desktop\Рисух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CFEFD"/>
              </a:clrFrom>
              <a:clrTo>
                <a:srgbClr val="FCFE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848" y="4375586"/>
            <a:ext cx="3024336" cy="24824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Desktop\работа\шаблоны для презентации\дети выглядывают\шаблон 2 б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9512" y="476672"/>
            <a:ext cx="6678488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i="1" dirty="0" smtClean="0">
                <a:solidFill>
                  <a:srgbClr val="E31DCB"/>
                </a:solidFill>
                <a:latin typeface="Times New Roman" pitchFamily="18" charset="0"/>
                <a:cs typeface="Times New Roman" pitchFamily="18" charset="0"/>
              </a:rPr>
              <a:t>Змейка</a:t>
            </a:r>
          </a:p>
          <a:p>
            <a:endParaRPr lang="ru-RU" sz="2800" b="1" i="1" dirty="0" smtClean="0">
              <a:solidFill>
                <a:srgbClr val="E31DCB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Приоткрыть рот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Узкий язык сильно выдвинуть вперед и убрать в глубь рта</a:t>
            </a:r>
          </a:p>
          <a:p>
            <a:pPr marL="342900" indent="-342900"/>
            <a:endParaRPr lang="ru-RU" sz="4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D: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260648"/>
            <a:ext cx="2445447" cy="1704008"/>
          </a:xfrm>
          <a:prstGeom prst="rect">
            <a:avLst/>
          </a:prstGeom>
          <a:noFill/>
        </p:spPr>
      </p:pic>
      <p:pic>
        <p:nvPicPr>
          <p:cNvPr id="9" name="Picture 4" descr="Рисунок2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98511" y="3717032"/>
            <a:ext cx="2253609" cy="314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Desktop\работа\шаблоны для презентации\дети выглядывают\шаблон 2 б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7200"/>
            <a:ext cx="9753600" cy="73152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9512" y="476672"/>
            <a:ext cx="6678488" cy="689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i="1" dirty="0" smtClean="0">
                <a:solidFill>
                  <a:srgbClr val="E31DCB"/>
                </a:solidFill>
                <a:latin typeface="Times New Roman" pitchFamily="18" charset="0"/>
                <a:cs typeface="Times New Roman" pitchFamily="18" charset="0"/>
              </a:rPr>
              <a:t>Тесто</a:t>
            </a:r>
          </a:p>
          <a:p>
            <a:endParaRPr lang="ru-RU" sz="2800" b="1" i="1" dirty="0" smtClean="0">
              <a:solidFill>
                <a:srgbClr val="E31DCB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Улыбнуться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Пошлёпать языком между губами - «па-па-па»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Покусать кончик язык зубами – «та-та-та»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Чередовать эти два движения</a:t>
            </a:r>
          </a:p>
          <a:p>
            <a:pPr>
              <a:buFont typeface="Wingdings" pitchFamily="2" charset="2"/>
              <a:buChar char="Ø"/>
            </a:pPr>
            <a:endParaRPr lang="ru-RU" sz="4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4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D:\Desktop\л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260648"/>
            <a:ext cx="2051058" cy="1678236"/>
          </a:xfrm>
          <a:prstGeom prst="rect">
            <a:avLst/>
          </a:prstGeom>
          <a:noFill/>
        </p:spPr>
      </p:pic>
      <p:pic>
        <p:nvPicPr>
          <p:cNvPr id="2051" name="Picture 3" descr="D:\Desktop\жр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260648"/>
            <a:ext cx="2192854" cy="1684015"/>
          </a:xfrm>
          <a:prstGeom prst="rect">
            <a:avLst/>
          </a:prstGeom>
          <a:noFill/>
        </p:spPr>
      </p:pic>
      <p:pic>
        <p:nvPicPr>
          <p:cNvPr id="8" name="Picture 4" descr="Рисунок19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040" y="4615335"/>
            <a:ext cx="2448272" cy="2242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Desktop\работа\шаблоны для презентации\дети выглядывают\шаблон 2 б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-243408"/>
            <a:ext cx="9753600" cy="73152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9512" y="476672"/>
            <a:ext cx="6678488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i="1" dirty="0" smtClean="0">
                <a:solidFill>
                  <a:srgbClr val="E31DCB"/>
                </a:solidFill>
                <a:latin typeface="Times New Roman" pitchFamily="18" charset="0"/>
                <a:cs typeface="Times New Roman" pitchFamily="18" charset="0"/>
              </a:rPr>
              <a:t>Варенье</a:t>
            </a:r>
          </a:p>
          <a:p>
            <a:endParaRPr lang="ru-RU" sz="2800" b="1" i="1" dirty="0" smtClean="0">
              <a:solidFill>
                <a:srgbClr val="E31DCB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Улыбнуться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Открыть рот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Широким языком в форме «чашечки» облизать верхнюю губу внутрь рта</a:t>
            </a:r>
          </a:p>
          <a:p>
            <a:pPr marL="342900" indent="-342900"/>
            <a:endParaRPr lang="ru-RU" sz="4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D:\Desktop\Рису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476672"/>
            <a:ext cx="2425251" cy="1578877"/>
          </a:xfrm>
          <a:prstGeom prst="rect">
            <a:avLst/>
          </a:prstGeom>
          <a:noFill/>
        </p:spPr>
      </p:pic>
      <p:pic>
        <p:nvPicPr>
          <p:cNvPr id="8" name="Picture 4" descr="Рисунок2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4" y="4869160"/>
            <a:ext cx="1860114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Desktop\работа\шаблоны для презентации\дети выглядывают\шаблон 2 б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-243408"/>
            <a:ext cx="9753600" cy="73152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9512" y="476672"/>
            <a:ext cx="6678488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i="1" dirty="0" smtClean="0">
                <a:solidFill>
                  <a:srgbClr val="E31DCB"/>
                </a:solidFill>
                <a:latin typeface="Times New Roman" pitchFamily="18" charset="0"/>
                <a:cs typeface="Times New Roman" pitchFamily="18" charset="0"/>
              </a:rPr>
              <a:t>Качели    </a:t>
            </a:r>
          </a:p>
          <a:p>
            <a:endParaRPr lang="ru-RU" sz="2800" b="1" i="1" dirty="0" smtClean="0">
              <a:solidFill>
                <a:srgbClr val="E31DCB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Улыбнуться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Открыть рот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Кончик языка за верхние зубы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Кончик языка за нижние зубы</a:t>
            </a:r>
          </a:p>
          <a:p>
            <a:pPr marL="342900" indent="-342900"/>
            <a:endParaRPr lang="ru-RU" sz="4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D:\Desktop\качели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63888" y="4869160"/>
            <a:ext cx="1777846" cy="1814885"/>
          </a:xfrm>
          <a:prstGeom prst="rect">
            <a:avLst/>
          </a:prstGeom>
          <a:noFill/>
        </p:spPr>
      </p:pic>
      <p:pic>
        <p:nvPicPr>
          <p:cNvPr id="1026" name="Picture 2" descr="D:\Desktop\Рисунок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260648"/>
            <a:ext cx="1807875" cy="1565151"/>
          </a:xfrm>
          <a:prstGeom prst="rect">
            <a:avLst/>
          </a:prstGeom>
          <a:noFill/>
        </p:spPr>
      </p:pic>
      <p:pic>
        <p:nvPicPr>
          <p:cNvPr id="1027" name="Picture 3" descr="D:\Desktop\Рисунок1 - копи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1196752"/>
            <a:ext cx="1944216" cy="15082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Desktop\работа\шаблоны для презентации\дети выглядывают\шаблон 2 б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9512" y="476672"/>
            <a:ext cx="6678488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i="1" dirty="0" smtClean="0">
                <a:solidFill>
                  <a:srgbClr val="E31DCB"/>
                </a:solidFill>
                <a:latin typeface="Times New Roman" pitchFamily="18" charset="0"/>
                <a:cs typeface="Times New Roman" pitchFamily="18" charset="0"/>
              </a:rPr>
              <a:t>Часики</a:t>
            </a:r>
          </a:p>
          <a:p>
            <a:endParaRPr lang="ru-RU" sz="2800" b="1" i="1" dirty="0" smtClean="0">
              <a:solidFill>
                <a:srgbClr val="E31DCB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Улыбнуться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Открыть рот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Кончик языка (как часовую стрелку) переводить из одного угла рта в другой</a:t>
            </a:r>
          </a:p>
          <a:p>
            <a:pPr>
              <a:buFont typeface="Wingdings" pitchFamily="2" charset="2"/>
              <a:buChar char="Ø"/>
            </a:pPr>
            <a:endParaRPr lang="ru-RU" sz="4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4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D:\Desktop\часы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71315" y="4293096"/>
            <a:ext cx="1550873" cy="2564904"/>
          </a:xfrm>
          <a:prstGeom prst="rect">
            <a:avLst/>
          </a:prstGeom>
          <a:noFill/>
        </p:spPr>
      </p:pic>
      <p:pic>
        <p:nvPicPr>
          <p:cNvPr id="2050" name="Picture 2" descr="D:\Desktop\i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424213"/>
            <a:ext cx="2160240" cy="2044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Desktop\работа\шаблоны для презентации\дети выглядывают\шаблон 2 б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9512" y="476672"/>
            <a:ext cx="6678488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i="1" dirty="0" smtClean="0">
                <a:solidFill>
                  <a:srgbClr val="E31DCB"/>
                </a:solidFill>
                <a:latin typeface="Times New Roman" pitchFamily="18" charset="0"/>
                <a:cs typeface="Times New Roman" pitchFamily="18" charset="0"/>
              </a:rPr>
              <a:t>Ёжик</a:t>
            </a:r>
          </a:p>
          <a:p>
            <a:endParaRPr lang="ru-RU" sz="2800" b="1" i="1" dirty="0" smtClean="0">
              <a:solidFill>
                <a:srgbClr val="E31DCB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Рот закрыт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Круговые движения языком между губами и зубами то в одну, то в другую сторону</a:t>
            </a:r>
          </a:p>
          <a:p>
            <a:pPr marL="342900" indent="-342900"/>
            <a:endParaRPr lang="ru-RU" sz="4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img02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139952" y="4581128"/>
            <a:ext cx="2385636" cy="2276872"/>
          </a:xfrm>
          <a:prstGeom prst="rect">
            <a:avLst/>
          </a:prstGeom>
          <a:noFill/>
        </p:spPr>
      </p:pic>
      <p:pic>
        <p:nvPicPr>
          <p:cNvPr id="4098" name="Picture 2" descr="D:\Desktop\Рисунок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260648"/>
            <a:ext cx="2160240" cy="19998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Desktop\работа\шаблоны для презентации\дети выглядывают\шаблон 2 б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9512" y="476672"/>
            <a:ext cx="6678488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i="1" dirty="0" smtClean="0">
                <a:solidFill>
                  <a:srgbClr val="E31DCB"/>
                </a:solidFill>
                <a:latin typeface="Times New Roman" pitchFamily="18" charset="0"/>
                <a:cs typeface="Times New Roman" pitchFamily="18" charset="0"/>
              </a:rPr>
              <a:t>Индюк</a:t>
            </a:r>
          </a:p>
          <a:p>
            <a:endParaRPr lang="ru-RU" sz="2800" b="1" i="1" dirty="0" smtClean="0">
              <a:solidFill>
                <a:srgbClr val="E31DCB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sz="4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Языком быстро двигать по верхней губе «</a:t>
            </a:r>
            <a:r>
              <a:rPr lang="ru-RU" sz="4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бл</a:t>
            </a: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4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бл</a:t>
            </a: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4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бл</a:t>
            </a: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4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бл</a:t>
            </a: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4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бл</a:t>
            </a: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342900" indent="-342900"/>
            <a:endParaRPr lang="ru-RU" sz="4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5" descr="Рисунок2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016" y="4709896"/>
            <a:ext cx="1944216" cy="2148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 descr="D:\Desktop\Рисунок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404664"/>
            <a:ext cx="1978242" cy="18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Desktop\работа\шаблоны для презентации\дети выглядывают\шаблон 2 в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1988840"/>
            <a:ext cx="86764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Times New Roman" pitchFamily="18" charset="0"/>
                <a:cs typeface="Times New Roman" pitchFamily="18" charset="0"/>
              </a:rPr>
              <a:t>Артикуляционная гимнастика  -</a:t>
            </a:r>
          </a:p>
          <a:p>
            <a:r>
              <a:rPr lang="ru-RU" sz="3600" i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это специальные упражнения, направленные на укрепление мышц </a:t>
            </a:r>
          </a:p>
          <a:p>
            <a:r>
              <a:rPr lang="ru-RU" sz="3600" i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языка и губ.</a:t>
            </a:r>
          </a:p>
          <a:p>
            <a:pPr algn="ctr"/>
            <a:endParaRPr lang="ru-RU" sz="36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43808" y="4077072"/>
            <a:ext cx="51125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 – выработка правильных, полноценных движений губ и языка, необходимых для правильного произношения звуков.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D:\Desktop\Рисунок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EFD"/>
              </a:clrFrom>
              <a:clrTo>
                <a:srgbClr val="FCFE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3325" y="3212976"/>
            <a:ext cx="1590675" cy="1450975"/>
          </a:xfrm>
          <a:prstGeom prst="rect">
            <a:avLst/>
          </a:prstGeom>
          <a:noFill/>
        </p:spPr>
      </p:pic>
      <p:pic>
        <p:nvPicPr>
          <p:cNvPr id="9" name="Picture 8" descr="часы (1)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725144"/>
            <a:ext cx="1681232" cy="170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Desktop\работа\шаблоны для презентации\дети выглядывают\шаблон 2 б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9512" y="476672"/>
            <a:ext cx="6678488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i="1" dirty="0" smtClean="0">
                <a:solidFill>
                  <a:srgbClr val="E31DCB"/>
                </a:solidFill>
                <a:latin typeface="Times New Roman" pitchFamily="18" charset="0"/>
                <a:cs typeface="Times New Roman" pitchFamily="18" charset="0"/>
              </a:rPr>
              <a:t>Грибок </a:t>
            </a:r>
          </a:p>
          <a:p>
            <a:endParaRPr lang="ru-RU" sz="2800" b="1" i="1" dirty="0" smtClean="0">
              <a:solidFill>
                <a:srgbClr val="E31DCB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Улыбнуться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Открыть рот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«Приклеить» язык к небу</a:t>
            </a:r>
          </a:p>
          <a:p>
            <a:endParaRPr lang="ru-RU" sz="4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4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D:\Desktop\Рисунок6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4" y="4963073"/>
            <a:ext cx="1956653" cy="1894927"/>
          </a:xfrm>
          <a:prstGeom prst="rect">
            <a:avLst/>
          </a:prstGeom>
          <a:noFill/>
        </p:spPr>
      </p:pic>
      <p:pic>
        <p:nvPicPr>
          <p:cNvPr id="8194" name="Picture 2" descr="D:\Desktop\Рисунок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404664"/>
            <a:ext cx="2189163" cy="1755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Desktop\работа\шаблоны для презентации\дети выглядывают\шаблон 2 б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09600" y="-457200"/>
            <a:ext cx="9753600" cy="73152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9512" y="476672"/>
            <a:ext cx="6678488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i="1" dirty="0" smtClean="0">
                <a:solidFill>
                  <a:srgbClr val="E31DCB"/>
                </a:solidFill>
                <a:latin typeface="Times New Roman" pitchFamily="18" charset="0"/>
                <a:cs typeface="Times New Roman" pitchFamily="18" charset="0"/>
              </a:rPr>
              <a:t>Лошадка</a:t>
            </a:r>
          </a:p>
          <a:p>
            <a:endParaRPr lang="ru-RU" sz="2800" b="1" i="1" dirty="0" smtClean="0">
              <a:solidFill>
                <a:srgbClr val="E31DCB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Приоткрыть рот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Губы в улыбке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«Цокать» языком (как цокают копытами лошадки)</a:t>
            </a:r>
          </a:p>
          <a:p>
            <a:pPr marL="342900" indent="-342900"/>
            <a:endParaRPr lang="ru-RU" sz="4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D:\Desktop\Рисунок1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4285653"/>
            <a:ext cx="1944216" cy="2572347"/>
          </a:xfrm>
          <a:prstGeom prst="rect">
            <a:avLst/>
          </a:prstGeom>
          <a:noFill/>
        </p:spPr>
      </p:pic>
      <p:pic>
        <p:nvPicPr>
          <p:cNvPr id="11267" name="Picture 3" descr="D:\Desktop\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188640"/>
            <a:ext cx="2116904" cy="16310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Desktop\работа\шаблоны для презентации\дети выглядывают\шаблон 2 б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9512" y="476672"/>
            <a:ext cx="667848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i="1" dirty="0" smtClean="0">
                <a:solidFill>
                  <a:srgbClr val="E31DCB"/>
                </a:solidFill>
                <a:latin typeface="Times New Roman" pitchFamily="18" charset="0"/>
                <a:cs typeface="Times New Roman" pitchFamily="18" charset="0"/>
              </a:rPr>
              <a:t>Дятел</a:t>
            </a:r>
          </a:p>
          <a:p>
            <a:endParaRPr lang="ru-RU" sz="2800" b="1" i="1" dirty="0" smtClean="0">
              <a:solidFill>
                <a:srgbClr val="E31DCB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i="1" dirty="0" smtClean="0">
              <a:solidFill>
                <a:srgbClr val="E31DCB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Приоткрыть рот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Быстро произносить «</a:t>
            </a:r>
            <a:r>
              <a:rPr lang="ru-RU" sz="4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4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4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4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342900" indent="-342900"/>
            <a:endParaRPr lang="ru-RU" sz="4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img00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7FBFA"/>
              </a:clrFrom>
              <a:clrTo>
                <a:srgbClr val="F7FBFA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716015" y="4653136"/>
            <a:ext cx="1862585" cy="1926965"/>
          </a:xfrm>
          <a:prstGeom prst="rect">
            <a:avLst/>
          </a:prstGeom>
          <a:noFill/>
        </p:spPr>
      </p:pic>
      <p:pic>
        <p:nvPicPr>
          <p:cNvPr id="12290" name="Picture 2" descr="D:\Desktop\Рисунок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404664"/>
            <a:ext cx="2203027" cy="16771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Desktop\работа\шаблоны для презентации\дети выглядывают\шаблон 2 б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9512" y="1700809"/>
            <a:ext cx="667848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6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4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Desktop\картинки\56a99eae00ac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2189584" cy="2903155"/>
          </a:xfrm>
          <a:prstGeom prst="rect">
            <a:avLst/>
          </a:prstGeom>
          <a:noFill/>
        </p:spPr>
      </p:pic>
      <p:pic>
        <p:nvPicPr>
          <p:cNvPr id="1027" name="Picture 3" descr="D:\Desktop\картинки\8718325.153-89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193704"/>
            <a:ext cx="1874363" cy="2664296"/>
          </a:xfrm>
          <a:prstGeom prst="rect">
            <a:avLst/>
          </a:prstGeom>
          <a:noFill/>
        </p:spPr>
      </p:pic>
      <p:pic>
        <p:nvPicPr>
          <p:cNvPr id="1028" name="Picture 4" descr="D:\Desktop\картинки\97831287_Risunok__21_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720" y="2132856"/>
            <a:ext cx="2079197" cy="2916709"/>
          </a:xfrm>
          <a:prstGeom prst="rect">
            <a:avLst/>
          </a:prstGeom>
          <a:noFill/>
        </p:spPr>
      </p:pic>
      <p:pic>
        <p:nvPicPr>
          <p:cNvPr id="1029" name="Picture 5" descr="D:\Desktop\картинки\bcS_7BsqfQ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5976" y="3736975"/>
            <a:ext cx="2432050" cy="3121025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23528" y="332656"/>
            <a:ext cx="3744416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Рекомендуемая</a:t>
            </a:r>
          </a:p>
          <a:p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литература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Desktop\работа\шаблоны для презентации\дети выглядывают\шаблон 2 б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9512" y="1700809"/>
            <a:ext cx="667848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  <a:p>
            <a:pPr marL="342900" indent="-342900"/>
            <a:endParaRPr lang="ru-RU" sz="4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5733256"/>
            <a:ext cx="57606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https://www.maam.ru/detskijsad/prezentacija-artikuljacionaja-gimnastika-753174.html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Desktop\работа\шаблоны для презентации\дети выглядывают\шаблон 2 в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" y="2364462"/>
            <a:ext cx="914400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Рекомендации по проведению артикуляционной гимнастики:</a:t>
            </a:r>
          </a:p>
          <a:p>
            <a:endParaRPr lang="ru-RU" sz="36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Проводить артикуляционную </a:t>
            </a:r>
          </a:p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гимнастику нужно ежедневно, </a:t>
            </a:r>
          </a:p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чтобы вырабатываемые </a:t>
            </a:r>
          </a:p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навыки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закреплялись. </a:t>
            </a:r>
          </a:p>
          <a:p>
            <a:pPr lvl="8" algn="ctr"/>
            <a:endParaRPr lang="ru-RU" sz="2800" b="1" i="1" dirty="0" smtClean="0">
              <a:solidFill>
                <a:srgbClr val="E31DCB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28" name="Picture 4" descr="D:\Desktop\картинки\i (16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FFC"/>
              </a:clrFrom>
              <a:clrTo>
                <a:srgbClr val="FDFF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57900" y="4293096"/>
            <a:ext cx="3086100" cy="2047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Desktop\работа\шаблоны для презентации\дети выглядывают\шаблон 2 в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" y="2364462"/>
            <a:ext cx="9144000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i="1" dirty="0" smtClean="0">
              <a:solidFill>
                <a:srgbClr val="E31DCB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Лучше выполнять упражнения 3-4 раза </a:t>
            </a:r>
          </a:p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в день по 3-5 минут. </a:t>
            </a:r>
          </a:p>
          <a:p>
            <a:pPr>
              <a:buFont typeface="Wingdings" pitchFamily="2" charset="2"/>
              <a:buChar char="Ø"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Не следует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выполнять более </a:t>
            </a:r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2-3 упражнений за раз.   </a:t>
            </a: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2" descr="D:\Desktop\картинки\ca737a5de54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4059166"/>
            <a:ext cx="2836166" cy="2798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Desktop\работа\шаблоны для презентации\дети выглядывают\шаблон 2 в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" y="2708920"/>
            <a:ext cx="91440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Каждое упражнение выполняется по 5-7 раз.</a:t>
            </a:r>
            <a:r>
              <a:rPr lang="ru-RU" sz="3200" dirty="0" smtClean="0"/>
              <a:t> </a:t>
            </a:r>
          </a:p>
          <a:p>
            <a:pPr>
              <a:buFont typeface="Wingdings" pitchFamily="2" charset="2"/>
              <a:buChar char="Ø"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Из выполняемых двух-трех упражнений новым </a:t>
            </a:r>
          </a:p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может быть только одно.</a:t>
            </a:r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D:\Desktop\картинки\i (1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0151" y="4293097"/>
            <a:ext cx="3423849" cy="2564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Desktop\работа\шаблоны для презентации\дети выглядывают\шаблон 2 в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" y="2636912"/>
            <a:ext cx="9144000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Если же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упражнение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недостаточно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хорошо получается, не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следует вводить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новые 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упражнения,лучше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отрабатывать </a:t>
            </a:r>
          </a:p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старый материал.</a:t>
            </a:r>
          </a:p>
          <a:p>
            <a:pPr>
              <a:buFont typeface="Wingdings" pitchFamily="2" charset="2"/>
              <a:buChar char="Ø"/>
            </a:pPr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dirty="0"/>
          </a:p>
        </p:txBody>
      </p:sp>
      <p:pic>
        <p:nvPicPr>
          <p:cNvPr id="4098" name="Picture 2" descr="D:\Desktop\картинки\rechevaya_gotovnos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26696" y="4005064"/>
            <a:ext cx="2852936" cy="28529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Desktop\работа\шаблоны для презентации\дети выглядывают\шаблон 2 в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" y="2492896"/>
            <a:ext cx="91440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/>
              <a:t>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Артикуляционную гимнастику</a:t>
            </a:r>
          </a:p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выполняют сидя. </a:t>
            </a:r>
          </a:p>
          <a:p>
            <a:r>
              <a:rPr lang="ru-RU" sz="2800" dirty="0" smtClean="0"/>
              <a:t/>
            </a:r>
            <a:br>
              <a:rPr lang="ru-RU" sz="2800" dirty="0" smtClean="0"/>
            </a:br>
            <a:endParaRPr lang="ru-RU" dirty="0"/>
          </a:p>
        </p:txBody>
      </p:sp>
      <p:pic>
        <p:nvPicPr>
          <p:cNvPr id="5123" name="Picture 3" descr="D:\Desktop\картинки\3bdbc496f9a1f7e0ad9ae7589b2f1033.jpe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3573016"/>
            <a:ext cx="3776696" cy="29547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Desktop\работа\шаблоны для презентации\дети выглядывают\шаблон 2 в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09600" y="-457200"/>
            <a:ext cx="9753600" cy="7315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3568" y="1700808"/>
            <a:ext cx="7272808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Упражнения артикуляционной гимнастики</a:t>
            </a:r>
          </a:p>
          <a:p>
            <a:pPr algn="ctr"/>
            <a:endParaRPr lang="ru-RU" sz="2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D:\Desktop\Рисунок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4F3EE"/>
              </a:clrFrom>
              <a:clrTo>
                <a:srgbClr val="F4F3E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725144"/>
            <a:ext cx="1552105" cy="1368152"/>
          </a:xfrm>
          <a:prstGeom prst="rect">
            <a:avLst/>
          </a:prstGeom>
          <a:noFill/>
        </p:spPr>
      </p:pic>
      <p:pic>
        <p:nvPicPr>
          <p:cNvPr id="4099" name="Picture 3" descr="D:\Desktop\Рисунок4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9FDFE"/>
              </a:clrFrom>
              <a:clrTo>
                <a:srgbClr val="F9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752" y="4869160"/>
            <a:ext cx="1656184" cy="1536231"/>
          </a:xfrm>
          <a:prstGeom prst="rect">
            <a:avLst/>
          </a:prstGeom>
          <a:noFill/>
        </p:spPr>
      </p:pic>
      <p:pic>
        <p:nvPicPr>
          <p:cNvPr id="4100" name="Picture 4" descr="D:\Desktop\Рисунок6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4288" y="4797152"/>
            <a:ext cx="1510531" cy="1462879"/>
          </a:xfrm>
          <a:prstGeom prst="rect">
            <a:avLst/>
          </a:prstGeom>
          <a:noFill/>
        </p:spPr>
      </p:pic>
      <p:pic>
        <p:nvPicPr>
          <p:cNvPr id="4101" name="Picture 5" descr="D:\Desktop\Рисунок7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CFEFD"/>
              </a:clrFrom>
              <a:clrTo>
                <a:srgbClr val="FCFE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60032" y="4797152"/>
            <a:ext cx="1616889" cy="1512168"/>
          </a:xfrm>
          <a:prstGeom prst="rect">
            <a:avLst/>
          </a:prstGeom>
          <a:noFill/>
        </p:spPr>
      </p:pic>
      <p:pic>
        <p:nvPicPr>
          <p:cNvPr id="10" name="Picture 4" descr="D:\Desktop\ъ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264" y="2276872"/>
            <a:ext cx="1440160" cy="1911717"/>
          </a:xfrm>
          <a:prstGeom prst="rect">
            <a:avLst/>
          </a:prstGeom>
          <a:noFill/>
        </p:spPr>
      </p:pic>
      <p:pic>
        <p:nvPicPr>
          <p:cNvPr id="11" name="Picture 8" descr="D:\Desktop\ъд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52536" y="2348880"/>
            <a:ext cx="1496569" cy="19608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Desktop\работа\шаблоны для презентации\дети выглядывают\шаблон 2 б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pic>
        <p:nvPicPr>
          <p:cNvPr id="2050" name="Picture 2" descr="D:\Desktop\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88640"/>
            <a:ext cx="2435288" cy="2376264"/>
          </a:xfrm>
          <a:prstGeom prst="rect">
            <a:avLst/>
          </a:prstGeom>
          <a:noFill/>
        </p:spPr>
      </p:pic>
      <p:pic>
        <p:nvPicPr>
          <p:cNvPr id="7" name="Picture 7" descr="D:\Desktop\ж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1800" y="4553744"/>
            <a:ext cx="3478975" cy="230425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620688"/>
            <a:ext cx="5381297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solidFill>
                  <a:srgbClr val="E31DCB"/>
                </a:solidFill>
                <a:latin typeface="Times New Roman" pitchFamily="18" charset="0"/>
                <a:cs typeface="Times New Roman" pitchFamily="18" charset="0"/>
              </a:rPr>
              <a:t>Блинчики</a:t>
            </a:r>
          </a:p>
          <a:p>
            <a:endParaRPr lang="ru-RU" sz="5400" b="1" i="1" dirty="0" smtClean="0">
              <a:solidFill>
                <a:srgbClr val="E31DCB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Улыбнуться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Приоткрыть рот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Положить широкий язык на нижнюю губу</a:t>
            </a:r>
            <a:endParaRPr lang="ru-RU" sz="4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826</TotalTime>
  <Words>335</Words>
  <Application>Microsoft Office PowerPoint</Application>
  <PresentationFormat>Экран (4:3)</PresentationFormat>
  <Paragraphs>105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Санек</dc:creator>
  <cp:lastModifiedBy>kokain3331@gmail.com</cp:lastModifiedBy>
  <cp:revision>54</cp:revision>
  <dcterms:created xsi:type="dcterms:W3CDTF">2016-02-28T12:58:30Z</dcterms:created>
  <dcterms:modified xsi:type="dcterms:W3CDTF">2020-11-18T21:05:16Z</dcterms:modified>
</cp:coreProperties>
</file>