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304" r:id="rId3"/>
    <p:sldId id="315" r:id="rId4"/>
    <p:sldId id="258" r:id="rId5"/>
    <p:sldId id="318" r:id="rId6"/>
    <p:sldId id="319" r:id="rId7"/>
    <p:sldId id="321" r:id="rId8"/>
    <p:sldId id="323" r:id="rId9"/>
    <p:sldId id="324" r:id="rId10"/>
    <p:sldId id="325" r:id="rId11"/>
    <p:sldId id="326" r:id="rId12"/>
    <p:sldId id="327" r:id="rId13"/>
    <p:sldId id="322" r:id="rId14"/>
    <p:sldId id="31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78D2E-6C9A-47EA-A620-7886BAEE1F84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F0D3FF-FB9A-4E24-9F8A-32DA3B0791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123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0D3FF-FB9A-4E24-9F8A-32DA3B07915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918648" cy="5184576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Monotype Corsiva" pitchFamily="66" charset="0"/>
              </a:rPr>
              <a:t> </a:t>
            </a:r>
            <a:br>
              <a:rPr lang="ru-RU" sz="1600" dirty="0" smtClean="0">
                <a:latin typeface="Monotype Corsiva" pitchFamily="66" charset="0"/>
              </a:rPr>
            </a:br>
            <a:r>
              <a:rPr lang="ru-RU" sz="1600" dirty="0" smtClean="0">
                <a:latin typeface="Monotype Corsiva" pitchFamily="66" charset="0"/>
              </a:rPr>
              <a:t> </a:t>
            </a:r>
            <a:br>
              <a:rPr lang="ru-RU" sz="1600" dirty="0" smtClean="0">
                <a:latin typeface="Monotype Corsiva" pitchFamily="66" charset="0"/>
              </a:rPr>
            </a:br>
            <a:r>
              <a:rPr lang="ru-RU" sz="1600" dirty="0" smtClean="0">
                <a:latin typeface="Monotype Corsiva" pitchFamily="66" charset="0"/>
              </a:rPr>
              <a:t/>
            </a:r>
            <a:br>
              <a:rPr lang="ru-RU" sz="1600" dirty="0" smtClean="0">
                <a:latin typeface="Monotype Corsiva" pitchFamily="66" charset="0"/>
              </a:rPr>
            </a:br>
            <a:r>
              <a:rPr lang="ru-RU" sz="1600" dirty="0" smtClean="0">
                <a:latin typeface="Monotype Corsiva" pitchFamily="66" charset="0"/>
              </a:rPr>
              <a:t/>
            </a:r>
            <a:br>
              <a:rPr lang="ru-RU" sz="1600" dirty="0" smtClean="0">
                <a:latin typeface="Monotype Corsiva" pitchFamily="66" charset="0"/>
              </a:rPr>
            </a:br>
            <a:r>
              <a:rPr lang="ru-RU" sz="1600" dirty="0">
                <a:latin typeface="Monotype Corsiva" pitchFamily="66" charset="0"/>
              </a:rPr>
              <a:t/>
            </a:r>
            <a:br>
              <a:rPr lang="ru-RU" sz="1600" dirty="0">
                <a:latin typeface="Monotype Corsiva" pitchFamily="66" charset="0"/>
              </a:rPr>
            </a:br>
            <a:r>
              <a:rPr lang="ru-RU" sz="1600" dirty="0" smtClean="0">
                <a:latin typeface="Monotype Corsiva" pitchFamily="66" charset="0"/>
              </a:rPr>
              <a:t/>
            </a:r>
            <a:br>
              <a:rPr lang="ru-RU" sz="1600" dirty="0" smtClean="0">
                <a:latin typeface="Monotype Corsiva" pitchFamily="66" charset="0"/>
              </a:rPr>
            </a:br>
            <a:r>
              <a:rPr lang="ru-RU" sz="1600" dirty="0">
                <a:latin typeface="Monotype Corsiva" pitchFamily="66" charset="0"/>
              </a:rPr>
              <a:t/>
            </a:r>
            <a:br>
              <a:rPr lang="ru-RU" sz="1600" dirty="0">
                <a:latin typeface="Monotype Corsiva" pitchFamily="66" charset="0"/>
              </a:rPr>
            </a:br>
            <a:r>
              <a:rPr lang="ru-RU" sz="1600" dirty="0">
                <a:latin typeface="Monotype Corsiva" pitchFamily="66" charset="0"/>
              </a:rPr>
              <a:t/>
            </a:r>
            <a:br>
              <a:rPr lang="ru-RU" sz="1600" dirty="0">
                <a:latin typeface="Monotype Corsiva" pitchFamily="66" charset="0"/>
              </a:rPr>
            </a:br>
            <a:r>
              <a:rPr lang="ru-RU" sz="1600" dirty="0">
                <a:latin typeface="Monotype Corsiva" pitchFamily="66" charset="0"/>
              </a:rPr>
              <a:t/>
            </a:r>
            <a:br>
              <a:rPr lang="ru-RU" sz="1600" dirty="0">
                <a:latin typeface="Monotype Corsiva" pitchFamily="66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Выпускная квалификационная работа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Развитие самостоятельности у детей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возрасте 4-5 лет в трудовой деятельности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Выполнил: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Цырендоржиева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Цыремжит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Витальевна</a:t>
            </a:r>
            <a:r>
              <a:rPr lang="ru-RU" sz="1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Научный руководитель: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Дугарова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Цырегма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Доржиевна,к.к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85787" y="1500174"/>
          <a:ext cx="8072493" cy="4929219"/>
        </p:xfrm>
        <a:graphic>
          <a:graphicData uri="http://schemas.openxmlformats.org/drawingml/2006/table">
            <a:tbl>
              <a:tblPr/>
              <a:tblGrid>
                <a:gridCol w="2034941"/>
                <a:gridCol w="2774920"/>
                <a:gridCol w="3262632"/>
              </a:tblGrid>
              <a:tr h="578054">
                <a:tc>
                  <a:txBody>
                    <a:bodyPr/>
                    <a:lstStyle/>
                    <a:p>
                      <a:pPr marL="76200">
                        <a:lnSpc>
                          <a:spcPts val="154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Коллективный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54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1) умение поставить цель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54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«Выявление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1595">
                <a:tc>
                  <a:txBody>
                    <a:bodyPr/>
                    <a:lstStyle/>
                    <a:p>
                      <a:pPr marL="76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труд,  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деятельности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самостоятельности 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1595">
                <a:tc>
                  <a:txBody>
                    <a:bodyPr/>
                    <a:lstStyle/>
                    <a:p>
                      <a:pPr marL="76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выполнение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2) умение осуществить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трудовых действиях в рамках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1595">
                <a:tc>
                  <a:txBody>
                    <a:bodyPr/>
                    <a:lstStyle/>
                    <a:p>
                      <a:pPr marL="76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коллективной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элементарное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коллективного труда» на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1595">
                <a:tc>
                  <a:txBody>
                    <a:bodyPr/>
                    <a:lstStyle/>
                    <a:p>
                      <a:pPr marL="76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творческой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планирование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основе методики Г.А.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1595">
                <a:tc>
                  <a:txBody>
                    <a:bodyPr/>
                    <a:lstStyle/>
                    <a:p>
                      <a:pPr marL="76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работы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3) проявление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Урунтаевой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1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инициативы и творчества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1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в решении задач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/>
              <a:t>Уровень </a:t>
            </a:r>
            <a:r>
              <a:rPr lang="ru-RU" sz="2000" b="1" dirty="0" err="1" smtClean="0"/>
              <a:t>сформированности</a:t>
            </a:r>
            <a:r>
              <a:rPr lang="ru-RU" sz="2000" b="1" dirty="0" smtClean="0"/>
              <a:t>  самостоятельности детей 4 – 5 лет</a:t>
            </a:r>
            <a:br>
              <a:rPr lang="ru-RU" sz="2000" b="1" dirty="0" smtClean="0"/>
            </a:br>
            <a:r>
              <a:rPr lang="ru-RU" sz="2000" b="1" dirty="0" smtClean="0"/>
              <a:t>в разных видах поручений в МДОУ «</a:t>
            </a:r>
            <a:r>
              <a:rPr lang="ru-RU" sz="2000" b="1" dirty="0" err="1" smtClean="0"/>
              <a:t>Могойтуйский</a:t>
            </a:r>
            <a:r>
              <a:rPr lang="ru-RU" sz="2000" b="1" dirty="0" smtClean="0"/>
              <a:t> детский сад «</a:t>
            </a:r>
            <a:r>
              <a:rPr lang="ru-RU" sz="2000" b="1" dirty="0" err="1" smtClean="0"/>
              <a:t>Туяа</a:t>
            </a:r>
            <a:r>
              <a:rPr lang="ru-RU" sz="2000" b="1" dirty="0" smtClean="0"/>
              <a:t>»</a:t>
            </a:r>
            <a:endParaRPr lang="ru-RU" sz="20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0100" y="1357296"/>
          <a:ext cx="7286675" cy="5230738"/>
        </p:xfrm>
        <a:graphic>
          <a:graphicData uri="http://schemas.openxmlformats.org/drawingml/2006/table">
            <a:tbl>
              <a:tblPr/>
              <a:tblGrid>
                <a:gridCol w="2351167"/>
                <a:gridCol w="2526048"/>
                <a:gridCol w="2409460"/>
              </a:tblGrid>
              <a:tr h="6788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Arial"/>
                        </a:rPr>
                        <a:t>Виды поручений</a:t>
                      </a: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Arial"/>
                        </a:rPr>
                        <a:t>Уровень</a:t>
                      </a: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Arial"/>
                        </a:rPr>
                        <a:t>Количество</a:t>
                      </a: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94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Arial"/>
                        </a:rPr>
                        <a:t>испытуемых (в</a:t>
                      </a: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94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Arial"/>
                        </a:rPr>
                        <a:t>%)</a:t>
                      </a: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611">
                <a:tc>
                  <a:txBody>
                    <a:bodyPr/>
                    <a:lstStyle/>
                    <a:p>
                      <a:pPr algn="ctr">
                        <a:lnSpc>
                          <a:spcPts val="1525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Arial"/>
                        </a:rPr>
                        <a:t>Собрать листья</a:t>
                      </a: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25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Arial"/>
                        </a:rPr>
                        <a:t>Высокий</a:t>
                      </a: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25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Arial"/>
                        </a:rPr>
                        <a:t>25 %</a:t>
                      </a: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396">
                <a:tc>
                  <a:txBody>
                    <a:bodyPr/>
                    <a:lstStyle/>
                    <a:p>
                      <a:pPr algn="ctr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Arial"/>
                        </a:rPr>
                        <a:t>на участке</a:t>
                      </a: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5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Arial"/>
                        </a:rPr>
                        <a:t>Средний</a:t>
                      </a: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5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Arial"/>
                        </a:rPr>
                        <a:t>50%</a:t>
                      </a: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Arial"/>
                        </a:rPr>
                        <a:t>Низкий</a:t>
                      </a: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Arial"/>
                        </a:rPr>
                        <a:t>25%</a:t>
                      </a: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314">
                <a:tc>
                  <a:txBody>
                    <a:bodyPr/>
                    <a:lstStyle/>
                    <a:p>
                      <a:pPr algn="ctr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Arial"/>
                        </a:rPr>
                        <a:t>Вымыть игрушки</a:t>
                      </a: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Arial"/>
                        </a:rPr>
                        <a:t>Высокий</a:t>
                      </a: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Arial"/>
                        </a:rPr>
                        <a:t>19%</a:t>
                      </a: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5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Arial"/>
                        </a:rPr>
                        <a:t>Средний</a:t>
                      </a: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5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Arial"/>
                        </a:rPr>
                        <a:t>50%</a:t>
                      </a: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Arial"/>
                        </a:rPr>
                        <a:t>Низкий</a:t>
                      </a: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Arial"/>
                        </a:rPr>
                        <a:t>31%</a:t>
                      </a: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314">
                <a:tc>
                  <a:txBody>
                    <a:bodyPr/>
                    <a:lstStyle/>
                    <a:p>
                      <a:pPr algn="ctr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Arial"/>
                        </a:rPr>
                        <a:t>Протереть пыль с</a:t>
                      </a: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Arial"/>
                        </a:rPr>
                        <a:t>Высокий</a:t>
                      </a: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Arial"/>
                        </a:rPr>
                        <a:t>31%</a:t>
                      </a: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396">
                <a:tc>
                  <a:txBody>
                    <a:bodyPr/>
                    <a:lstStyle/>
                    <a:p>
                      <a:pPr algn="ctr">
                        <a:lnSpc>
                          <a:spcPts val="1505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Arial"/>
                        </a:rPr>
                        <a:t>полок</a:t>
                      </a: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5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Arial"/>
                        </a:rPr>
                        <a:t>Средний</a:t>
                      </a: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5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Arial"/>
                        </a:rPr>
                        <a:t>56%</a:t>
                      </a: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Arial"/>
                        </a:rPr>
                        <a:t>Низкий</a:t>
                      </a: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Arial"/>
                        </a:rPr>
                        <a:t>13%</a:t>
                      </a: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611">
                <a:tc>
                  <a:txBody>
                    <a:bodyPr/>
                    <a:lstStyle/>
                    <a:p>
                      <a:pPr algn="ctr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Arial"/>
                        </a:rPr>
                        <a:t>Постирать</a:t>
                      </a: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Arial"/>
                        </a:rPr>
                        <a:t>Высокий</a:t>
                      </a: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Arial"/>
                        </a:rPr>
                        <a:t>25%</a:t>
                      </a: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396">
                <a:tc>
                  <a:txBody>
                    <a:bodyPr/>
                    <a:lstStyle/>
                    <a:p>
                      <a:pPr algn="ctr">
                        <a:lnSpc>
                          <a:spcPts val="1505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Arial"/>
                        </a:rPr>
                        <a:t>кукольную</a:t>
                      </a: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5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Arial"/>
                        </a:rPr>
                        <a:t>Средний</a:t>
                      </a: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5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Arial"/>
                        </a:rPr>
                        <a:t>31%</a:t>
                      </a: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396">
                <a:tc>
                  <a:txBody>
                    <a:bodyPr/>
                    <a:lstStyle/>
                    <a:p>
                      <a:pPr algn="ctr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Arial"/>
                        </a:rPr>
                        <a:t>одежду</a:t>
                      </a: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Arial"/>
                        </a:rPr>
                        <a:t>Низкий</a:t>
                      </a:r>
                      <a:endParaRPr lang="ru-RU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Arial"/>
                        </a:rPr>
                        <a:t>44%</a:t>
                      </a:r>
                      <a:endParaRPr lang="ru-RU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Уровень </a:t>
            </a:r>
            <a:r>
              <a:rPr lang="ru-RU" sz="2200" dirty="0" err="1" smtClean="0"/>
              <a:t>сформированности</a:t>
            </a:r>
            <a:r>
              <a:rPr lang="ru-RU" sz="2200" dirty="0" smtClean="0"/>
              <a:t>  самостоятельности детей 4 – 5 лет</a:t>
            </a:r>
            <a:br>
              <a:rPr lang="ru-RU" sz="2200" dirty="0" smtClean="0"/>
            </a:br>
            <a:r>
              <a:rPr lang="ru-RU" sz="2200" b="1" dirty="0" smtClean="0"/>
              <a:t>в разных видах дежурства </a:t>
            </a:r>
            <a:r>
              <a:rPr lang="ru-RU" sz="2200" dirty="0" smtClean="0"/>
              <a:t>в МДОУ «</a:t>
            </a:r>
            <a:r>
              <a:rPr lang="ru-RU" sz="2200" dirty="0" err="1" smtClean="0"/>
              <a:t>Могойтуйский</a:t>
            </a:r>
            <a:r>
              <a:rPr lang="ru-RU" sz="2200" dirty="0" smtClean="0"/>
              <a:t> детский сад «</a:t>
            </a:r>
            <a:r>
              <a:rPr lang="ru-RU" sz="2200" dirty="0" err="1" smtClean="0"/>
              <a:t>Туяа</a:t>
            </a:r>
            <a:r>
              <a:rPr lang="ru-RU" sz="2200" dirty="0" smtClean="0"/>
              <a:t>»</a:t>
            </a:r>
            <a:br>
              <a:rPr lang="ru-RU" sz="2200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14480" y="1357300"/>
          <a:ext cx="5378470" cy="4899515"/>
        </p:xfrm>
        <a:graphic>
          <a:graphicData uri="http://schemas.openxmlformats.org/drawingml/2006/table">
            <a:tbl>
              <a:tblPr/>
              <a:tblGrid>
                <a:gridCol w="1639282"/>
                <a:gridCol w="1761212"/>
                <a:gridCol w="1977976"/>
              </a:tblGrid>
              <a:tr h="8519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Arial"/>
                        </a:rPr>
                        <a:t>Виды поручений</a:t>
                      </a:r>
                      <a:endParaRPr lang="ru-RU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Arial"/>
                        </a:rPr>
                        <a:t>Уровень</a:t>
                      </a:r>
                      <a:endParaRPr lang="ru-RU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Arial"/>
                        </a:rPr>
                        <a:t>Количество</a:t>
                      </a:r>
                      <a:endParaRPr lang="ru-RU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519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Arial"/>
                        </a:rPr>
                        <a:t>испытуемых (в %)</a:t>
                      </a:r>
                      <a:endParaRPr lang="ru-RU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078">
                <a:tc>
                  <a:txBody>
                    <a:bodyPr/>
                    <a:lstStyle/>
                    <a:p>
                      <a:pPr algn="ctr">
                        <a:lnSpc>
                          <a:spcPts val="153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Arial"/>
                        </a:rPr>
                        <a:t>Дежурство в</a:t>
                      </a:r>
                      <a:endParaRPr lang="ru-RU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3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Arial"/>
                        </a:rPr>
                        <a:t>Высокий</a:t>
                      </a:r>
                      <a:endParaRPr lang="ru-RU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3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Arial"/>
                        </a:rPr>
                        <a:t>44 %</a:t>
                      </a:r>
                      <a:endParaRPr lang="ru-RU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389">
                <a:tc>
                  <a:txBody>
                    <a:bodyPr/>
                    <a:lstStyle/>
                    <a:p>
                      <a:pPr algn="ctr">
                        <a:lnSpc>
                          <a:spcPts val="150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Arial"/>
                        </a:rPr>
                        <a:t>столовой</a:t>
                      </a:r>
                      <a:endParaRPr lang="ru-RU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Arial"/>
                        </a:rPr>
                        <a:t>Средний</a:t>
                      </a:r>
                      <a:endParaRPr lang="ru-RU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Arial"/>
                        </a:rPr>
                        <a:t>37%</a:t>
                      </a:r>
                      <a:endParaRPr lang="ru-RU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9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Arial"/>
                        </a:rPr>
                        <a:t>Низкий</a:t>
                      </a:r>
                      <a:endParaRPr lang="ru-RU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Arial"/>
                        </a:rPr>
                        <a:t>19%</a:t>
                      </a:r>
                      <a:endParaRPr lang="ru-RU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078">
                <a:tc>
                  <a:txBody>
                    <a:bodyPr/>
                    <a:lstStyle/>
                    <a:p>
                      <a:pPr algn="ctr">
                        <a:lnSpc>
                          <a:spcPts val="1545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Arial"/>
                        </a:rPr>
                        <a:t>Дежурство по</a:t>
                      </a:r>
                      <a:endParaRPr lang="ru-RU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Arial"/>
                        </a:rPr>
                        <a:t>Высокий</a:t>
                      </a:r>
                      <a:endParaRPr lang="ru-RU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5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Arial"/>
                        </a:rPr>
                        <a:t>31%</a:t>
                      </a:r>
                      <a:endParaRPr lang="ru-RU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389"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Arial"/>
                        </a:rPr>
                        <a:t>подготовке к</a:t>
                      </a:r>
                      <a:endParaRPr lang="ru-RU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Arial"/>
                        </a:rPr>
                        <a:t>Средний</a:t>
                      </a:r>
                      <a:endParaRPr lang="ru-RU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Arial"/>
                        </a:rPr>
                        <a:t>44%</a:t>
                      </a:r>
                      <a:endParaRPr lang="ru-RU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389">
                <a:tc>
                  <a:txBody>
                    <a:bodyPr/>
                    <a:lstStyle/>
                    <a:p>
                      <a:pPr algn="ctr">
                        <a:lnSpc>
                          <a:spcPts val="146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Arial"/>
                        </a:rPr>
                        <a:t>занятиям</a:t>
                      </a:r>
                      <a:endParaRPr lang="ru-RU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Arial"/>
                        </a:rPr>
                        <a:t>Низкий</a:t>
                      </a:r>
                      <a:endParaRPr lang="ru-RU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Arial"/>
                        </a:rPr>
                        <a:t>25%</a:t>
                      </a:r>
                      <a:endParaRPr lang="ru-RU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078">
                <a:tc>
                  <a:txBody>
                    <a:bodyPr/>
                    <a:lstStyle/>
                    <a:p>
                      <a:pPr algn="ctr">
                        <a:lnSpc>
                          <a:spcPts val="1545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Arial"/>
                        </a:rPr>
                        <a:t>Дежурство в</a:t>
                      </a:r>
                      <a:endParaRPr lang="ru-RU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5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Arial"/>
                        </a:rPr>
                        <a:t>Высокий</a:t>
                      </a:r>
                      <a:endParaRPr lang="ru-RU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Arial"/>
                        </a:rPr>
                        <a:t>6%</a:t>
                      </a:r>
                      <a:endParaRPr lang="ru-RU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308">
                <a:tc>
                  <a:txBody>
                    <a:bodyPr/>
                    <a:lstStyle/>
                    <a:p>
                      <a:pPr algn="ctr">
                        <a:lnSpc>
                          <a:spcPts val="1505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Arial"/>
                        </a:rPr>
                        <a:t>уголке природы</a:t>
                      </a:r>
                      <a:endParaRPr lang="ru-RU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Arial"/>
                        </a:rPr>
                        <a:t>Средний</a:t>
                      </a:r>
                      <a:endParaRPr lang="ru-RU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Arial"/>
                        </a:rPr>
                        <a:t>50%</a:t>
                      </a:r>
                      <a:endParaRPr lang="ru-RU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9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Arial"/>
                        </a:rPr>
                        <a:t>Низкий</a:t>
                      </a:r>
                      <a:endParaRPr lang="ru-RU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Arial"/>
                        </a:rPr>
                        <a:t>44%</a:t>
                      </a:r>
                      <a:endParaRPr lang="ru-RU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развития самостоятельности дошкольника</a:t>
            </a: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70507"/>
            <a:ext cx="7624234" cy="4866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4156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/>
                <a:ea typeface="Times New Roman"/>
                <a:cs typeface="Arial"/>
              </a:rPr>
              <a:t>Ожидаемые </a:t>
            </a:r>
            <a:r>
              <a:rPr lang="ru-RU" b="1" dirty="0" smtClean="0">
                <a:latin typeface="Times New Roman"/>
                <a:ea typeface="Times New Roman"/>
                <a:cs typeface="Arial"/>
              </a:rPr>
              <a:t>результаты</a:t>
            </a:r>
            <a:r>
              <a:rPr lang="ru-RU" sz="2800" dirty="0">
                <a:ea typeface="Calibri"/>
                <a:cs typeface="Arial"/>
              </a:rPr>
              <a:t/>
            </a:r>
            <a:br>
              <a:rPr lang="ru-RU" sz="2800" dirty="0">
                <a:ea typeface="Calibri"/>
                <a:cs typeface="Arial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ts val="805"/>
              </a:lnSpc>
              <a:spcAft>
                <a:spcPts val="0"/>
              </a:spcAft>
              <a:buNone/>
            </a:pPr>
            <a:r>
              <a:rPr lang="ru-RU" sz="1800" dirty="0">
                <a:latin typeface="Times New Roman"/>
                <a:ea typeface="Times New Roman"/>
                <a:cs typeface="Arial"/>
              </a:rPr>
              <a:t> </a:t>
            </a:r>
            <a:endParaRPr lang="ru-RU" sz="1800" dirty="0">
              <a:ea typeface="Calibri"/>
              <a:cs typeface="Arial"/>
            </a:endParaRPr>
          </a:p>
          <a:p>
            <a:pPr marL="508000" indent="0">
              <a:spcAft>
                <a:spcPts val="0"/>
              </a:spcAft>
              <a:buNone/>
            </a:pPr>
            <a:endParaRPr lang="ru-RU" sz="1800" dirty="0">
              <a:ea typeface="Calibri"/>
              <a:cs typeface="Arial"/>
            </a:endParaRPr>
          </a:p>
          <a:p>
            <a:pPr marL="0" indent="0">
              <a:lnSpc>
                <a:spcPts val="780"/>
              </a:lnSpc>
              <a:spcAft>
                <a:spcPts val="0"/>
              </a:spcAft>
              <a:buNone/>
            </a:pPr>
            <a:r>
              <a:rPr lang="ru-RU" sz="1800" dirty="0">
                <a:latin typeface="Times New Roman"/>
                <a:ea typeface="Times New Roman"/>
                <a:cs typeface="Arial"/>
              </a:rPr>
              <a:t> </a:t>
            </a:r>
            <a:endParaRPr lang="ru-RU" sz="1800" dirty="0">
              <a:ea typeface="Calibri"/>
              <a:cs typeface="Arial"/>
            </a:endParaRPr>
          </a:p>
          <a:p>
            <a:pPr marL="0" lvl="0" indent="0">
              <a:tabLst>
                <a:tab pos="1308100" algn="l"/>
              </a:tabLst>
            </a:pPr>
            <a:r>
              <a:rPr lang="ru-RU" dirty="0">
                <a:latin typeface="Times New Roman"/>
                <a:ea typeface="Times New Roman"/>
                <a:cs typeface="Arial"/>
              </a:rPr>
              <a:t>Действует по собственной инициативе</a:t>
            </a:r>
            <a:endParaRPr lang="ru-RU" sz="1800" dirty="0">
              <a:ea typeface="Calibri"/>
              <a:cs typeface="Arial"/>
            </a:endParaRPr>
          </a:p>
          <a:p>
            <a:pPr>
              <a:lnSpc>
                <a:spcPts val="790"/>
              </a:lnSpc>
              <a:spcAft>
                <a:spcPts val="0"/>
              </a:spcAft>
            </a:pPr>
            <a:endParaRPr lang="ru-RU" sz="1800" dirty="0">
              <a:ea typeface="Calibri"/>
              <a:cs typeface="Arial"/>
            </a:endParaRPr>
          </a:p>
          <a:p>
            <a:pPr marL="0" lvl="0" indent="0">
              <a:tabLst>
                <a:tab pos="1308100" algn="l"/>
              </a:tabLst>
            </a:pPr>
            <a:r>
              <a:rPr lang="ru-RU" dirty="0">
                <a:latin typeface="Times New Roman"/>
                <a:ea typeface="Times New Roman"/>
                <a:cs typeface="Arial"/>
              </a:rPr>
              <a:t>Занимается целеполаганием и планирует результат</a:t>
            </a:r>
            <a:endParaRPr lang="ru-RU" sz="1800" dirty="0">
              <a:ea typeface="Calibri"/>
              <a:cs typeface="Arial"/>
            </a:endParaRPr>
          </a:p>
          <a:p>
            <a:pPr marL="0" indent="0">
              <a:lnSpc>
                <a:spcPts val="800"/>
              </a:lnSpc>
              <a:spcAft>
                <a:spcPts val="0"/>
              </a:spcAft>
            </a:pPr>
            <a:r>
              <a:rPr lang="ru-RU" dirty="0">
                <a:latin typeface="Symbol"/>
                <a:ea typeface="Symbol"/>
                <a:cs typeface="Arial"/>
              </a:rPr>
              <a:t> </a:t>
            </a:r>
            <a:endParaRPr lang="ru-RU" sz="1800" dirty="0">
              <a:ea typeface="Calibri"/>
              <a:cs typeface="Arial"/>
            </a:endParaRPr>
          </a:p>
          <a:p>
            <a:pPr marL="0" lvl="0" indent="0">
              <a:tabLst>
                <a:tab pos="1308100" algn="l"/>
              </a:tabLst>
            </a:pPr>
            <a:r>
              <a:rPr lang="ru-RU" dirty="0">
                <a:latin typeface="Times New Roman"/>
                <a:ea typeface="Times New Roman"/>
                <a:cs typeface="Arial"/>
              </a:rPr>
              <a:t>Выполняет действия самостоятельно без посторонней помощи</a:t>
            </a:r>
            <a:endParaRPr lang="ru-RU" sz="1800" dirty="0">
              <a:ea typeface="Calibri"/>
              <a:cs typeface="Arial"/>
            </a:endParaRPr>
          </a:p>
          <a:p>
            <a:pPr>
              <a:lnSpc>
                <a:spcPts val="790"/>
              </a:lnSpc>
              <a:spcAft>
                <a:spcPts val="0"/>
              </a:spcAft>
            </a:pPr>
            <a:endParaRPr lang="ru-RU" sz="1800" dirty="0">
              <a:ea typeface="Calibri"/>
              <a:cs typeface="Arial"/>
            </a:endParaRPr>
          </a:p>
          <a:p>
            <a:pPr marL="0" lvl="0" indent="0">
              <a:tabLst>
                <a:tab pos="1308100" algn="l"/>
              </a:tabLst>
            </a:pPr>
            <a:r>
              <a:rPr lang="ru-RU" dirty="0">
                <a:latin typeface="Times New Roman"/>
                <a:ea typeface="Times New Roman"/>
                <a:cs typeface="Arial"/>
              </a:rPr>
              <a:t>Осуществляет самоконтроль, имеет адекватную самооценку.</a:t>
            </a:r>
            <a:endParaRPr lang="ru-RU" sz="1800" dirty="0">
              <a:ea typeface="Calibri"/>
              <a:cs typeface="Arial"/>
            </a:endParaRPr>
          </a:p>
          <a:p>
            <a:pPr marL="0" indent="0">
              <a:buNone/>
            </a:pPr>
            <a:r>
              <a:rPr lang="ru-RU" dirty="0">
                <a:latin typeface="Symbol"/>
                <a:ea typeface="Symbol"/>
                <a:cs typeface="Arial"/>
              </a:rPr>
              <a:t/>
            </a:r>
            <a:br>
              <a:rPr lang="ru-RU" dirty="0">
                <a:latin typeface="Symbol"/>
                <a:ea typeface="Symbol"/>
                <a:cs typeface="Arial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0464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72098"/>
          </a:xfrm>
        </p:spPr>
        <p:txBody>
          <a:bodyPr>
            <a:normAutofit/>
          </a:bodyPr>
          <a:lstStyle/>
          <a:p>
            <a:pPr marL="165100" indent="449580" algn="just">
              <a:lnSpc>
                <a:spcPct val="145000"/>
              </a:lnSpc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Объект исследования </a:t>
            </a:r>
          </a:p>
          <a:p>
            <a:pPr marL="165100" indent="449580" algn="just">
              <a:buNone/>
            </a:pP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самостоятельность </a:t>
            </a: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как нравственно-волевое</a:t>
            </a:r>
            <a:r>
              <a:rPr lang="ru-RU" sz="2800" b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качество личности детей 4 – 5 лет.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b="1" dirty="0" smtClean="0">
                <a:latin typeface="Times New Roman"/>
                <a:ea typeface="Times New Roman"/>
                <a:cs typeface="Times New Roman"/>
              </a:rPr>
              <a:t>     </a:t>
            </a:r>
          </a:p>
          <a:p>
            <a:pPr algn="just">
              <a:buNone/>
            </a:pPr>
            <a:r>
              <a:rPr lang="ru-RU" sz="2800" b="1" dirty="0" smtClean="0">
                <a:latin typeface="Times New Roman"/>
                <a:ea typeface="Times New Roman"/>
                <a:cs typeface="Times New Roman"/>
              </a:rPr>
              <a:t> Предмет исследования </a:t>
            </a:r>
          </a:p>
          <a:p>
            <a:pPr algn="just">
              <a:buNone/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    особенности развития самостоятельности</a:t>
            </a:r>
            <a:r>
              <a:rPr lang="ru-RU" sz="2800" b="1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детей среднего дошкольного возраста в трудовой деятельности. </a:t>
            </a:r>
            <a:endParaRPr lang="ru-RU" sz="2800" dirty="0" smtClean="0"/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891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/>
                <a:ea typeface="Times New Roman"/>
                <a:cs typeface="Times New Roman"/>
              </a:rPr>
              <a:t>Гипотеза исследования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46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Процесс развития самостоятельности будет</a:t>
            </a:r>
            <a:r>
              <a:rPr lang="ru-RU" sz="2400" dirty="0" smtClean="0">
                <a:ea typeface="Times New Roman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эффективным, если учитывать следующие направления деятельности воспитателя: «Я хочу» – мотивационный, «Я знаю» – эмоционально-волевой, «Я умею» – операционный компонент, «Я делаю» –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деятельностный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компонент.</a:t>
            </a:r>
            <a:endParaRPr lang="ru-RU" sz="2400" dirty="0" smtClean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1568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/>
              <a:t> 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58204" cy="5840435"/>
          </a:xfrm>
        </p:spPr>
        <p:txBody>
          <a:bodyPr>
            <a:normAutofit fontScale="77500" lnSpcReduction="20000"/>
          </a:bodyPr>
          <a:lstStyle/>
          <a:p>
            <a:pPr marL="165100" algn="just">
              <a:lnSpc>
                <a:spcPct val="148000"/>
              </a:lnSpc>
              <a:spcAft>
                <a:spcPts val="1000"/>
              </a:spcAft>
              <a:buNone/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Цель</a:t>
            </a:r>
          </a:p>
          <a:p>
            <a:pPr marL="165100" algn="just">
              <a:lnSpc>
                <a:spcPct val="148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	Определение возможности трудовой деятельности в воспитании самостоятельности в среднем дошкольном возрасте.</a:t>
            </a:r>
          </a:p>
          <a:p>
            <a:pPr marL="165100" algn="just">
              <a:lnSpc>
                <a:spcPct val="148000"/>
              </a:lnSpc>
              <a:spcAft>
                <a:spcPts val="1000"/>
              </a:spcAft>
              <a:buNone/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Задачи</a:t>
            </a:r>
          </a:p>
          <a:p>
            <a:pPr marL="457200" lvl="0" indent="-457200">
              <a:buFont typeface="+mj-lt"/>
              <a:buAutoNum type="arabicPeriod"/>
              <a:tabLst>
                <a:tab pos="508000" algn="l"/>
              </a:tabLst>
            </a:pPr>
            <a:r>
              <a:rPr lang="ru-RU" sz="2400" dirty="0" smtClean="0">
                <a:latin typeface="Times New Roman" pitchFamily="18" charset="0"/>
                <a:cs typeface="Aharoni" pitchFamily="2" charset="-79"/>
              </a:rPr>
              <a:t> </a:t>
            </a:r>
            <a:r>
              <a:rPr lang="ru-RU" sz="2400" dirty="0" smtClean="0">
                <a:latin typeface="Times New Roman"/>
                <a:ea typeface="Times New Roman"/>
                <a:cs typeface="Aharoni" pitchFamily="2" charset="-79"/>
              </a:rPr>
              <a:t>раскрыть структуру и содержание понятия «самостоятельность»;</a:t>
            </a:r>
            <a:endParaRPr lang="ru-RU" sz="2400" dirty="0" smtClean="0">
              <a:ea typeface="Calibri"/>
              <a:cs typeface="Aharoni" pitchFamily="2" charset="-79"/>
            </a:endParaRPr>
          </a:p>
          <a:p>
            <a:pPr marL="457200" indent="-457200">
              <a:lnSpc>
                <a:spcPts val="870"/>
              </a:lnSpc>
              <a:spcAft>
                <a:spcPts val="0"/>
              </a:spcAft>
              <a:buFont typeface="+mj-lt"/>
              <a:buAutoNum type="arabicPeriod"/>
            </a:pPr>
            <a:endParaRPr lang="ru-RU" sz="2400" dirty="0" smtClean="0">
              <a:ea typeface="Calibri"/>
              <a:cs typeface="Aharoni" pitchFamily="2" charset="-79"/>
            </a:endParaRPr>
          </a:p>
          <a:p>
            <a:pPr marL="457200" lvl="0" indent="-457200">
              <a:lnSpc>
                <a:spcPct val="146000"/>
              </a:lnSpc>
              <a:buFont typeface="+mj-lt"/>
              <a:buAutoNum type="arabicPeriod"/>
              <a:tabLst>
                <a:tab pos="508000" algn="l"/>
              </a:tabLst>
            </a:pPr>
            <a:r>
              <a:rPr lang="ru-RU" sz="2400" dirty="0" smtClean="0">
                <a:latin typeface="Times New Roman"/>
                <a:ea typeface="Times New Roman"/>
                <a:cs typeface="Aharoni" pitchFamily="2" charset="-79"/>
              </a:rPr>
              <a:t>рассмотреть специфику организации разных видов труда детей 4 – 5 лет в дошкольной образовательной организации; </a:t>
            </a:r>
            <a:endParaRPr lang="ru-RU" sz="2400" dirty="0" smtClean="0">
              <a:ea typeface="Calibri"/>
              <a:cs typeface="Aharoni" pitchFamily="2" charset="-79"/>
            </a:endParaRPr>
          </a:p>
          <a:p>
            <a:pPr marL="457200" lvl="0" indent="-457200">
              <a:lnSpc>
                <a:spcPct val="145000"/>
              </a:lnSpc>
              <a:buFont typeface="+mj-lt"/>
              <a:buAutoNum type="arabicPeriod"/>
              <a:tabLst>
                <a:tab pos="508000" algn="l"/>
              </a:tabLst>
            </a:pPr>
            <a:r>
              <a:rPr lang="ru-RU" sz="2400" dirty="0" smtClean="0">
                <a:latin typeface="Times New Roman"/>
                <a:ea typeface="Times New Roman"/>
                <a:cs typeface="Aharoni" pitchFamily="2" charset="-79"/>
              </a:rPr>
              <a:t> определить уровни </a:t>
            </a:r>
            <a:r>
              <a:rPr lang="ru-RU" sz="2400" dirty="0" err="1" smtClean="0">
                <a:latin typeface="Times New Roman"/>
                <a:ea typeface="Times New Roman"/>
                <a:cs typeface="Aharoni" pitchFamily="2" charset="-79"/>
              </a:rPr>
              <a:t>сформированности</a:t>
            </a:r>
            <a:r>
              <a:rPr lang="ru-RU" sz="2400" dirty="0" smtClean="0">
                <a:latin typeface="Times New Roman"/>
                <a:ea typeface="Times New Roman"/>
                <a:cs typeface="Aharoni" pitchFamily="2" charset="-79"/>
              </a:rPr>
              <a:t> самостоятельности в среднем дошкольном возрасте в трудовой деятельности; </a:t>
            </a:r>
            <a:endParaRPr lang="ru-RU" sz="2400" dirty="0" smtClean="0">
              <a:ea typeface="Calibri"/>
              <a:cs typeface="Aharoni" pitchFamily="2" charset="-79"/>
            </a:endParaRPr>
          </a:p>
          <a:p>
            <a:pPr marL="457200" lvl="0" indent="-457200">
              <a:lnSpc>
                <a:spcPct val="145000"/>
              </a:lnSpc>
              <a:buFont typeface="+mj-lt"/>
              <a:buAutoNum type="arabicPeriod"/>
              <a:tabLst>
                <a:tab pos="508000" algn="l"/>
              </a:tabLst>
            </a:pPr>
            <a:r>
              <a:rPr lang="ru-RU" sz="2400" dirty="0" smtClean="0">
                <a:latin typeface="Times New Roman"/>
                <a:ea typeface="Times New Roman"/>
                <a:cs typeface="Aharoni" pitchFamily="2" charset="-79"/>
              </a:rPr>
              <a:t> раскрыть содержание работы воспитателей детского сада по развитию самостоятельности у детей 4 – 5 лет в трудовой деятельности.</a:t>
            </a:r>
            <a:endParaRPr lang="ru-RU" sz="2400" dirty="0" smtClean="0">
              <a:ea typeface="Calibri"/>
              <a:cs typeface="Aharoni" pitchFamily="2" charset="-79"/>
            </a:endParaRPr>
          </a:p>
          <a:p>
            <a:pPr marL="165100" algn="just">
              <a:lnSpc>
                <a:spcPct val="148000"/>
              </a:lnSpc>
              <a:spcAft>
                <a:spcPts val="1000"/>
              </a:spcAft>
            </a:pPr>
            <a:endParaRPr lang="ru-RU" sz="2400" dirty="0">
              <a:ea typeface="Calibri"/>
              <a:cs typeface="Times New Roman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Теоретические: анализ, изучение, обобщение и систематизация научной, педагогической и психологической литературы по </a:t>
            </a:r>
            <a:r>
              <a:rPr lang="ru-RU" dirty="0"/>
              <a:t>и</a:t>
            </a:r>
            <a:r>
              <a:rPr lang="ru-RU" dirty="0" smtClean="0"/>
              <a:t>зучаемой проблеме;</a:t>
            </a:r>
          </a:p>
          <a:p>
            <a:r>
              <a:rPr lang="ru-RU" dirty="0" smtClean="0"/>
              <a:t>Методы сбора эмпирических данных: беседа с воспитателями, анкетирование родителей, наблюдение за детской деятельностью.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2018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Трактовка понятия </a:t>
            </a:r>
            <a:r>
              <a:rPr lang="ru-RU" sz="3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«самостоятельность» </a:t>
            </a:r>
            <a:r>
              <a:rPr lang="ru-RU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учеными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5297035"/>
              </p:ext>
            </p:extLst>
          </p:nvPr>
        </p:nvGraphicFramePr>
        <p:xfrm>
          <a:off x="714348" y="1142984"/>
          <a:ext cx="8034116" cy="4942154"/>
        </p:xfrm>
        <a:graphic>
          <a:graphicData uri="http://schemas.openxmlformats.org/drawingml/2006/table">
            <a:tbl>
              <a:tblPr firstRow="1" firstCol="1" bandRow="1"/>
              <a:tblGrid>
                <a:gridCol w="571504"/>
                <a:gridCol w="2286016"/>
                <a:gridCol w="5176596"/>
              </a:tblGrid>
              <a:tr h="500066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п/п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82" marR="573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Ф.И.О исследователя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82" marR="573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Характеристика понятия «самостоятельность»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82" marR="573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0442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82" marR="573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А.А.  </a:t>
                      </a:r>
                      <a:r>
                        <a:rPr lang="ru-RU" sz="1400" b="1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Люблинская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Л.А. Порембская,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Ф.И. Изотова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82" marR="573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способность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ребенка проявлять некоторую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независимость от взрослых в узкой сфере его  практической деятельности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82" marR="573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1632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82" marR="573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А.Т. Ковалев,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Ю.Н. Дмитриева,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З.А. Михайлова,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О.В. </a:t>
                      </a:r>
                      <a:r>
                        <a:rPr lang="ru-RU" sz="1400" b="1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Зимонина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82" marR="573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способность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ребенка не просто повторять    действия за педагогом, но и привносить в свою    работу какие-либо новации	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82" marR="573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612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82" marR="573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Л.А.  Понаморева,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В.А. Сыркина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82" marR="573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потребность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умение ребенка самостоятельно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мыслить, как способность ориентироваться в  новой ситуации, самому выделять вопрос, задачу  и находить пути решения, справляясь с  решением без посторонней помощи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82" marR="573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9859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82" marR="573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Е.П. Ильин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82" marR="573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осуществление какой-либо деятельности </a:t>
                      </a:r>
                      <a:r>
                        <a:rPr lang="ru-RU" sz="1400" b="1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безпосторонней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помощи, поэтому развитие    самостоятельности у детей неразрывно связано 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</a:t>
                      </a:r>
                      <a:r>
                        <a:rPr lang="ru-RU" sz="1400" b="1" baseline="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развитием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самосознания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82" marR="573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2922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82" marR="573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С.Л. Рубинштейн</a:t>
                      </a:r>
                      <a:endParaRPr lang="ru-RU" sz="1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82" marR="573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результат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большой внутренней работы человека   над собой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7382" marR="573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5198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Показателями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самостоятельности в дошкольном возрасте, по мнению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к.п.н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., профессора Т.И. Бабаевой, выступают: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стремление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 решению задач деятельности без помощи со стороны других людей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умение поставить цель деятельности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умение осуществить элементарное планирование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умение реализовать задуманное и получить результат, адекватный поставленной цели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проявление инициативы и творчества в решении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задач.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397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2976" y="1500174"/>
          <a:ext cx="7286676" cy="4654966"/>
        </p:xfrm>
        <a:graphic>
          <a:graphicData uri="http://schemas.openxmlformats.org/drawingml/2006/table">
            <a:tbl>
              <a:tblPr/>
              <a:tblGrid>
                <a:gridCol w="1836850"/>
                <a:gridCol w="2504795"/>
                <a:gridCol w="2945031"/>
              </a:tblGrid>
              <a:tr h="328216">
                <a:tc>
                  <a:txBody>
                    <a:bodyPr/>
                    <a:lstStyle/>
                    <a:p>
                      <a:pPr marL="76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Формы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Критерии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Диагностическая методика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8216">
                <a:tc>
                  <a:txBody>
                    <a:bodyPr/>
                    <a:lstStyle/>
                    <a:p>
                      <a:pPr marL="76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216">
                <a:tc>
                  <a:txBody>
                    <a:bodyPr/>
                    <a:lstStyle/>
                    <a:p>
                      <a:pPr marL="76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труда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225">
                <a:tc>
                  <a:txBody>
                    <a:bodyPr/>
                    <a:lstStyle/>
                    <a:p>
                      <a:pPr marL="76200">
                        <a:lnSpc>
                          <a:spcPts val="154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Поручения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154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1) умение действовать по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54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«Выявление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8216">
                <a:tc>
                  <a:txBody>
                    <a:bodyPr/>
                    <a:lstStyle/>
                    <a:p>
                      <a:pPr marL="76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1) собрать листья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собственной инициативе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самостоятельности в разных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216">
                <a:tc>
                  <a:txBody>
                    <a:bodyPr/>
                    <a:lstStyle/>
                    <a:p>
                      <a:pPr marL="76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на участке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2) умение выполнять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видах поручений» на основе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1149">
                <a:tc>
                  <a:txBody>
                    <a:bodyPr/>
                    <a:lstStyle/>
                    <a:p>
                      <a:pPr marL="76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2) вымыть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привычные дела без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методики Г.А. Урунтаевой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216">
                <a:tc>
                  <a:txBody>
                    <a:bodyPr/>
                    <a:lstStyle/>
                    <a:p>
                      <a:pPr marL="76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игрушки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обращения за помощью 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216">
                <a:tc>
                  <a:txBody>
                    <a:bodyPr/>
                    <a:lstStyle/>
                    <a:p>
                      <a:pPr marL="76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3) протереть пыль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контроля взрослого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216">
                <a:tc>
                  <a:txBody>
                    <a:bodyPr/>
                    <a:lstStyle/>
                    <a:p>
                      <a:pPr marL="76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с полок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3) умение реализовать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задуманное и получить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результат, адекватный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поставленной цели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8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0100" y="1500173"/>
          <a:ext cx="7643866" cy="4857784"/>
        </p:xfrm>
        <a:graphic>
          <a:graphicData uri="http://schemas.openxmlformats.org/drawingml/2006/table">
            <a:tbl>
              <a:tblPr/>
              <a:tblGrid>
                <a:gridCol w="1926891"/>
                <a:gridCol w="2627579"/>
                <a:gridCol w="3089396"/>
              </a:tblGrid>
              <a:tr h="6072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  Дежурства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1)мотивационный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«Выявление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1) дежурство 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2)эмоциональный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самостоятельности в разных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столовой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3)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деятельностный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видах дежурства» на основе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2) дежурство по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методики Г.А. 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Урунтаевой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подготовке к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занятиям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3) дежурство в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7223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уголке природы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933</TotalTime>
  <Words>553</Words>
  <Application>Microsoft Office PowerPoint</Application>
  <PresentationFormat>Экран (4:3)</PresentationFormat>
  <Paragraphs>213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           Выпускная квалификационная работа  Развитие самостоятельности у детей  в возрасте 4-5 лет в трудовой деятельности              Выполнил:                                                                     Цырендоржиева Цыремжит Витальевна                                                 Научный руководитель:                                                    Дугарова Цырегма Доржиевна,к.к.                                                                                                                                                             </vt:lpstr>
      <vt:lpstr>Презентация PowerPoint</vt:lpstr>
      <vt:lpstr>Гипотеза исследования </vt:lpstr>
      <vt:lpstr>  </vt:lpstr>
      <vt:lpstr>Методы исследования</vt:lpstr>
      <vt:lpstr>Трактовка понятия «самостоятельность» учеными </vt:lpstr>
      <vt:lpstr> Показателями самостоятельности в дошкольном возрасте, по мнению к.п.н., профессора Т.И. Бабаевой, выступают: </vt:lpstr>
      <vt:lpstr>Презентация PowerPoint</vt:lpstr>
      <vt:lpstr>Презентация PowerPoint</vt:lpstr>
      <vt:lpstr>Презентация PowerPoint</vt:lpstr>
      <vt:lpstr>Уровень сформированности  самостоятельности детей 4 – 5 лет в разных видах поручений в МДОУ «Могойтуйский детский сад «Туяа»</vt:lpstr>
      <vt:lpstr>   Уровень сформированности  самостоятельности детей 4 – 5 лет в разных видах дежурства в МДОУ «Могойтуйский детский сад «Туяа»    </vt:lpstr>
      <vt:lpstr>Этапы развития самостоятельности дошкольника</vt:lpstr>
      <vt:lpstr>Ожидаемые результаты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профессиональное образовательное учреждение «Забайкальский техникум профессиональных технологий и сервиса»      Социальный проект Профессиональное обучение и социализацию лиц с ограниченными возможностями здоровья в образовательном учреждении                                                                                                                                                          Выполнила:Покоева Е.С.                                                                                               Социальный педагог ГПОУ «ЗАБТПТиС»                                                                                         Научный руководитель:Мысникова Э.А.                                                                                      Доцент кафедры психологии                                                                                       и коррекционной педагогики                                                                                      ИРО Забайкальского края</dc:title>
  <dc:creator>79243</dc:creator>
  <cp:lastModifiedBy>79243</cp:lastModifiedBy>
  <cp:revision>86</cp:revision>
  <dcterms:modified xsi:type="dcterms:W3CDTF">2020-10-30T03:25:03Z</dcterms:modified>
</cp:coreProperties>
</file>