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93" r:id="rId1"/>
  </p:sldMasterIdLst>
  <p:notesMasterIdLst>
    <p:notesMasterId r:id="rId2"/>
  </p:notesMasterIdLst>
  <p:sldIdLst>
    <p:sldId id="350" r:id="rId3"/>
    <p:sldId id="351" r:id="rId4"/>
    <p:sldId id="352" r:id="rId5"/>
    <p:sldId id="353" r:id="rId6"/>
    <p:sldId id="354" r:id="rId7"/>
    <p:sldId id="355" r:id="rId8"/>
    <p:sldId id="356" r:id="rId9"/>
    <p:sldId id="357" r:id="rId10"/>
    <p:sldId id="358" r:id="rId11"/>
    <p:sldId id="359" r:id="rId12"/>
    <p:sldId id="361" r:id="rId13"/>
    <p:sldId id="362" r:id="rId14"/>
    <p:sldId id="363" r:id="rId15"/>
    <p:sldId id="364" r:id="rId16"/>
    <p:sldId id="365" r:id="rId17"/>
    <p:sldId id="367" r:id="rId18"/>
    <p:sldId id="371" r:id="rId19"/>
    <p:sldId id="373" r:id="rId20"/>
    <p:sldId id="374" r:id="rId21"/>
    <p:sldId id="375" r:id="rId22"/>
    <p:sldId id="378" r:id="rId23"/>
  </p:sldIdLst>
  <p:sldSz type="screen4x3" cy="6858000" cx="9144000"/>
  <p:notesSz cx="6858000" cy="9144000"/>
  <p:defaultTextStyle>
    <a:defPPr>
      <a:defRPr lang="ru-RU"/>
    </a:defPPr>
    <a:lvl1pPr algn="l" fontAlgn="base" rtl="0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1pPr>
    <a:lvl2pPr algn="l" fontAlgn="base" marL="457200" rtl="0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2pPr>
    <a:lvl3pPr algn="l" fontAlgn="base" marL="914400" rtl="0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3pPr>
    <a:lvl4pPr algn="l" fontAlgn="base" marL="1371600" rtl="0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4pPr>
    <a:lvl5pPr algn="l" fontAlgn="base" marL="1828800" rtl="0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5pPr>
    <a:lvl6pPr algn="l" defTabSz="914400" eaLnBrk="1" hangingPunct="1" latinLnBrk="0" marL="2286000" rtl="0">
      <a:defRPr kern="1200">
        <a:solidFill>
          <a:schemeClr val="tx1"/>
        </a:solidFill>
        <a:latin typeface="Tahoma"/>
        <a:ea typeface="+mn-ea"/>
        <a:cs typeface="Arial"/>
      </a:defRPr>
    </a:lvl6pPr>
    <a:lvl7pPr algn="l" defTabSz="914400" eaLnBrk="1" hangingPunct="1" latinLnBrk="0" marL="2743200" rtl="0">
      <a:defRPr kern="1200">
        <a:solidFill>
          <a:schemeClr val="tx1"/>
        </a:solidFill>
        <a:latin typeface="Tahoma"/>
        <a:ea typeface="+mn-ea"/>
        <a:cs typeface="Arial"/>
      </a:defRPr>
    </a:lvl7pPr>
    <a:lvl8pPr algn="l" defTabSz="914400" eaLnBrk="1" hangingPunct="1" latinLnBrk="0" marL="3200400" rtl="0">
      <a:defRPr kern="1200">
        <a:solidFill>
          <a:schemeClr val="tx1"/>
        </a:solidFill>
        <a:latin typeface="Tahoma"/>
        <a:ea typeface="+mn-ea"/>
        <a:cs typeface="Arial"/>
      </a:defRPr>
    </a:lvl8pPr>
    <a:lvl9pPr algn="l" defTabSz="914400" eaLnBrk="1" hangingPunct="1" latinLnBrk="0" marL="3657600" rtl="0">
      <a:defRPr kern="1200">
        <a:solidFill>
          <a:schemeClr val="tx1"/>
        </a:solidFill>
        <a:latin typeface="Tahoma"/>
        <a:ea typeface="+mn-ea"/>
        <a:cs typeface="Arial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snapVertSplitter="1" vertBarState="minimized" horzBarState="maximized">
    <p:restoredLeft sz="20738"/>
    <p:restoredTop sz="94651"/>
  </p:normalViewPr>
  <p:slideViewPr>
    <p:cSldViewPr>
      <p:cViewPr>
        <p:scale>
          <a:sx n="100" d="100"/>
          <a:sy n="100" d="100"/>
        </p:scale>
        <p:origin x="-2592" y="-606"/>
      </p:cViewPr>
      <p:guideLst>
        <p:guide orient="horz" pos="21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>
        <p:scale>
          <a:sx n="100" d="100"/>
          <a:sy n="100" d="100"/>
        </p:scale>
        <p:origin x="0" y="0"/>
      </p:cViewPr>
      <p:guideLst>
        <p:guide orient="horz" pos="2878"/>
        <p:guide pos="2158"/>
      </p:guideLst>
    </p:cSldViewPr>
  </p:notesViewPr>
  <p:gridSpacing cx="36868100" cy="368681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tableStyles" Target="tableStyle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9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5" name="Верхний колонтитул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/>
        </p:spPr>
        <p:txBody>
          <a:bodyPr bIns="45720" lIns="91440" rIns="91440" tIns="45720" vert="horz"/>
          <a:lstStyle>
            <a:lvl1pPr algn="l">
              <a:defRPr sz="1200"/>
            </a:lvl1pPr>
          </a:lstStyle>
          <a:p>
            <a:pPr lvl="0"/>
            <a:r>
              <a:rPr altLang="en-US" lang="ru-RU"/>
              <a:t/>
            </a:r>
            <a:endParaRPr altLang="en-US" lang="ru-RU"/>
          </a:p>
        </p:txBody>
      </p:sp>
      <p:sp>
        <p:nvSpPr>
          <p:cNvPr id="1048726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/>
        </p:spPr>
        <p:txBody>
          <a:bodyPr bIns="45720" lIns="91440" rIns="91440" tIns="45720" vert="horz"/>
          <a:lstStyle>
            <a:lvl1pPr algn="r">
              <a:defRPr sz="1200"/>
            </a:lvl1pPr>
          </a:lstStyle>
          <a:p>
            <a:pPr lvl="0"/>
            <a:fld id="{33FA7565-757D-40C5-A5AB-AFE1E53A3BF0}" type="datetime1">
              <a:rPr lang="ru-RU"/>
              <a:pPr lvl="0"/>
              <a:t>12-10</a:t>
            </a:fld>
            <a:endParaRPr lang="ru-RU"/>
          </a:p>
        </p:txBody>
      </p:sp>
      <p:sp>
        <p:nvSpPr>
          <p:cNvPr id="1048727" name="Образ слайда 3"/>
          <p:cNvSpPr>
            <a:spLocks noChangeAspect="1" noRot="1" noGrp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tIns="45720" vert="horz"/>
          <a:p>
            <a:pPr lvl="0"/>
            <a:endParaRPr lang="ru-RU"/>
          </a:p>
        </p:txBody>
      </p:sp>
      <p:sp>
        <p:nvSpPr>
          <p:cNvPr id="1048728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/>
        </p:spPr>
        <p:txBody>
          <a:bodyPr bIns="45720" lIns="91440" rIns="91440" tIns="45720" vert="horz"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1048729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/>
        </p:spPr>
        <p:txBody>
          <a:bodyPr anchor="b" bIns="45720" lIns="91440" rIns="91440" tIns="45720" vert="horz"/>
          <a:lstStyle>
            <a:lvl1pPr algn="l">
              <a:defRPr sz="1200"/>
            </a:lvl1pPr>
          </a:lstStyle>
          <a:p>
            <a:pPr lvl="0"/>
            <a:r>
              <a:rPr altLang="en-US" lang="ru-RU"/>
              <a:t/>
            </a:r>
            <a:endParaRPr altLang="en-US" lang="ru-RU"/>
          </a:p>
        </p:txBody>
      </p:sp>
      <p:sp>
        <p:nvSpPr>
          <p:cNvPr id="1048730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/>
        </p:spPr>
        <p:txBody>
          <a:bodyPr anchor="b" bIns="45720" lIns="91440" rIns="91440" tIns="45720" vert="horz"/>
          <a:lstStyle>
            <a:lvl1pPr algn="r">
              <a:defRPr sz="1200"/>
            </a:lvl1pPr>
          </a:lstStyle>
          <a:p>
            <a:pPr lvl="0"/>
            <a:fld id="{BC29B088-2D3C-4661-B09C-021732AAD940}" type="slidenum">
              <a:rPr lang="ru-RU"/>
              <a:pPr lvl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hf dt="0" ftr="0" hdr="0" sldNum="1"/>
  <p:notesStyle>
    <a:lvl1pPr algn="l" defTabSz="914400" eaLnBrk="1" hangingPunct="1" latinLnBrk="0" marL="0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Образ слайда 3"/>
          <p:cNvSpPr>
            <a:spLocks noChangeAspect="1" noRot="1" noGrp="1" noTextEdit="1"/>
          </p:cNvSpPr>
          <p:nvPr>
            <p:ph type="sldImg" idx="2"/>
          </p:nvPr>
        </p:nvSpPr>
        <p:spPr/>
        <p:txBody>
          <a:bodyPr/>
          <a:p>
            <a:endParaRPr altLang="en-US" lang="ru-RU"/>
          </a:p>
        </p:txBody>
      </p:sp>
      <p:sp>
        <p:nvSpPr>
          <p:cNvPr id="1048599" name="Заметки 4"/>
          <p:cNvSpPr>
            <a:spLocks noGrp="1"/>
          </p:cNvSpPr>
          <p:nvPr>
            <p:ph type="body" sz="quarter" idx="3"/>
          </p:nvPr>
        </p:nvSpPr>
        <p:spPr/>
        <p:txBody>
          <a:bodyPr/>
          <a:p>
            <a:r>
              <a:rPr altLang="en-US" lang="ru-RU"/>
              <a:t/>
            </a:r>
            <a:endParaRPr altLang="en-US" lang="ru-RU"/>
          </a:p>
        </p:txBody>
      </p:sp>
      <p:sp>
        <p:nvSpPr>
          <p:cNvPr id="1048600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pPr lvl="0"/>
            <a:fld id="{BC29B088-2D3C-4661-B09C-021732AAD940}" type="slidenum">
              <a:rPr lang="en-US"/>
              <a:pPr lvl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3" name="Образ слайда 1"/>
          <p:cNvSpPr>
            <a:spLocks noChangeAspect="1" noRot="1" noGrp="1" noTextEdit="1"/>
          </p:cNvSpPr>
          <p:nvPr>
            <p:ph type="sldImg" idx="0"/>
          </p:nvPr>
        </p:nvSpPr>
        <p:spPr/>
      </p:sp>
      <p:sp>
        <p:nvSpPr>
          <p:cNvPr id="1048634" name="Заметки 2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r>
              <a:rPr altLang="en-US" lang="ru-RU"/>
              <a:t/>
            </a:r>
            <a:endParaRPr altLang="en-US" lang="ru-RU"/>
          </a:p>
        </p:txBody>
      </p:sp>
      <p:sp>
        <p:nvSpPr>
          <p:cNvPr id="1048635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lvl="0"/>
            <a:fld id="{BC29B088-2D3C-4661-B09C-021732AAD940}" type="slidenum">
              <a:rPr lang="en-US"/>
              <a:pPr lvl="0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itle">
  <p:cSld name="Title Slide">
    <p:spTree>
      <p:nvGrpSpPr>
        <p:cNvPr id="8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2"/>
          <p:cNvGrpSpPr/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86" name="Group 3"/>
            <p:cNvGrpSpPr/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048663" name="Freeform 4"/>
              <p:cNvSpPr/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664" name="Freeform 5"/>
              <p:cNvSpPr/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</p:grpSp>
        <p:sp>
          <p:nvSpPr>
            <p:cNvPr id="1048665" name="Freeform 6"/>
            <p:cNvSpPr/>
            <p:nvPr/>
          </p:nvSpPr>
          <p:spPr bwMode="ltGray">
            <a:xfrm>
              <a:off x="552" y="951"/>
              <a:ext cx="12" cy="420"/>
            </a:xfrm>
            <a:custGeom>
              <a:av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p>
              <a:endParaRPr lang="ru-RU"/>
            </a:p>
          </p:txBody>
        </p:sp>
        <p:sp>
          <p:nvSpPr>
            <p:cNvPr id="1048666" name="Freeform 7"/>
            <p:cNvSpPr/>
            <p:nvPr/>
          </p:nvSpPr>
          <p:spPr bwMode="ltGray">
            <a:xfrm>
              <a:off x="767" y="1155"/>
              <a:ext cx="252" cy="12"/>
            </a:xfrm>
            <a:custGeom>
              <a:av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p>
              <a:endParaRPr lang="ru-RU"/>
            </a:p>
          </p:txBody>
        </p:sp>
        <p:sp>
          <p:nvSpPr>
            <p:cNvPr id="1048667" name="Freeform 8"/>
            <p:cNvSpPr/>
            <p:nvPr/>
          </p:nvSpPr>
          <p:spPr bwMode="ltGray">
            <a:xfrm>
              <a:off x="0" y="1155"/>
              <a:ext cx="351" cy="12"/>
            </a:xfrm>
            <a:custGeom>
              <a:av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p>
              <a:endParaRPr lang="ru-RU"/>
            </a:p>
          </p:txBody>
        </p:sp>
        <p:grpSp>
          <p:nvGrpSpPr>
            <p:cNvPr id="87" name="Group 9"/>
            <p:cNvGrpSpPr/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48668" name="Freeform 10"/>
              <p:cNvSpPr/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669" name="Freeform 11"/>
              <p:cNvSpPr/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670" name="Freeform 12"/>
              <p:cNvSpPr/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671" name="Freeform 13"/>
              <p:cNvSpPr/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672" name="Freeform 14"/>
              <p:cNvSpPr/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673" name="Freeform 15"/>
              <p:cNvSpPr/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</p:grpSp>
      </p:grpSp>
      <p:sp>
        <p:nvSpPr>
          <p:cNvPr id="104867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p>
            <a:r>
              <a:rPr lang="ru-RU"/>
              <a:t>Образец заголовка</a:t>
            </a:r>
          </a:p>
        </p:txBody>
      </p:sp>
      <p:sp>
        <p:nvSpPr>
          <p:cNvPr id="104867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indent="0" marL="0">
              <a:buFont typeface="Wingdings" pitchFamily="2" charset="2"/>
              <a:buNone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48676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p>
            <a:endParaRPr lang="ru-RU"/>
          </a:p>
        </p:txBody>
      </p:sp>
      <p:sp>
        <p:nvSpPr>
          <p:cNvPr id="1048677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p>
            <a:endParaRPr lang="ru-RU"/>
          </a:p>
        </p:txBody>
      </p:sp>
      <p:sp>
        <p:nvSpPr>
          <p:cNvPr id="1048678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p>
            <a:fld id="{051BA67E-AF9E-4406-8E64-FC97DE609AB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Title and Vertical Text">
    <p:spTree>
      <p:nvGrpSpPr>
        <p:cNvPr id="9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4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715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7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A48909EF-D309-477E-B647-48FA8E3A001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Vertical Title and Text">
    <p:spTree>
      <p:nvGrpSpPr>
        <p:cNvPr id="8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3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684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68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8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61EFC10-09D4-4774-B482-06D7151A08A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AndTwoObj">
  <p:cSld name="Title, Content, and 2 Content">
    <p:spTree>
      <p:nvGrpSpPr>
        <p:cNvPr id="9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7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708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709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710" name="Content Placeholder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711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p>
            <a:endParaRPr lang="ru-RU"/>
          </a:p>
        </p:txBody>
      </p:sp>
      <p:sp>
        <p:nvSpPr>
          <p:cNvPr id="1048712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p>
            <a:endParaRPr lang="ru-RU"/>
          </a:p>
        </p:txBody>
      </p:sp>
      <p:sp>
        <p:nvSpPr>
          <p:cNvPr id="10487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p>
            <a:fld id="{BE511DDE-CDCA-42B4-94A6-A1865A6335F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OverTx">
  <p:cSld name="Title and 2 Content over Text"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625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626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627" name="Text Placeholder 4"/>
          <p:cNvSpPr>
            <a:spLocks noGrp="1"/>
          </p:cNvSpPr>
          <p:nvPr>
            <p:ph type="body" sz="half" idx="3"/>
          </p:nvPr>
        </p:nvSpPr>
        <p:spPr>
          <a:xfrm>
            <a:off x="1066800" y="4114800"/>
            <a:ext cx="7543800" cy="1981200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628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p>
            <a:endParaRPr lang="ru-RU"/>
          </a:p>
        </p:txBody>
      </p:sp>
      <p:sp>
        <p:nvSpPr>
          <p:cNvPr id="104862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p>
            <a:endParaRPr lang="ru-RU"/>
          </a:p>
        </p:txBody>
      </p:sp>
      <p:sp>
        <p:nvSpPr>
          <p:cNvPr id="1048630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p>
            <a:fld id="{8A5278F4-1652-4E72-9B76-ED3FA4C0E031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AndTx">
  <p:cSld name="Title, Content and Text"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641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642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643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p>
            <a:endParaRPr lang="ru-RU"/>
          </a:p>
        </p:txBody>
      </p:sp>
      <p:sp>
        <p:nvSpPr>
          <p:cNvPr id="104864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p>
            <a:endParaRPr lang="ru-RU"/>
          </a:p>
        </p:txBody>
      </p:sp>
      <p:sp>
        <p:nvSpPr>
          <p:cNvPr id="104864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p>
            <a:fld id="{15CF0F49-8242-421A-802C-799ED28FC3D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60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60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0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C3BD41E6-3353-4973-BE39-26DC8C4BEBC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Section Header">
    <p:spTree>
      <p:nvGrpSpPr>
        <p:cNvPr id="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4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695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/>
            </a:lvl1pPr>
            <a:lvl2pPr indent="0" marL="457200">
              <a:buNone/>
              <a:defRPr sz="1800"/>
            </a:lvl2pPr>
            <a:lvl3pPr indent="0" marL="914400">
              <a:buNone/>
              <a:defRPr sz="1600"/>
            </a:lvl3pPr>
            <a:lvl4pPr indent="0" marL="1371600">
              <a:buNone/>
              <a:defRPr sz="1400"/>
            </a:lvl4pPr>
            <a:lvl5pPr indent="0" marL="1828800">
              <a:buNone/>
              <a:defRPr sz="1400"/>
            </a:lvl5pPr>
            <a:lvl6pPr indent="0" marL="2286000">
              <a:buNone/>
              <a:defRPr sz="1400"/>
            </a:lvl6pPr>
            <a:lvl7pPr indent="0" marL="2743200">
              <a:buNone/>
              <a:defRPr sz="1400"/>
            </a:lvl7pPr>
            <a:lvl8pPr indent="0" marL="3200400">
              <a:buNone/>
              <a:defRPr sz="1400"/>
            </a:lvl8pPr>
            <a:lvl9pPr indent="0" marL="365760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9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9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CFAA8B40-E3D9-4EBA-B2ED-B8BFC9E280C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Two Content"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61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61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61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1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D1EA993A-6A04-47E8-A7D1-1F9270C5221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Comparison">
    <p:spTree>
      <p:nvGrpSpPr>
        <p:cNvPr id="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70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701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70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703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70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0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0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E4A3AD9-D5B5-4E5A-9ED1-178FC4C9CCF0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Title Only">
    <p:spTree>
      <p:nvGrpSpPr>
        <p:cNvPr id="8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68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8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FF199E6-62CA-4CC6-BAB3-8D577B74BED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Blank"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59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CEEBB2C2-A431-41E6-87BB-1A2B8C061FE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Content with Caption">
    <p:spTree>
      <p:nvGrpSpPr>
        <p:cNvPr id="9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9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720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1048721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72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7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7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4D88B7C-849A-43DA-ACEE-0CD6FBA0F89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Picture with Caption">
    <p:spTree>
      <p:nvGrpSpPr>
        <p:cNvPr id="9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1048689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90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9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endParaRPr lang="ru-RU"/>
          </a:p>
        </p:txBody>
      </p:sp>
      <p:sp>
        <p:nvSpPr>
          <p:cNvPr id="104869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9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C79A851-EDA3-4023-9A95-EA16B292C249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"/>
          <p:cNvGrpSpPr/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048576" name="Freeform 3"/>
            <p:cNvSpPr/>
            <p:nvPr/>
          </p:nvSpPr>
          <p:spPr bwMode="hidden">
            <a:xfrm>
              <a:off x="558" y="1161"/>
              <a:ext cx="5200" cy="3159"/>
            </a:xfrm>
            <a:custGeom>
              <a:av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p>
              <a:endParaRPr lang="ru-RU"/>
            </a:p>
          </p:txBody>
        </p:sp>
        <p:sp>
          <p:nvSpPr>
            <p:cNvPr id="1048577" name="Freeform 4"/>
            <p:cNvSpPr/>
            <p:nvPr/>
          </p:nvSpPr>
          <p:spPr bwMode="hidden">
            <a:xfrm>
              <a:off x="0" y="1161"/>
              <a:ext cx="558" cy="3159"/>
            </a:xfrm>
            <a:custGeom>
              <a:av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p>
              <a:endParaRPr lang="ru-RU"/>
            </a:p>
          </p:txBody>
        </p:sp>
        <p:grpSp>
          <p:nvGrpSpPr>
            <p:cNvPr id="14" name="Group 5"/>
            <p:cNvGrpSpPr/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048578" name="Freeform 6"/>
              <p:cNvSpPr/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579" name="Freeform 7"/>
              <p:cNvSpPr/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580" name="Freeform 8"/>
              <p:cNvSpPr/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581" name="Freeform 9"/>
              <p:cNvSpPr/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582" name="Freeform 10"/>
              <p:cNvSpPr/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583" name="Freeform 11"/>
              <p:cNvSpPr/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584" name="Freeform 12"/>
              <p:cNvSpPr/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585" name="Freeform 13"/>
              <p:cNvSpPr/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  <p:sp>
            <p:nvSpPr>
              <p:cNvPr id="1048586" name="Freeform 14"/>
              <p:cNvSpPr/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p>
                <a:endParaRPr lang="ru-RU"/>
              </a:p>
            </p:txBody>
          </p:sp>
        </p:grpSp>
      </p:grpSp>
      <p:sp>
        <p:nvSpPr>
          <p:cNvPr id="104858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/>
          </a:bodyPr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4858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858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>
              <a:defRPr sz="1000">
                <a:effectLst>
                  <a:outerShdw algn="tl" blurRad="38100" dir="2700000" dist="38100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4859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ctr">
              <a:defRPr sz="1000">
                <a:effectLst>
                  <a:outerShdw algn="tl" blurRad="38100" dir="2700000" dist="38100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4859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20" compatLnSpc="1" lIns="91440" numCol="1" rIns="91440" tIns="45720" vert="horz" wrap="square">
            <a:prstTxWarp prst="textNoShape"/>
          </a:bodyPr>
          <a:lstStyle>
            <a:lvl1pPr algn="r">
              <a:defRPr sz="1000">
                <a:effectLst>
                  <a:outerShdw algn="tl" blurRad="38100" dir="2700000" dist="38100">
                    <a:srgbClr val="000000"/>
                  </a:outerShdw>
                </a:effectLst>
              </a:defRPr>
            </a:lvl1pPr>
          </a:lstStyle>
          <a:p>
            <a:fld id="{C84CE351-A2B4-44EA-845C-80C4A157817C}" type="slidenum">
              <a:rPr lang="ru-RU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dk2" bg2="dk1" tx1="lt1" tx2="lt2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xStyles>
    <p:titleStyle>
      <a:lvl1pPr algn="l" fontAlgn="base" rtl="0">
        <a:spcBef>
          <a:spcPct val="0"/>
        </a:spcBef>
        <a:spcAft>
          <a:spcPct val="0"/>
        </a:spcAft>
        <a:defRPr b="1" sz="4400">
          <a:solidFill>
            <a:schemeClr val="tx2"/>
          </a:solidFill>
          <a:effectLst>
            <a:outerShdw algn="tl" blurRad="38100" dir="2700000" dist="38100">
              <a:srgbClr val="000000"/>
            </a:outerShdw>
          </a:effectLst>
          <a:latin typeface="+mj-lt"/>
          <a:ea typeface="+mj-ea"/>
          <a:cs typeface="+mj-cs"/>
        </a:defRPr>
      </a:lvl1pPr>
      <a:lvl2pPr algn="l" fontAlgn="base" rtl="0">
        <a:spcBef>
          <a:spcPct val="0"/>
        </a:spcBef>
        <a:spcAft>
          <a:spcPct val="0"/>
        </a:spcAft>
        <a:defRPr b="1" sz="4400">
          <a:solidFill>
            <a:schemeClr val="tx2"/>
          </a:solidFill>
          <a:effectLst>
            <a:outerShdw algn="tl" blurRad="38100" dir="2700000" dist="38100">
              <a:srgbClr val="000000"/>
            </a:outerShdw>
          </a:effectLst>
          <a:latin typeface="Tahoma" pitchFamily="34" charset="0"/>
          <a:cs typeface="Arial" charset="0"/>
        </a:defRPr>
      </a:lvl2pPr>
      <a:lvl3pPr algn="l" fontAlgn="base" rtl="0">
        <a:spcBef>
          <a:spcPct val="0"/>
        </a:spcBef>
        <a:spcAft>
          <a:spcPct val="0"/>
        </a:spcAft>
        <a:defRPr b="1" sz="4400">
          <a:solidFill>
            <a:schemeClr val="tx2"/>
          </a:solidFill>
          <a:effectLst>
            <a:outerShdw algn="tl" blurRad="38100" dir="2700000" dist="38100">
              <a:srgbClr val="000000"/>
            </a:outerShdw>
          </a:effectLst>
          <a:latin typeface="Tahoma" pitchFamily="34" charset="0"/>
          <a:cs typeface="Arial" charset="0"/>
        </a:defRPr>
      </a:lvl3pPr>
      <a:lvl4pPr algn="l" fontAlgn="base" rtl="0">
        <a:spcBef>
          <a:spcPct val="0"/>
        </a:spcBef>
        <a:spcAft>
          <a:spcPct val="0"/>
        </a:spcAft>
        <a:defRPr b="1" sz="4400">
          <a:solidFill>
            <a:schemeClr val="tx2"/>
          </a:solidFill>
          <a:effectLst>
            <a:outerShdw algn="tl" blurRad="38100" dir="2700000" dist="38100">
              <a:srgbClr val="000000"/>
            </a:outerShdw>
          </a:effectLst>
          <a:latin typeface="Tahoma" pitchFamily="34" charset="0"/>
          <a:cs typeface="Arial" charset="0"/>
        </a:defRPr>
      </a:lvl4pPr>
      <a:lvl5pPr algn="l" fontAlgn="base" rtl="0">
        <a:spcBef>
          <a:spcPct val="0"/>
        </a:spcBef>
        <a:spcAft>
          <a:spcPct val="0"/>
        </a:spcAft>
        <a:defRPr b="1" sz="4400">
          <a:solidFill>
            <a:schemeClr val="tx2"/>
          </a:solidFill>
          <a:effectLst>
            <a:outerShdw algn="tl" blurRad="38100" dir="2700000" dist="38100">
              <a:srgbClr val="000000"/>
            </a:outerShdw>
          </a:effectLst>
          <a:latin typeface="Tahoma" pitchFamily="34" charset="0"/>
          <a:cs typeface="Arial" charset="0"/>
        </a:defRPr>
      </a:lvl5pPr>
      <a:lvl6pPr algn="l" fontAlgn="base" marL="457200" rtl="0">
        <a:spcBef>
          <a:spcPct val="0"/>
        </a:spcBef>
        <a:spcAft>
          <a:spcPct val="0"/>
        </a:spcAft>
        <a:defRPr b="1" sz="4400">
          <a:solidFill>
            <a:schemeClr val="tx2"/>
          </a:solidFill>
          <a:effectLst>
            <a:outerShdw algn="tl" blurRad="38100" dir="2700000" dist="38100">
              <a:srgbClr val="000000"/>
            </a:outerShdw>
          </a:effectLst>
          <a:latin typeface="Tahoma" pitchFamily="34" charset="0"/>
          <a:cs typeface="Arial" charset="0"/>
        </a:defRPr>
      </a:lvl6pPr>
      <a:lvl7pPr algn="l" fontAlgn="base" marL="914400" rtl="0">
        <a:spcBef>
          <a:spcPct val="0"/>
        </a:spcBef>
        <a:spcAft>
          <a:spcPct val="0"/>
        </a:spcAft>
        <a:defRPr b="1" sz="4400">
          <a:solidFill>
            <a:schemeClr val="tx2"/>
          </a:solidFill>
          <a:effectLst>
            <a:outerShdw algn="tl" blurRad="38100" dir="2700000" dist="38100">
              <a:srgbClr val="000000"/>
            </a:outerShdw>
          </a:effectLst>
          <a:latin typeface="Tahoma" pitchFamily="34" charset="0"/>
          <a:cs typeface="Arial" charset="0"/>
        </a:defRPr>
      </a:lvl7pPr>
      <a:lvl8pPr algn="l" fontAlgn="base" marL="1371600" rtl="0">
        <a:spcBef>
          <a:spcPct val="0"/>
        </a:spcBef>
        <a:spcAft>
          <a:spcPct val="0"/>
        </a:spcAft>
        <a:defRPr b="1" sz="4400">
          <a:solidFill>
            <a:schemeClr val="tx2"/>
          </a:solidFill>
          <a:effectLst>
            <a:outerShdw algn="tl" blurRad="38100" dir="2700000" dist="38100">
              <a:srgbClr val="000000"/>
            </a:outerShdw>
          </a:effectLst>
          <a:latin typeface="Tahoma" pitchFamily="34" charset="0"/>
          <a:cs typeface="Arial" charset="0"/>
        </a:defRPr>
      </a:lvl8pPr>
      <a:lvl9pPr algn="l" fontAlgn="base" marL="1828800" rtl="0">
        <a:spcBef>
          <a:spcPct val="0"/>
        </a:spcBef>
        <a:spcAft>
          <a:spcPct val="0"/>
        </a:spcAft>
        <a:defRPr b="1" sz="4400">
          <a:solidFill>
            <a:schemeClr val="tx2"/>
          </a:solidFill>
          <a:effectLst>
            <a:outerShdw algn="tl" blurRad="38100" dir="2700000" dist="38100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algn="l" fontAlgn="base" indent="-342900" marL="342900" rtl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algn="tl" blurRad="38100" dir="2700000" dist="38100">
              <a:srgbClr val="000000"/>
            </a:outerShdw>
          </a:effectLst>
          <a:latin typeface="+mn-lt"/>
          <a:ea typeface="+mn-ea"/>
          <a:cs typeface="+mn-cs"/>
        </a:defRPr>
      </a:lvl1pPr>
      <a:lvl2pPr algn="l" fontAlgn="base" indent="-285750" marL="742950" rtl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algn="tl" blurRad="38100" dir="2700000" dist="38100">
              <a:srgbClr val="000000"/>
            </a:outerShdw>
          </a:effectLst>
          <a:latin typeface="+mn-lt"/>
          <a:cs typeface="+mn-cs"/>
        </a:defRPr>
      </a:lvl2pPr>
      <a:lvl3pPr algn="l" fontAlgn="base" indent="-228600" marL="1143000" rtl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algn="tl" blurRad="38100" dir="2700000" dist="38100">
              <a:srgbClr val="000000"/>
            </a:outerShdw>
          </a:effectLst>
          <a:latin typeface="+mn-lt"/>
          <a:cs typeface="+mn-cs"/>
        </a:defRPr>
      </a:lvl3pPr>
      <a:lvl4pPr algn="l" fontAlgn="base" indent="-228600" marL="1600200" rtl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algn="tl" blurRad="38100" dir="2700000" dist="38100">
              <a:srgbClr val="000000"/>
            </a:outerShdw>
          </a:effectLst>
          <a:latin typeface="+mn-lt"/>
          <a:cs typeface="+mn-cs"/>
        </a:defRPr>
      </a:lvl4pPr>
      <a:lvl5pPr algn="l" fontAlgn="base" indent="-228600" marL="2057400" rtl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algn="tl" blurRad="38100" dir="2700000" dist="38100">
              <a:srgbClr val="000000"/>
            </a:outerShdw>
          </a:effectLst>
          <a:latin typeface="+mn-lt"/>
          <a:cs typeface="+mn-cs"/>
        </a:defRPr>
      </a:lvl5pPr>
      <a:lvl6pPr algn="l" fontAlgn="base" indent="-228600" marL="2514600" rtl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algn="tl" blurRad="38100" dir="2700000" dist="38100">
              <a:srgbClr val="000000"/>
            </a:outerShdw>
          </a:effectLst>
          <a:latin typeface="+mn-lt"/>
          <a:cs typeface="+mn-cs"/>
        </a:defRPr>
      </a:lvl6pPr>
      <a:lvl7pPr algn="l" fontAlgn="base" indent="-228600" marL="2971800" rtl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algn="tl" blurRad="38100" dir="2700000" dist="38100">
              <a:srgbClr val="000000"/>
            </a:outerShdw>
          </a:effectLst>
          <a:latin typeface="+mn-lt"/>
          <a:cs typeface="+mn-cs"/>
        </a:defRPr>
      </a:lvl7pPr>
      <a:lvl8pPr algn="l" fontAlgn="base" indent="-228600" marL="3429000" rtl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algn="tl" blurRad="38100" dir="2700000" dist="38100">
              <a:srgbClr val="000000"/>
            </a:outerShdw>
          </a:effectLst>
          <a:latin typeface="+mn-lt"/>
          <a:cs typeface="+mn-cs"/>
        </a:defRPr>
      </a:lvl8pPr>
      <a:lvl9pPr algn="l" fontAlgn="base" indent="-228600" marL="3886200" rtl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algn="tl" blurRad="38100" dir="2700000" dist="38100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4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057400" y="1997075"/>
            <a:ext cx="7086600" cy="1431925"/>
          </a:xfrm>
        </p:spPr>
        <p:txBody>
          <a:bodyPr/>
          <a:p>
            <a:pPr lvl="0"/>
            <a:r>
              <a:rPr sz="4000" lang="ru-RU">
                <a:solidFill>
                  <a:schemeClr val="hlink"/>
                </a:solidFill>
              </a:rPr>
              <a:t>«Развитие речи дошкольников в играх и упражнениях»</a:t>
            </a:r>
            <a:endParaRPr sz="4000" lang="ru-RU">
              <a:solidFill>
                <a:schemeClr val="hlink"/>
              </a:solidFill>
            </a:endParaRPr>
          </a:p>
        </p:txBody>
      </p:sp>
      <p:pic>
        <p:nvPicPr>
          <p:cNvPr id="2097152" name="Picture 5" descr="Obobshhenie-pedagogicheskogo-opyta-po-teme-«Razvitie-rechi-v-doshkolnom-vozraste»"/>
          <p:cNvPicPr>
            <a:picLocks noChangeAspect="1" noChangeArrowheads="1"/>
          </p:cNvPicPr>
          <p:nvPr/>
        </p:nvPicPr>
        <p:blipFill rotWithShape="1">
          <a:blip xmlns:r="http://schemas.openxmlformats.org/officeDocument/2006/relationships" r:embed="rId1"/>
          <a:srcRect/>
          <a:stretch>
            <a:fillRect/>
          </a:stretch>
        </p:blipFill>
        <p:spPr>
          <a:xfrm>
            <a:off x="5791200" y="2971800"/>
            <a:ext cx="2514600" cy="1825625"/>
          </a:xfrm>
          <a:prstGeom prst="rect"/>
          <a:noFill/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000" id="7"/>
                                        <p:tgtEl>
                                          <p:spTgt spid="1048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06" name="Group 26"/>
          <p:cNvGraphicFramePr>
            <a:graphicFrameLocks noGrp="1"/>
          </p:cNvGraphicFramePr>
          <p:nvPr/>
        </p:nvGraphicFramePr>
        <p:xfrm>
          <a:off x="685800" y="381000"/>
          <a:ext cx="7772400" cy="5882640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762000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Игры и упражнения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endParaRPr baseline="0" b="0" cap="none" sz="18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algn="tl" blurRad="38100" dir="2700000" dist="38100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направленные на: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Название игры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Уточнение представления о звуковой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слоговой и смысловой стороне слова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«Что такое звук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слово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предложение?»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«Едем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летим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плывём»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«Найди слова»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«Картина- корзина»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Обогащение словарного запаса (подбор синонимов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антонимов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сходных по звучанию слов)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«Что вы видите вокруг?»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«Скажи какое»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«Найди точное слово»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«Это правда или нет?»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«Назови одним словом»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«Высокий - низкий»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Формирование грамматического строя речи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 у кого»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«Один-много»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Развитие связной речи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«Составь описание»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«Придумай рассказ»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«Скажи точнее»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r>
              <a:rPr sz="3600" lang="ru-RU">
                <a:solidFill>
                  <a:srgbClr val="FF3300"/>
                </a:solidFill>
              </a:rPr>
              <a:t>Использование мнемотехники</a:t>
            </a:r>
            <a:br>
              <a:rPr sz="3600" lang="ru-RU">
                <a:solidFill>
                  <a:srgbClr val="FF3300"/>
                </a:solidFill>
              </a:rPr>
            </a:br>
            <a:r>
              <a:rPr sz="3600" lang="ru-RU">
                <a:solidFill>
                  <a:srgbClr val="FF3300"/>
                </a:solidFill>
              </a:rPr>
              <a:t>  для развития связной речи</a:t>
            </a:r>
            <a:br>
              <a:rPr sz="3600" lang="ru-RU">
                <a:solidFill>
                  <a:srgbClr val="FF3300"/>
                </a:solidFill>
              </a:rPr>
            </a:br>
            <a:r>
              <a:rPr sz="3600" lang="ru-RU">
                <a:solidFill>
                  <a:srgbClr val="FF3300"/>
                </a:solidFill>
              </a:rPr>
              <a:t>            дошкольников</a:t>
            </a:r>
            <a:r>
              <a:rPr sz="3600" lang="ru-RU"/>
              <a:t> </a:t>
            </a:r>
          </a:p>
        </p:txBody>
      </p:sp>
      <p:sp>
        <p:nvSpPr>
          <p:cNvPr id="10486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p>
            <a:pPr>
              <a:buFont typeface="Wingdings" pitchFamily="2" charset="2"/>
              <a:buNone/>
            </a:pPr>
            <a:r>
              <a:rPr sz="2400" lang="ru-RU">
                <a:solidFill>
                  <a:srgbClr val="FF3300"/>
                </a:solidFill>
              </a:rPr>
              <a:t>Мнемотехника</a:t>
            </a:r>
            <a:r>
              <a:rPr sz="2400" lang="ru-RU"/>
              <a:t> – это система методов и приёмов</a:t>
            </a:r>
            <a:r>
              <a:rPr sz="2400" lang="en-US"/>
              <a:t>,</a:t>
            </a:r>
            <a:r>
              <a:rPr sz="2400" lang="ru-RU"/>
              <a:t> обеспечивающих эффективное запоминание</a:t>
            </a:r>
            <a:r>
              <a:rPr sz="2400" lang="en-US"/>
              <a:t>,</a:t>
            </a:r>
            <a:endParaRPr sz="2400" lang="ru-RU"/>
          </a:p>
          <a:p>
            <a:pPr>
              <a:buFont typeface="Wingdings" pitchFamily="2" charset="2"/>
              <a:buNone/>
            </a:pPr>
            <a:r>
              <a:rPr sz="2400" lang="ru-RU"/>
              <a:t>    сохранение и воспроизведение информации.</a:t>
            </a:r>
          </a:p>
          <a:p>
            <a:pPr>
              <a:buFont typeface="Wingdings" pitchFamily="2" charset="2"/>
              <a:buNone/>
            </a:pPr>
            <a:r>
              <a:rPr sz="2400" lang="ru-RU"/>
              <a:t>Использование мнемотехники сокращает время обучения и одновременно решает следующие речевые задачи: обогащение словарного запаса</a:t>
            </a:r>
            <a:r>
              <a:rPr sz="2400" lang="en-US"/>
              <a:t>,</a:t>
            </a:r>
            <a:r>
              <a:rPr sz="2400" lang="ru-RU"/>
              <a:t> составление рассказов</a:t>
            </a:r>
            <a:r>
              <a:rPr sz="2400" lang="en-US"/>
              <a:t>,</a:t>
            </a:r>
            <a:r>
              <a:rPr sz="2400" lang="ru-RU"/>
              <a:t> пересказ худ. литературы</a:t>
            </a:r>
            <a:r>
              <a:rPr sz="2400" lang="en-US"/>
              <a:t>,</a:t>
            </a:r>
            <a:r>
              <a:rPr sz="2400" lang="ru-RU"/>
              <a:t> отгадывание и загадывание загадок</a:t>
            </a:r>
            <a:r>
              <a:rPr sz="2400" lang="en-US"/>
              <a:t>,</a:t>
            </a:r>
            <a:r>
              <a:rPr sz="2400" lang="ru-RU"/>
              <a:t> заучивание стихов.</a:t>
            </a:r>
          </a:p>
        </p:txBody>
      </p:sp>
    </p:spTree>
  </p:cSld>
  <p:clrMapOvr>
    <a:masterClrMapping/>
  </p:clrMapOvr>
  <p:timing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3" descr="C:\Users\Ольга\Desktop\152029910616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10400" y="609600"/>
            <a:ext cx="3792000" cy="2844000"/>
          </a:xfrm>
          <a:prstGeom prst="rect"/>
          <a:noFill/>
        </p:spPr>
      </p:pic>
      <p:pic>
        <p:nvPicPr>
          <p:cNvPr id="2097154" name="Picture 5" descr="C:\Users\Ольга\Desktop\152029841653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4038600" y="465600"/>
            <a:ext cx="5105400" cy="2988000"/>
          </a:xfrm>
          <a:prstGeom prst="rect"/>
          <a:noFill/>
        </p:spPr>
      </p:pic>
      <p:pic>
        <p:nvPicPr>
          <p:cNvPr id="2097155" name="Picture 3" descr="C:\Users\Ольга\Desktop\152029769030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152400" y="3733800"/>
            <a:ext cx="3708000" cy="2780999"/>
          </a:xfrm>
          <a:prstGeom prst="rect"/>
          <a:noFill/>
        </p:spPr>
      </p:pic>
    </p:spTree>
  </p:cSld>
  <p:clrMapOvr>
    <a:masterClrMapping/>
  </p:clrMapOvr>
  <p:timing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r>
              <a:rPr sz="2800" lang="ru-RU">
                <a:solidFill>
                  <a:srgbClr val="FF3300"/>
                </a:solidFill>
              </a:rPr>
              <a:t>   Театрализованная деятельность как</a:t>
            </a:r>
            <a:br>
              <a:rPr sz="2800" lang="ru-RU">
                <a:solidFill>
                  <a:srgbClr val="FF3300"/>
                </a:solidFill>
              </a:rPr>
            </a:br>
            <a:r>
              <a:rPr sz="2800" lang="ru-RU">
                <a:solidFill>
                  <a:srgbClr val="FF3300"/>
                </a:solidFill>
              </a:rPr>
              <a:t>       средство развития речи детей</a:t>
            </a:r>
            <a:br>
              <a:rPr sz="2800" lang="ru-RU">
                <a:solidFill>
                  <a:srgbClr val="FF3300"/>
                </a:solidFill>
              </a:rPr>
            </a:br>
            <a:r>
              <a:rPr sz="2800" lang="ru-RU">
                <a:solidFill>
                  <a:srgbClr val="FF3300"/>
                </a:solidFill>
              </a:rPr>
              <a:t>              дошкольного возраста</a:t>
            </a:r>
          </a:p>
        </p:txBody>
      </p:sp>
      <p:sp>
        <p:nvSpPr>
          <p:cNvPr id="1048632" name="Rectangle 14"/>
          <p:cNvSpPr>
            <a:spLocks noGrp="1" noChangeArrowheads="1"/>
          </p:cNvSpPr>
          <p:nvPr>
            <p:ph type="body" sz="half" idx="3"/>
          </p:nvPr>
        </p:nvSpPr>
        <p:spPr>
          <a:xfrm>
            <a:off x="1066800" y="1905000"/>
            <a:ext cx="7543800" cy="1981200"/>
          </a:xfrm>
        </p:spPr>
        <p:txBody>
          <a:bodyPr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sz="1800" lang="ru-RU"/>
              <a:t>Театрализованные игры способствуют усвоению элементов речевого общения (мимика</a:t>
            </a:r>
            <a:r>
              <a:rPr sz="1800" lang="en-US"/>
              <a:t>,</a:t>
            </a:r>
            <a:r>
              <a:rPr sz="1800" lang="ru-RU"/>
              <a:t> жест</a:t>
            </a:r>
            <a:r>
              <a:rPr sz="1800" lang="en-US"/>
              <a:t>,</a:t>
            </a:r>
            <a:r>
              <a:rPr sz="1800" lang="ru-RU"/>
              <a:t> поза</a:t>
            </a:r>
            <a:r>
              <a:rPr sz="1800" lang="en-US"/>
              <a:t>,</a:t>
            </a:r>
            <a:r>
              <a:rPr sz="1800" lang="ru-RU"/>
              <a:t> интонация</a:t>
            </a:r>
            <a:r>
              <a:rPr sz="1800" lang="en-US"/>
              <a:t>,</a:t>
            </a:r>
            <a:r>
              <a:rPr sz="1800" lang="ru-RU"/>
              <a:t> модуляция голоса). Театрализованная деятельность – это не просто игра</a:t>
            </a:r>
            <a:r>
              <a:rPr sz="1800" lang="en-US"/>
              <a:t>,</a:t>
            </a:r>
            <a:r>
              <a:rPr sz="1800" lang="ru-RU"/>
              <a:t> а ещё и прекрасное средство для интенсивного развития речи детей</a:t>
            </a:r>
            <a:r>
              <a:rPr sz="1800" lang="en-US"/>
              <a:t>,</a:t>
            </a:r>
            <a:r>
              <a:rPr sz="1800" lang="ru-RU"/>
              <a:t> обогащение словаря</a:t>
            </a:r>
            <a:r>
              <a:rPr sz="1800" lang="en-US"/>
              <a:t>,</a:t>
            </a:r>
            <a:r>
              <a:rPr sz="1800" lang="ru-RU"/>
              <a:t> а так же развития мышления</a:t>
            </a:r>
            <a:r>
              <a:rPr sz="1800" lang="en-US"/>
              <a:t>,</a:t>
            </a:r>
            <a:r>
              <a:rPr sz="1800" lang="ru-RU"/>
              <a:t> воображения</a:t>
            </a:r>
            <a:r>
              <a:rPr sz="1800" lang="en-US"/>
              <a:t>,</a:t>
            </a:r>
            <a:r>
              <a:rPr sz="1800" lang="ru-RU"/>
              <a:t> внимания и памяти</a:t>
            </a:r>
            <a:r>
              <a:rPr sz="1800" lang="en-US"/>
              <a:t>,</a:t>
            </a:r>
            <a:r>
              <a:rPr sz="1800" lang="ru-RU"/>
              <a:t> что является психологической основой правильной речи.</a:t>
            </a:r>
          </a:p>
        </p:txBody>
      </p:sp>
    </p:spTree>
  </p:cSld>
  <p:clrMapOvr>
    <a:masterClrMapping/>
  </p:clrMapOvr>
  <p:timing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r>
              <a:rPr sz="4000" lang="ru-RU"/>
              <a:t>  </a:t>
            </a:r>
            <a:r>
              <a:rPr sz="4000" lang="ru-RU">
                <a:solidFill>
                  <a:srgbClr val="FF3300"/>
                </a:solidFill>
              </a:rPr>
              <a:t>Музыкальные занятия и</a:t>
            </a:r>
            <a:br>
              <a:rPr sz="4000" lang="ru-RU">
                <a:solidFill>
                  <a:srgbClr val="FF3300"/>
                </a:solidFill>
              </a:rPr>
            </a:br>
            <a:r>
              <a:rPr sz="4000" lang="ru-RU">
                <a:solidFill>
                  <a:srgbClr val="FF3300"/>
                </a:solidFill>
              </a:rPr>
              <a:t>         развитие речи</a:t>
            </a:r>
          </a:p>
        </p:txBody>
      </p:sp>
      <p:sp>
        <p:nvSpPr>
          <p:cNvPr id="1048637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914400" y="1752600"/>
            <a:ext cx="7543800" cy="1981200"/>
          </a:xfrm>
        </p:spPr>
        <p:txBody>
          <a:bodyPr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dirty="0" sz="1800" lang="ru-RU"/>
              <a:t>Музыкальное воспитание в детском саду имеет большое значение для развития речи детей. Основополагающий принцип проведения музыкальных занятий является взаимосвязь речи</a:t>
            </a:r>
            <a:r>
              <a:rPr dirty="0" sz="1800" lang="en-US"/>
              <a:t>,</a:t>
            </a:r>
            <a:r>
              <a:rPr dirty="0" sz="1800" lang="ru-RU"/>
              <a:t> музыки и движения. Чёткое произношение ритмического текста и стихов под музыку развивает музыкальный слух</a:t>
            </a:r>
            <a:r>
              <a:rPr dirty="0" sz="1800" lang="en-US"/>
              <a:t>,</a:t>
            </a:r>
            <a:r>
              <a:rPr dirty="0" sz="1800" lang="ru-RU"/>
              <a:t> воображение</a:t>
            </a:r>
            <a:r>
              <a:rPr dirty="0" sz="1800" lang="en-US"/>
              <a:t>,</a:t>
            </a:r>
            <a:r>
              <a:rPr dirty="0" sz="1800" lang="ru-RU"/>
              <a:t> чувства слова. Каждое слово</a:t>
            </a:r>
            <a:r>
              <a:rPr dirty="0" sz="1800" lang="en-US"/>
              <a:t>,</a:t>
            </a:r>
            <a:r>
              <a:rPr dirty="0" sz="1800" lang="ru-RU"/>
              <a:t> слог</a:t>
            </a:r>
            <a:r>
              <a:rPr dirty="0" sz="1800" lang="en-US"/>
              <a:t>,</a:t>
            </a:r>
            <a:r>
              <a:rPr dirty="0" sz="1800" lang="ru-RU"/>
              <a:t> звук произносятся осмысленно</a:t>
            </a:r>
            <a:r>
              <a:rPr dirty="0" sz="1800" lang="en-US"/>
              <a:t>,</a:t>
            </a:r>
            <a:r>
              <a:rPr dirty="0" sz="1800" lang="ru-RU"/>
              <a:t> с искренним отношением. </a:t>
            </a:r>
          </a:p>
        </p:txBody>
      </p:sp>
    </p:spTree>
  </p:cSld>
  <p:clrMapOvr>
    <a:masterClrMapping/>
  </p:clrMapOvr>
  <p:timing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algn="ctr"/>
            <a:r>
              <a:rPr dirty="0" sz="4000" lang="ru-RU">
                <a:solidFill>
                  <a:srgbClr val="FF3300"/>
                </a:solidFill>
              </a:rPr>
              <a:t>Художественное творчество </a:t>
            </a:r>
            <a:r>
              <a:rPr dirty="0" sz="4000" lang="ru-RU" smtClean="0">
                <a:solidFill>
                  <a:srgbClr val="FF3300"/>
                </a:solidFill>
              </a:rPr>
              <a:t>и развитие речи</a:t>
            </a:r>
            <a:endParaRPr dirty="0" sz="4000" lang="ru-RU">
              <a:solidFill>
                <a:srgbClr val="FF3300"/>
              </a:solidFill>
            </a:endParaRPr>
          </a:p>
        </p:txBody>
      </p:sp>
      <p:sp>
        <p:nvSpPr>
          <p:cNvPr id="10486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469923" cy="4419600"/>
          </a:xfrm>
        </p:spPr>
        <p:txBody>
          <a:bodyPr/>
          <a:p>
            <a:pPr>
              <a:buFont typeface="Wingdings" pitchFamily="2" charset="2"/>
              <a:buNone/>
            </a:pPr>
            <a:endParaRPr dirty="0" sz="2000" lang="ru-RU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dirty="0" sz="2000" lang="ru-RU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dirty="0" sz="2800" lang="ru-RU" smtClean="0">
                <a:latin typeface="Arial" charset="0"/>
              </a:rPr>
              <a:t>   Художественное </a:t>
            </a:r>
            <a:r>
              <a:rPr dirty="0" sz="2800" lang="ru-RU">
                <a:latin typeface="Arial" charset="0"/>
              </a:rPr>
              <a:t>творчество – уникальное средство для развития мелкой моторики и речи в их единстве и взаимосвязи. Дети учатся анализировать формы, наблюдать, сравнивать, выделять черты сходства и различия предметов.</a:t>
            </a:r>
          </a:p>
          <a:p>
            <a:pPr>
              <a:buFont typeface="Wingdings" pitchFamily="2" charset="2"/>
              <a:buNone/>
            </a:pPr>
            <a:endParaRPr dirty="0" sz="2400" lang="ru-RU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dirty="0" sz="1800" lang="ru-RU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dirty="0" sz="1800" lang="ru-RU">
              <a:latin typeface="Arial" charset="0"/>
            </a:endParaRPr>
          </a:p>
        </p:txBody>
      </p:sp>
    </p:spTree>
  </p:cSld>
  <p:clrMapOvr>
    <a:masterClrMapping/>
  </p:clrMapOvr>
  <p:timing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543800" cy="1431925"/>
          </a:xfrm>
        </p:spPr>
        <p:txBody>
          <a:bodyPr/>
          <a:p>
            <a:pPr algn="ctr"/>
            <a:r>
              <a:rPr dirty="0" sz="3600" lang="ru-RU">
                <a:solidFill>
                  <a:srgbClr val="FF3300"/>
                </a:solidFill>
              </a:rPr>
              <a:t>Влияние оригами на развитие             речи дошкольников</a:t>
            </a:r>
            <a:r>
              <a:rPr dirty="0" sz="3600" lang="ru-RU"/>
              <a:t> </a:t>
            </a:r>
          </a:p>
        </p:txBody>
      </p:sp>
      <p:sp>
        <p:nvSpPr>
          <p:cNvPr id="104864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914400"/>
            <a:ext cx="4991100" cy="4167555"/>
          </a:xfrm>
        </p:spPr>
        <p:txBody>
          <a:bodyPr/>
          <a:p>
            <a:pPr>
              <a:buNone/>
            </a:pPr>
            <a:r>
              <a:rPr dirty="0" sz="2800" lang="ru-RU"/>
              <a:t>Оригами («ори» - </a:t>
            </a:r>
            <a:r>
              <a:rPr dirty="0" sz="2800" lang="ru-RU" smtClean="0"/>
              <a:t>сгибать, «</a:t>
            </a:r>
            <a:r>
              <a:rPr dirty="0" sz="2800" lang="ru-RU" err="1" smtClean="0"/>
              <a:t>гам</a:t>
            </a:r>
            <a:r>
              <a:rPr dirty="0" lang="ru-RU" err="1" smtClean="0"/>
              <a:t>и</a:t>
            </a:r>
            <a:r>
              <a:rPr dirty="0" sz="2400" lang="ru-RU"/>
              <a:t>» </a:t>
            </a:r>
            <a:r>
              <a:rPr dirty="0" sz="3600" lang="ru-RU"/>
              <a:t>-</a:t>
            </a:r>
            <a:r>
              <a:rPr dirty="0" sz="4000" lang="ru-RU"/>
              <a:t> </a:t>
            </a:r>
            <a:r>
              <a:rPr dirty="0" sz="2800" lang="ru-RU"/>
              <a:t>бумага</a:t>
            </a:r>
            <a:r>
              <a:rPr dirty="0" sz="2000" lang="ru-RU"/>
              <a:t>) японское искусство складывания из бумаги</a:t>
            </a:r>
            <a:r>
              <a:rPr dirty="0" sz="2000" lang="en-US"/>
              <a:t>,</a:t>
            </a:r>
            <a:r>
              <a:rPr dirty="0" sz="2000" lang="ru-RU"/>
              <a:t> пользуется большой популярностью</a:t>
            </a:r>
            <a:r>
              <a:rPr dirty="0" sz="2000" lang="en-US"/>
              <a:t>,</a:t>
            </a:r>
            <a:r>
              <a:rPr dirty="0" sz="2000" lang="ru-RU"/>
              <a:t> благодаря своим </a:t>
            </a:r>
            <a:r>
              <a:rPr dirty="0" sz="2000" lang="ru-RU" smtClean="0"/>
              <a:t>занимательным </a:t>
            </a:r>
            <a:r>
              <a:rPr dirty="0" sz="2000" lang="ru-RU"/>
              <a:t>и развивающим возможностям. В процессе складывания </a:t>
            </a:r>
            <a:r>
              <a:rPr dirty="0" sz="2000" lang="ru-RU" err="1" smtClean="0"/>
              <a:t>фигуроригами</a:t>
            </a:r>
            <a:r>
              <a:rPr dirty="0" sz="2000" lang="ru-RU" smtClean="0"/>
              <a:t> </a:t>
            </a:r>
            <a:r>
              <a:rPr dirty="0" sz="2000" lang="ru-RU"/>
              <a:t>дети знакомятся с основными геометрическими понятиями</a:t>
            </a:r>
            <a:r>
              <a:rPr dirty="0" sz="2000" lang="en-US"/>
              <a:t>,</a:t>
            </a:r>
            <a:r>
              <a:rPr dirty="0" sz="2000" lang="ru-RU"/>
              <a:t> одновременно происходит обогащение словаря специальными терминами. Оригами способствует концентрации внимания</a:t>
            </a:r>
            <a:r>
              <a:rPr dirty="0" sz="2000" lang="en-US"/>
              <a:t>,</a:t>
            </a:r>
            <a:r>
              <a:rPr dirty="0" sz="2000" lang="ru-RU"/>
              <a:t> имеет огромное значение в развитии конструктивного мышления детей</a:t>
            </a:r>
            <a:r>
              <a:rPr dirty="0" sz="2000" lang="en-US"/>
              <a:t>,</a:t>
            </a:r>
            <a:r>
              <a:rPr dirty="0" sz="2000" lang="ru-RU"/>
              <a:t> их творческого воображения. Оригами стимулирует развитие речи</a:t>
            </a:r>
            <a:r>
              <a:rPr dirty="0" sz="2000" lang="en-US"/>
              <a:t>,</a:t>
            </a:r>
            <a:r>
              <a:rPr dirty="0" sz="2000" lang="ru-RU"/>
              <a:t> памяти .</a:t>
            </a:r>
          </a:p>
        </p:txBody>
      </p:sp>
      <p:pic>
        <p:nvPicPr>
          <p:cNvPr id="2097164" name="Picture 2" descr="C:\Users\Ольга\Desktop\CAM02261.jpg"/>
          <p:cNvPicPr>
            <a:picLocks noChangeAspect="1" noChangeArrowheads="1"/>
          </p:cNvPicPr>
          <p:nvPr/>
        </p:nvPicPr>
        <p:blipFill rotWithShape="1">
          <a:blip xmlns:r="http://schemas.openxmlformats.org/officeDocument/2006/relationships" r:embed="rId1" cstate="print"/>
          <a:srcRect l="11383" t="26982" r="11383" b="616"/>
          <a:stretch>
            <a:fillRect/>
          </a:stretch>
        </p:blipFill>
        <p:spPr bwMode="auto">
          <a:xfrm>
            <a:off x="485469" y="2286000"/>
            <a:ext cx="2638730" cy="3710355"/>
          </a:xfrm>
          <a:prstGeom prst="rect"/>
          <a:noFill/>
        </p:spPr>
      </p:pic>
    </p:spTree>
  </p:cSld>
  <p:clrMapOvr>
    <a:masterClrMapping/>
  </p:clrMapOvr>
  <p:timing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pPr algn="ctr"/>
            <a:r>
              <a:rPr dirty="0" sz="3600" lang="ru-RU">
                <a:solidFill>
                  <a:srgbClr val="FF3300"/>
                </a:solidFill>
              </a:rPr>
              <a:t>Пальчиковые игры как </a:t>
            </a:r>
            <a:r>
              <a:rPr dirty="0" sz="3600" lang="ru-RU" smtClean="0">
                <a:solidFill>
                  <a:srgbClr val="FF3300"/>
                </a:solidFill>
              </a:rPr>
              <a:t>способ развития </a:t>
            </a:r>
            <a:r>
              <a:rPr dirty="0" sz="3600" lang="ru-RU">
                <a:solidFill>
                  <a:srgbClr val="FF3300"/>
                </a:solidFill>
              </a:rPr>
              <a:t>речи детей </a:t>
            </a:r>
            <a:r>
              <a:rPr dirty="0" sz="3600" lang="ru-RU" smtClean="0">
                <a:solidFill>
                  <a:srgbClr val="FF3300"/>
                </a:solidFill>
              </a:rPr>
              <a:t> </a:t>
            </a:r>
            <a:r>
              <a:rPr dirty="0" sz="3600" lang="ru-RU">
                <a:solidFill>
                  <a:srgbClr val="FF3300"/>
                </a:solidFill>
              </a:rPr>
              <a:t>дошкольного возраста</a:t>
            </a:r>
          </a:p>
        </p:txBody>
      </p:sp>
      <p:sp>
        <p:nvSpPr>
          <p:cNvPr id="1048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620000" cy="4953000"/>
          </a:xfrm>
        </p:spPr>
        <p:txBody>
          <a:bodyPr/>
          <a:p>
            <a:pPr>
              <a:buFont typeface="Wingdings" pitchFamily="2" charset="2"/>
              <a:buNone/>
            </a:pPr>
            <a:r>
              <a:rPr dirty="0" sz="2400" lang="ru-RU"/>
              <a:t>    «</a:t>
            </a:r>
            <a:r>
              <a:rPr dirty="0" lang="ru-RU"/>
              <a:t>Ум </a:t>
            </a:r>
            <a:r>
              <a:rPr dirty="0" lang="ru-RU" err="1" smtClean="0"/>
              <a:t>Ум</a:t>
            </a:r>
            <a:r>
              <a:rPr dirty="0" lang="ru-RU" smtClean="0"/>
              <a:t> ребенка </a:t>
            </a:r>
            <a:r>
              <a:rPr dirty="0" lang="ru-RU"/>
              <a:t>находится на </a:t>
            </a:r>
            <a:r>
              <a:rPr dirty="0" lang="ru-RU" smtClean="0"/>
              <a:t>                      </a:t>
            </a:r>
          </a:p>
          <a:p>
            <a:pPr>
              <a:buFont typeface="Wingdings" pitchFamily="2" charset="2"/>
              <a:buNone/>
            </a:pPr>
            <a:r>
              <a:rPr dirty="0" lang="ru-RU" smtClean="0"/>
              <a:t>            кончиках </a:t>
            </a:r>
            <a:r>
              <a:rPr dirty="0" lang="ru-RU"/>
              <a:t>его пальцев</a:t>
            </a:r>
            <a:r>
              <a:rPr dirty="0" sz="2400" lang="ru-RU"/>
              <a:t>»</a:t>
            </a:r>
          </a:p>
          <a:p>
            <a:pPr>
              <a:buFont typeface="Wingdings" pitchFamily="2" charset="2"/>
              <a:buNone/>
            </a:pPr>
            <a:r>
              <a:rPr dirty="0" sz="2000" lang="ru-RU"/>
              <a:t>                                                           В.А. Сухомлинский</a:t>
            </a:r>
          </a:p>
          <a:p>
            <a:pPr>
              <a:buFont typeface="Wingdings" pitchFamily="2" charset="2"/>
              <a:buNone/>
            </a:pPr>
            <a:r>
              <a:rPr dirty="0" sz="2400" lang="ru-RU" smtClean="0"/>
              <a:t>    Словесная </a:t>
            </a:r>
            <a:r>
              <a:rPr dirty="0" sz="2400" lang="ru-RU"/>
              <a:t>речь ребенка начинается</a:t>
            </a:r>
            <a:r>
              <a:rPr dirty="0" sz="2400" lang="en-US"/>
              <a:t>,</a:t>
            </a:r>
            <a:r>
              <a:rPr dirty="0" sz="2400" lang="ru-RU"/>
              <a:t>  когда движения его пальчиков достигают достаточной точности. Руки ребенка как бы подготавливают почву для последующего развития речи. Игры с пальчиками развивают мозг ребенка</a:t>
            </a:r>
            <a:r>
              <a:rPr dirty="0" sz="2400" lang="en-US"/>
              <a:t>,</a:t>
            </a:r>
            <a:r>
              <a:rPr dirty="0" sz="2400" lang="ru-RU"/>
              <a:t> творческие способности</a:t>
            </a:r>
            <a:r>
              <a:rPr dirty="0" sz="2400" lang="en-US"/>
              <a:t>,</a:t>
            </a:r>
            <a:r>
              <a:rPr dirty="0" sz="2400" lang="ru-RU"/>
              <a:t> фантазию малыша. Это не только</a:t>
            </a:r>
            <a:r>
              <a:rPr dirty="0" sz="1800" lang="ru-RU"/>
              <a:t> </a:t>
            </a:r>
            <a:r>
              <a:rPr dirty="0" sz="2400" lang="ru-RU"/>
              <a:t>стимул для развития речи и мелкой моторики</a:t>
            </a:r>
            <a:r>
              <a:rPr dirty="0" sz="2400" lang="en-US"/>
              <a:t>,</a:t>
            </a:r>
            <a:r>
              <a:rPr dirty="0" sz="2400" lang="ru-RU"/>
              <a:t> но и один из вариантов радостного общения</a:t>
            </a:r>
            <a:r>
              <a:rPr dirty="0" sz="1800" lang="ru-RU"/>
              <a:t>.</a:t>
            </a:r>
            <a:endParaRPr dirty="0" lang="ru-RU"/>
          </a:p>
        </p:txBody>
      </p:sp>
      <p:pic>
        <p:nvPicPr>
          <p:cNvPr id="2097174" name="Рисунок 1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12985" y="1238250"/>
            <a:ext cx="1893307" cy="2057400"/>
          </a:xfrm>
          <a:prstGeom prst="rect"/>
        </p:spPr>
      </p:pic>
      <p:pic>
        <p:nvPicPr>
          <p:cNvPr id="2097175" name="Рисунок 4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12985" y="1238250"/>
            <a:ext cx="1893307" cy="2057400"/>
          </a:xfrm>
          <a:prstGeom prst="rect"/>
        </p:spPr>
      </p:pic>
    </p:spTree>
  </p:cSld>
  <p:clrMapOvr>
    <a:masterClrMapping/>
  </p:clrMapOvr>
  <p:timing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304800"/>
            <a:ext cx="7543800" cy="4114800"/>
          </a:xfrm>
        </p:spPr>
        <p:txBody>
          <a:bodyPr/>
          <a:p>
            <a:pPr>
              <a:buFont typeface="Wingdings" pitchFamily="2" charset="2"/>
              <a:buNone/>
            </a:pPr>
            <a:r>
              <a:rPr dirty="0" sz="3600" lang="ru-RU">
                <a:solidFill>
                  <a:srgbClr val="FF3300"/>
                </a:solidFill>
              </a:rPr>
              <a:t>Сюжетно-ролевая игра</a:t>
            </a:r>
            <a:r>
              <a:rPr dirty="0" sz="3600" lang="ru-RU"/>
              <a:t> </a:t>
            </a:r>
            <a:r>
              <a:rPr dirty="0" sz="2600" lang="ru-RU"/>
              <a:t>оказывает положительное влияние на развитие речи. В ходе игры ребенок вслух разговаривает с игрушкой, говорит и за себя, и за неё, подражает гудению самолета, голосам зверей и т. д.. Развивается диалогическая речь.</a:t>
            </a:r>
          </a:p>
        </p:txBody>
      </p:sp>
    </p:spTree>
  </p:cSld>
  <p:clrMapOvr>
    <a:masterClrMapping/>
  </p:clrMapOvr>
  <p:timing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Rectangle 2"/>
          <p:cNvSpPr>
            <a:spLocks noGrp="1" noChangeArrowheads="1"/>
          </p:cNvSpPr>
          <p:nvPr>
            <p:ph type="title"/>
          </p:nvPr>
        </p:nvSpPr>
        <p:spPr>
          <a:xfrm>
            <a:off x="870857" y="10886"/>
            <a:ext cx="7543800" cy="1431925"/>
          </a:xfrm>
        </p:spPr>
        <p:txBody>
          <a:bodyPr/>
          <a:p>
            <a:pPr algn="ctr"/>
            <a:r>
              <a:rPr dirty="0" sz="4000" lang="ru-RU">
                <a:solidFill>
                  <a:srgbClr val="FF3300"/>
                </a:solidFill>
              </a:rPr>
              <a:t>Подвижные игры в речевом развитии</a:t>
            </a:r>
          </a:p>
        </p:txBody>
      </p:sp>
      <p:sp>
        <p:nvSpPr>
          <p:cNvPr id="10486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305800" cy="4572000"/>
          </a:xfrm>
        </p:spPr>
        <p:txBody>
          <a:bodyPr/>
          <a:p>
            <a:pPr>
              <a:buNone/>
            </a:pPr>
            <a:r>
              <a:rPr dirty="0" sz="2400" lang="ru-RU" smtClean="0"/>
              <a:t>    В</a:t>
            </a:r>
            <a:r>
              <a:rPr dirty="0" sz="2800" lang="ru-RU" smtClean="0"/>
              <a:t>о</a:t>
            </a:r>
            <a:r>
              <a:rPr dirty="0" sz="2400" lang="ru-RU" smtClean="0"/>
              <a:t> </a:t>
            </a:r>
            <a:r>
              <a:rPr dirty="0" sz="2400" lang="ru-RU"/>
              <a:t>время игры педагог </a:t>
            </a:r>
            <a:r>
              <a:rPr dirty="0" sz="2400" lang="ru-RU" smtClean="0"/>
              <a:t>стремится к расширению объёма  понимания речи детей, словарного речевого запаса, к подражательной деятельности. </a:t>
            </a:r>
            <a:r>
              <a:rPr dirty="0" sz="2400" lang="ru-RU"/>
              <a:t>Это достигается путем проговаривания вместе с педагогом  </a:t>
            </a:r>
            <a:r>
              <a:rPr dirty="0" sz="2400" lang="ru-RU" err="1"/>
              <a:t>потешек</a:t>
            </a:r>
            <a:r>
              <a:rPr dirty="0" sz="2400" lang="en-US"/>
              <a:t>,</a:t>
            </a:r>
            <a:r>
              <a:rPr dirty="0" sz="2400" lang="ru-RU"/>
              <a:t> стихотворений</a:t>
            </a:r>
            <a:r>
              <a:rPr dirty="0" sz="2400" lang="en-US"/>
              <a:t>,</a:t>
            </a:r>
            <a:r>
              <a:rPr dirty="0" sz="2400" lang="ru-RU"/>
              <a:t> словесного сопровождения подвижных игр.</a:t>
            </a:r>
          </a:p>
        </p:txBody>
      </p:sp>
    </p:spTree>
  </p:cSld>
  <p:clrMapOvr>
    <a:masterClrMapping/>
  </p:clrMapOvr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457200"/>
            <a:ext cx="8686800" cy="6019800"/>
          </a:xfrm>
        </p:spPr>
        <p:txBody>
          <a:bodyPr/>
          <a:p>
            <a:pPr>
              <a:buFont typeface="Wingdings" pitchFamily="2" charset="2"/>
              <a:buNone/>
            </a:pPr>
            <a:r>
              <a:rPr sz="2600" lang="ru-RU">
                <a:solidFill>
                  <a:srgbClr val="FF3300"/>
                </a:solidFill>
              </a:rPr>
              <a:t>Хорошая речь</a:t>
            </a:r>
            <a:r>
              <a:rPr sz="2600" lang="ru-RU"/>
              <a:t> – важное условие развития личности ребенка. Чем богаче и правильнее у ребенка речь</a:t>
            </a:r>
            <a:r>
              <a:rPr sz="2600" lang="en-US"/>
              <a:t>,</a:t>
            </a:r>
            <a:r>
              <a:rPr sz="2600" lang="ru-RU"/>
              <a:t> тем легче высказывать ему свои мысли</a:t>
            </a:r>
            <a:r>
              <a:rPr sz="2600" lang="en-US"/>
              <a:t>,</a:t>
            </a:r>
            <a:r>
              <a:rPr sz="2600" lang="ru-RU"/>
              <a:t> тем шире его возможности познания окружающего мира</a:t>
            </a:r>
            <a:r>
              <a:rPr sz="2600" lang="en-US"/>
              <a:t>,</a:t>
            </a:r>
            <a:r>
              <a:rPr sz="2600" lang="ru-RU"/>
              <a:t> тем активнее осуществляется его психическое развитие. Но речь ребенка не является врожденной функцией. Она развивается постепенно</a:t>
            </a:r>
            <a:r>
              <a:rPr sz="2600" lang="en-US"/>
              <a:t>,</a:t>
            </a:r>
            <a:r>
              <a:rPr sz="2600" lang="ru-RU"/>
              <a:t> вместе с его ростом и развитием. Речь необходима формировать и развивать в комплексе с общим развитием ребенка.</a:t>
            </a:r>
          </a:p>
          <a:p>
            <a:pPr>
              <a:buFont typeface="Wingdings" pitchFamily="2" charset="2"/>
              <a:buNone/>
            </a:pPr>
            <a:r>
              <a:rPr sz="2600" lang="ru-RU"/>
              <a:t>Гораздно успешнее это осуществлять</a:t>
            </a:r>
            <a:r>
              <a:rPr sz="2600" lang="en-US"/>
              <a:t>,</a:t>
            </a:r>
            <a:r>
              <a:rPr sz="2600" lang="ru-RU"/>
              <a:t> используя игры. Так как </a:t>
            </a:r>
            <a:r>
              <a:rPr sz="2600" lang="ru-RU">
                <a:solidFill>
                  <a:srgbClr val="FF3300"/>
                </a:solidFill>
              </a:rPr>
              <a:t>в дошкольном возрасте</a:t>
            </a:r>
            <a:r>
              <a:rPr sz="2600" lang="ru-RU"/>
              <a:t> </a:t>
            </a:r>
            <a:r>
              <a:rPr sz="2600" lang="ru-RU">
                <a:solidFill>
                  <a:srgbClr val="FF3300"/>
                </a:solidFill>
              </a:rPr>
              <a:t>игровая деятельность</a:t>
            </a:r>
            <a:r>
              <a:rPr sz="2600" lang="ru-RU"/>
              <a:t> </a:t>
            </a:r>
            <a:r>
              <a:rPr sz="2600" lang="ru-RU">
                <a:solidFill>
                  <a:srgbClr val="FF3300"/>
                </a:solidFill>
              </a:rPr>
              <a:t>является ведущей.</a:t>
            </a:r>
            <a:r>
              <a:rPr sz="2600" lang="ru-RU"/>
              <a:t> </a:t>
            </a:r>
          </a:p>
        </p:txBody>
      </p:sp>
    </p:spTree>
  </p:cSld>
  <p:clrMapOvr>
    <a:masterClrMapping/>
  </p:clrMapOvr>
  <p:timing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990600"/>
          </a:xfrm>
        </p:spPr>
        <p:txBody>
          <a:bodyPr/>
          <a:p>
            <a:pPr algn="ctr"/>
            <a:r>
              <a:rPr dirty="0" sz="3600" lang="ru-RU">
                <a:solidFill>
                  <a:srgbClr val="FF3300"/>
                </a:solidFill>
              </a:rPr>
              <a:t>Предметно развивающая среда в группе</a:t>
            </a:r>
          </a:p>
        </p:txBody>
      </p:sp>
      <p:sp>
        <p:nvSpPr>
          <p:cNvPr id="10486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7391400" cy="3657600"/>
          </a:xfrm>
        </p:spPr>
        <p:txBody>
          <a:bodyPr/>
          <a:p>
            <a:pPr>
              <a:buFont typeface="Wingdings" pitchFamily="2" charset="2"/>
              <a:buNone/>
            </a:pPr>
            <a:r>
              <a:rPr dirty="0" sz="1600" lang="ru-RU"/>
              <a:t>«</a:t>
            </a:r>
            <a:r>
              <a:rPr dirty="0" sz="2400" lang="ru-RU"/>
              <a:t>В пустых стенах ребенок не заговорит</a:t>
            </a:r>
            <a:r>
              <a:rPr dirty="0" sz="1600" lang="ru-RU"/>
              <a:t>…»</a:t>
            </a:r>
          </a:p>
          <a:p>
            <a:pPr>
              <a:buFont typeface="Wingdings" pitchFamily="2" charset="2"/>
              <a:buNone/>
            </a:pPr>
            <a:r>
              <a:rPr dirty="0" sz="2000" lang="ru-RU"/>
              <a:t>                                            Е.И. Тихеева</a:t>
            </a:r>
          </a:p>
          <a:p>
            <a:pPr>
              <a:buNone/>
            </a:pPr>
            <a:r>
              <a:rPr dirty="0" sz="2000" lang="ru-RU" smtClean="0"/>
              <a:t>    </a:t>
            </a:r>
            <a:r>
              <a:rPr dirty="0" sz="2400" lang="ru-RU" smtClean="0"/>
              <a:t>Насыщая </a:t>
            </a:r>
            <a:r>
              <a:rPr dirty="0" sz="2400" lang="ru-RU"/>
              <a:t>групповое пространство</a:t>
            </a:r>
            <a:r>
              <a:rPr dirty="0" sz="2400" lang="en-US"/>
              <a:t>,</a:t>
            </a:r>
            <a:r>
              <a:rPr dirty="0" sz="2400" lang="ru-RU"/>
              <a:t> воспитатели заботятся в первую очередь о том</a:t>
            </a:r>
            <a:r>
              <a:rPr dirty="0" sz="2400" lang="en-US"/>
              <a:t>,</a:t>
            </a:r>
            <a:r>
              <a:rPr dirty="0" sz="2400" lang="ru-RU"/>
              <a:t> чтобы дети могли в группе удовлетворить свои важные жизненные потребности в познании</a:t>
            </a:r>
            <a:r>
              <a:rPr dirty="0" sz="2400" lang="en-US"/>
              <a:t>,</a:t>
            </a:r>
            <a:r>
              <a:rPr dirty="0" sz="2400" lang="ru-RU"/>
              <a:t> движении и в общении. Группы должны </a:t>
            </a:r>
            <a:r>
              <a:rPr dirty="0" sz="2400" lang="ru-RU" smtClean="0"/>
              <a:t>быть </a:t>
            </a:r>
            <a:r>
              <a:rPr dirty="0" sz="2400" lang="ru-RU"/>
              <a:t>оснащены современным </a:t>
            </a:r>
            <a:r>
              <a:rPr dirty="0" sz="2400" lang="ru-RU" smtClean="0"/>
              <a:t>игровым </a:t>
            </a:r>
            <a:r>
              <a:rPr dirty="0" sz="2400" lang="ru-RU"/>
              <a:t>оборудованием</a:t>
            </a:r>
            <a:r>
              <a:rPr dirty="0" sz="2400" lang="en-US"/>
              <a:t>,</a:t>
            </a:r>
            <a:r>
              <a:rPr dirty="0" sz="2400" lang="ru-RU"/>
              <a:t> которое включает наглядный</a:t>
            </a:r>
            <a:r>
              <a:rPr dirty="0" sz="2400" lang="en-US"/>
              <a:t>,</a:t>
            </a:r>
            <a:r>
              <a:rPr dirty="0" sz="2400" lang="ru-RU"/>
              <a:t> игровой и демонстрационный материал</a:t>
            </a:r>
            <a:r>
              <a:rPr dirty="0" sz="2400" lang="en-US"/>
              <a:t>,</a:t>
            </a:r>
            <a:r>
              <a:rPr dirty="0" sz="2400" lang="ru-RU"/>
              <a:t> обеспечивающий более высокий уровень познавательного </a:t>
            </a:r>
            <a:r>
              <a:rPr dirty="0" sz="2400" lang="ru-RU" smtClean="0"/>
              <a:t>развития детей </a:t>
            </a:r>
            <a:r>
              <a:rPr dirty="0" sz="2400" lang="ru-RU"/>
              <a:t>и провоцирующий речевую активность</a:t>
            </a:r>
            <a:r>
              <a:rPr dirty="0" sz="2400" lang="ru-RU" smtClean="0"/>
              <a:t>.</a:t>
            </a:r>
          </a:p>
          <a:p>
            <a:pPr>
              <a:buFont typeface="Wingdings" pitchFamily="2" charset="2"/>
              <a:buNone/>
            </a:pPr>
            <a:endParaRPr dirty="0" sz="1800" lang="ru-RU"/>
          </a:p>
          <a:p>
            <a:pPr>
              <a:buFont typeface="Wingdings" pitchFamily="2" charset="2"/>
              <a:buNone/>
            </a:pPr>
            <a:endParaRPr dirty="0" sz="1800" lang="ru-RU"/>
          </a:p>
        </p:txBody>
      </p:sp>
    </p:spTree>
  </p:cSld>
  <p:clrMapOvr>
    <a:masterClrMapping/>
  </p:clrMapOvr>
  <p:timing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p>
            <a:pPr algn="ctr">
              <a:buFont typeface="Wingdings" pitchFamily="2" charset="2"/>
              <a:buNone/>
            </a:pPr>
            <a:r>
              <a:rPr sz="4400" lang="ru-RU">
                <a:solidFill>
                  <a:srgbClr val="FF3300"/>
                </a:solidFill>
              </a:rPr>
              <a:t>Спасибо за внимание!</a:t>
            </a:r>
          </a:p>
        </p:txBody>
      </p:sp>
      <p:pic>
        <p:nvPicPr>
          <p:cNvPr id="2097189" name="Picture 4" descr="razvitie-rechi-detej-doshkolnogo-vozrasta-cherez-teatralizovannuyu-deyatelnost-opyt-raboty-chubukovoj-e-m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124200" y="3124200"/>
            <a:ext cx="3171825" cy="2486025"/>
          </a:xfrm>
          <a:prstGeom prst="rect"/>
          <a:noFill/>
        </p:spPr>
      </p:pic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381000"/>
            <a:ext cx="8077200" cy="5715000"/>
          </a:xfrm>
        </p:spPr>
        <p:txBody>
          <a:bodyPr/>
          <a:p>
            <a:pPr>
              <a:buFont typeface="Wingdings" pitchFamily="2" charset="2"/>
              <a:buNone/>
            </a:pPr>
            <a:r>
              <a:rPr dirty="0" sz="2200" lang="ru-RU">
                <a:solidFill>
                  <a:srgbClr val="FF3300"/>
                </a:solidFill>
              </a:rPr>
              <a:t>Игровой метод</a:t>
            </a:r>
            <a:r>
              <a:rPr dirty="0" sz="2200" lang="ru-RU"/>
              <a:t> обучения способствует созданию заинтересованной</a:t>
            </a:r>
            <a:r>
              <a:rPr dirty="0" sz="2200" lang="en-US"/>
              <a:t>,</a:t>
            </a:r>
            <a:r>
              <a:rPr dirty="0" sz="2200" lang="ru-RU"/>
              <a:t> непринуждённой обстановки; повышает речевую мотивацию; побуждает детей к общению друг с другом; процесс мышления протекает быстрее</a:t>
            </a:r>
            <a:r>
              <a:rPr dirty="0" sz="2200" lang="en-US"/>
              <a:t>,</a:t>
            </a:r>
            <a:r>
              <a:rPr dirty="0" sz="2200" lang="ru-RU"/>
              <a:t> новые навыки усваиваются </a:t>
            </a:r>
            <a:r>
              <a:rPr dirty="0" sz="2200" lang="ru-RU" smtClean="0"/>
              <a:t>прочнее.</a:t>
            </a:r>
          </a:p>
          <a:p>
            <a:pPr>
              <a:buFont typeface="Wingdings" pitchFamily="2" charset="2"/>
              <a:buNone/>
            </a:pPr>
            <a:r>
              <a:rPr dirty="0" sz="2200" lang="ru-RU" smtClean="0">
                <a:solidFill>
                  <a:srgbClr val="FF3300"/>
                </a:solidFill>
              </a:rPr>
              <a:t>Дидактическая </a:t>
            </a:r>
            <a:r>
              <a:rPr dirty="0" sz="2200" lang="ru-RU">
                <a:solidFill>
                  <a:srgbClr val="FF3300"/>
                </a:solidFill>
              </a:rPr>
              <a:t>игра</a:t>
            </a:r>
            <a:r>
              <a:rPr dirty="0" sz="2200" lang="ru-RU"/>
              <a:t> – прекрасное средство обучения и развития</a:t>
            </a:r>
            <a:r>
              <a:rPr dirty="0" sz="2200" lang="en-US"/>
              <a:t>,</a:t>
            </a:r>
            <a:r>
              <a:rPr dirty="0" sz="2200" lang="ru-RU"/>
              <a:t> используемое при усвоении любого программного материала. Специально подобранные игры и упражнения дают возможность благоприятно воздействовать на все компоненты речи. В игре ребенок получает возможность обогащать и закреплять словарь</a:t>
            </a:r>
            <a:r>
              <a:rPr dirty="0" sz="2200" lang="en-US"/>
              <a:t>,</a:t>
            </a:r>
            <a:r>
              <a:rPr dirty="0" sz="2200" lang="ru-RU"/>
              <a:t> формировать грамматические категории</a:t>
            </a:r>
            <a:r>
              <a:rPr dirty="0" sz="2200" lang="en-US"/>
              <a:t>,</a:t>
            </a:r>
            <a:r>
              <a:rPr dirty="0" sz="2200" lang="ru-RU"/>
              <a:t> развивать связную речь</a:t>
            </a:r>
            <a:r>
              <a:rPr dirty="0" sz="2200" lang="en-US"/>
              <a:t>,</a:t>
            </a:r>
            <a:r>
              <a:rPr dirty="0" sz="2200" lang="ru-RU"/>
              <a:t> расширять знания об окружающем мире</a:t>
            </a:r>
            <a:r>
              <a:rPr dirty="0" sz="2200" lang="en-US"/>
              <a:t>,</a:t>
            </a:r>
            <a:r>
              <a:rPr dirty="0" sz="2200" lang="ru-RU"/>
              <a:t> развивать словесное творчество</a:t>
            </a:r>
            <a:r>
              <a:rPr dirty="0" sz="2200" lang="en-US"/>
              <a:t>,</a:t>
            </a:r>
            <a:r>
              <a:rPr dirty="0" sz="2200" lang="ru-RU"/>
              <a:t> развивать коммуникативные навыки.</a:t>
            </a:r>
          </a:p>
        </p:txBody>
      </p:sp>
    </p:spTree>
  </p:cSld>
  <p:clrMapOvr>
    <a:masterClrMapping/>
  </p:clrMapOvr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r>
              <a:rPr sz="4000" lang="ru-RU"/>
              <a:t>       </a:t>
            </a:r>
            <a:r>
              <a:rPr sz="4000" lang="ru-RU">
                <a:solidFill>
                  <a:srgbClr val="FF3300"/>
                </a:solidFill>
              </a:rPr>
              <a:t>Основные задачи             </a:t>
            </a:r>
            <a:br>
              <a:rPr sz="4000" lang="ru-RU">
                <a:solidFill>
                  <a:srgbClr val="FF3300"/>
                </a:solidFill>
              </a:rPr>
            </a:br>
            <a:r>
              <a:rPr sz="4000" lang="ru-RU">
                <a:solidFill>
                  <a:srgbClr val="FF3300"/>
                </a:solidFill>
              </a:rPr>
              <a:t>      речевого развития</a:t>
            </a:r>
            <a:r>
              <a:rPr sz="4000" lang="ru-RU"/>
              <a:t> </a:t>
            </a:r>
          </a:p>
        </p:txBody>
      </p:sp>
      <p:sp>
        <p:nvSpPr>
          <p:cNvPr id="10486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p>
            <a:pPr>
              <a:lnSpc>
                <a:spcPct val="90000"/>
              </a:lnSpc>
              <a:buFontTx/>
              <a:buChar char="-"/>
            </a:pPr>
            <a:r>
              <a:rPr sz="2800" lang="ru-RU"/>
              <a:t>Развитие звуковой культуры речи;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sz="2800" lang="ru-RU"/>
              <a:t>Формирование грамматического строя речи;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sz="2800" lang="ru-RU"/>
              <a:t>Обогащение словарного запаса;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sz="2800" lang="ru-RU"/>
              <a:t>Развитие связной речи.</a:t>
            </a:r>
          </a:p>
          <a:p>
            <a:pPr>
              <a:lnSpc>
                <a:spcPct val="90000"/>
              </a:lnSpc>
              <a:buFontTx/>
              <a:buNone/>
            </a:pPr>
            <a:endParaRPr sz="2800" lang="ru-RU"/>
          </a:p>
          <a:p>
            <a:pPr>
              <a:lnSpc>
                <a:spcPct val="90000"/>
              </a:lnSpc>
              <a:buFontTx/>
              <a:buNone/>
            </a:pPr>
            <a:r>
              <a:rPr sz="2800" lang="ru-RU"/>
              <a:t>Речь ребенка формируется поэтапно и на каждом возрастном этапе решаются свои задачи речевого развития ребенка. </a:t>
            </a:r>
          </a:p>
        </p:txBody>
      </p:sp>
    </p:spTree>
  </p:cSld>
  <p:clrMapOvr>
    <a:masterClrMapping/>
  </p:clrMapOvr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543800" cy="1431925"/>
          </a:xfrm>
        </p:spPr>
        <p:txBody>
          <a:bodyPr/>
          <a:p>
            <a:r>
              <a:rPr sz="4000" lang="ru-RU"/>
              <a:t>    </a:t>
            </a:r>
            <a:r>
              <a:rPr sz="4000" lang="ru-RU">
                <a:solidFill>
                  <a:srgbClr val="FF3300"/>
                </a:solidFill>
              </a:rPr>
              <a:t>Игры и упражнения для</a:t>
            </a:r>
            <a:br>
              <a:rPr sz="4000" lang="ru-RU">
                <a:solidFill>
                  <a:srgbClr val="FF3300"/>
                </a:solidFill>
              </a:rPr>
            </a:br>
            <a:r>
              <a:rPr sz="4000" lang="ru-RU">
                <a:solidFill>
                  <a:srgbClr val="FF3300"/>
                </a:solidFill>
              </a:rPr>
              <a:t>           развития речи</a:t>
            </a:r>
            <a:br>
              <a:rPr sz="4000" lang="ru-RU">
                <a:solidFill>
                  <a:srgbClr val="FF3300"/>
                </a:solidFill>
              </a:rPr>
            </a:br>
            <a:r>
              <a:rPr sz="4000" lang="ru-RU">
                <a:solidFill>
                  <a:srgbClr val="FF3300"/>
                </a:solidFill>
              </a:rPr>
              <a:t>    младших дошкольников</a:t>
            </a:r>
          </a:p>
        </p:txBody>
      </p:sp>
      <p:sp>
        <p:nvSpPr>
          <p:cNvPr id="104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p>
            <a:pPr>
              <a:buFont typeface="Wingdings" pitchFamily="2" charset="2"/>
              <a:buNone/>
            </a:pPr>
            <a:endParaRPr sz="2800" lang="ru-RU"/>
          </a:p>
          <a:p>
            <a:pPr>
              <a:buFont typeface="Wingdings" pitchFamily="2" charset="2"/>
              <a:buNone/>
            </a:pPr>
            <a:endParaRPr sz="2800" lang="ru-RU"/>
          </a:p>
          <a:p>
            <a:pPr>
              <a:buFont typeface="Wingdings" pitchFamily="2" charset="2"/>
              <a:buNone/>
            </a:pPr>
            <a:r>
              <a:rPr sz="2800" lang="ru-RU"/>
              <a:t>Ведущая линия развития речи детей 3-4 лет – это воспитание звуковой культуры речи</a:t>
            </a:r>
            <a:r>
              <a:rPr sz="2800" lang="en-US"/>
              <a:t>,</a:t>
            </a:r>
            <a:r>
              <a:rPr sz="2800" lang="ru-RU"/>
              <a:t> обучение правильному звукопроизношению</a:t>
            </a:r>
            <a:r>
              <a:rPr sz="2800" lang="en-US"/>
              <a:t>,</a:t>
            </a:r>
            <a:r>
              <a:rPr sz="2800" lang="ru-RU"/>
              <a:t> формирование грамматического строя речи.</a:t>
            </a:r>
          </a:p>
        </p:txBody>
      </p:sp>
    </p:spTree>
  </p:cSld>
  <p:clrMapOvr>
    <a:masterClrMapping/>
  </p:clrMapOvr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04" name="Group 310"/>
          <p:cNvGraphicFramePr>
            <a:graphicFrameLocks noGrp="1"/>
          </p:cNvGraphicFramePr>
          <p:nvPr/>
        </p:nvGraphicFramePr>
        <p:xfrm>
          <a:off x="381000" y="304800"/>
          <a:ext cx="8305800" cy="6367526"/>
        </p:xfrm>
        <a:graphic>
          <a:graphicData uri="http://schemas.openxmlformats.org/drawingml/2006/table">
            <a:tbl>
              <a:tblPr/>
              <a:tblGrid>
                <a:gridCol w="4152900"/>
                <a:gridCol w="4152900"/>
              </a:tblGrid>
              <a:tr h="685800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dirty="0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Arial" charset="0"/>
                        </a:rPr>
                        <a:t>             Игры и упражнения</a:t>
                      </a:r>
                      <a:r>
                        <a:rPr baseline="0" b="0" cap="none" dirty="0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Arial" charset="0"/>
                        </a:rPr>
                        <a:t>,</a:t>
                      </a:r>
                      <a:r>
                        <a:rPr baseline="0" b="0" cap="none" dirty="0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Arial" charset="0"/>
                        </a:rPr>
                        <a:t> </a:t>
                      </a:r>
                    </a:p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dirty="0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Arial" charset="0"/>
                        </a:rPr>
                        <a:t>              направленные на: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     Название игры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Звукоподражание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«Чей это голос?»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как говорит»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Нахождение предмета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ориентируясь на его признаки и действия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«Угадай игрушку»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«Про кого я говорю»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Выделение и обозначение признаков предмета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2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«Скажи какой»</a:t>
                      </a:r>
                      <a:r>
                        <a:rPr baseline="0" b="0" cap="none" sz="12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2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«Исправь ошибку»</a:t>
                      </a:r>
                      <a:r>
                        <a:rPr baseline="0" b="0" cap="none" sz="12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2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больше увидит и назовёт»</a:t>
                      </a:r>
                      <a:r>
                        <a:rPr baseline="0" b="0" cap="none" sz="12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2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«Что напутал Буратино»</a:t>
                      </a:r>
                      <a:r>
                        <a:rPr baseline="0" b="0" cap="none" sz="12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2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«Какая кукла»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Соотношение предметов с разными характеристиками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«Сравни кукол»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«Сравни медвежат»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«Сравни разных зверят»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лучше похвалит»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Ознакомление с противоположностями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«Куклы рисуют и гуляют»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«Куклы: веселая и грустная»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Закрепление представления об обобщающих словах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«Назови одним словом»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Образование форм род. падежа мн. числа</a:t>
                      </a:r>
                    </a:p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существительных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«Чего не стало?»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«Прятки»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Подбор глаголов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 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что умеет делать?»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«Где что можно делать? 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«Закончи предложение»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«Оркестр»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«Добавь слово»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назовёт больше действий»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Придумывание окончания рассказа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нового окончания знакомой сказки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«Расскажи про Олю и зайчика»</a:t>
                      </a:r>
                      <a:r>
                        <a:rPr baseline="0" b="0" cap="none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«Козлята и зайчик»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Игры – инсценировки с игрушками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dirty="0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По сказкам: «</a:t>
                      </a:r>
                      <a:r>
                        <a:rPr baseline="0" b="0" cap="none" dirty="0" sz="1400" i="0" kumimoji="0" lang="ru-RU" normalizeH="0" err="1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Заюшкина</a:t>
                      </a:r>
                      <a:r>
                        <a:rPr baseline="0" b="0" cap="none" dirty="0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избушка»</a:t>
                      </a:r>
                      <a:r>
                        <a:rPr baseline="0" b="0" cap="none" dirty="0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dirty="0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«Теремок»</a:t>
                      </a:r>
                      <a:r>
                        <a:rPr baseline="0" b="0" cap="none" dirty="0" sz="14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dirty="0" sz="14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 Маша и медведь» 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r>
              <a:rPr sz="3600" lang="ru-RU"/>
              <a:t>     </a:t>
            </a:r>
            <a:r>
              <a:rPr sz="3600" lang="ru-RU">
                <a:solidFill>
                  <a:srgbClr val="FF3300"/>
                </a:solidFill>
              </a:rPr>
              <a:t>ИГРЫ И УПРАЖНЕНИЯ           ДЛЯ РАЗВИТИЯ РЕЧИ ДЕТЕЙ</a:t>
            </a:r>
            <a:br>
              <a:rPr sz="3600" lang="ru-RU">
                <a:solidFill>
                  <a:srgbClr val="FF3300"/>
                </a:solidFill>
              </a:rPr>
            </a:br>
            <a:r>
              <a:rPr sz="3600" lang="ru-RU">
                <a:solidFill>
                  <a:srgbClr val="FF3300"/>
                </a:solidFill>
              </a:rPr>
              <a:t>     ПЯТОГО ГОДА ЖИЗНИ</a:t>
            </a:r>
          </a:p>
        </p:txBody>
      </p:sp>
      <p:sp>
        <p:nvSpPr>
          <p:cNvPr id="1048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sz="2400" lang="ru-RU"/>
              <a:t>Ведущая линия развития детей данного возраста – обогащение словарного запаса. Продолжается работа по воспитанию звуковой культуры речи (формирование правильного звукопроизношения</a:t>
            </a:r>
            <a:r>
              <a:rPr sz="2400" lang="en-US"/>
              <a:t>,</a:t>
            </a:r>
            <a:r>
              <a:rPr sz="2400" lang="ru-RU"/>
              <a:t> развитие фонематического восприятия</a:t>
            </a:r>
            <a:r>
              <a:rPr sz="2400" lang="en-US"/>
              <a:t>, </a:t>
            </a:r>
            <a:r>
              <a:rPr sz="2400" lang="ru-RU"/>
              <a:t>голосового аппарата</a:t>
            </a:r>
            <a:r>
              <a:rPr sz="2400" lang="en-US"/>
              <a:t>,</a:t>
            </a:r>
            <a:r>
              <a:rPr sz="2400" lang="ru-RU"/>
              <a:t> речевого дыхания</a:t>
            </a:r>
            <a:r>
              <a:rPr sz="2400" lang="en-US"/>
              <a:t>,</a:t>
            </a:r>
            <a:r>
              <a:rPr sz="2400" lang="ru-RU"/>
              <a:t> умения пользоваться умеренным темпом речи и интонационными средствами выразительности).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sz="2400" lang="ru-RU"/>
              <a:t>Дети знакомятся с новыми терминами «звук»</a:t>
            </a:r>
            <a:r>
              <a:rPr sz="2400" lang="en-US"/>
              <a:t>,</a:t>
            </a:r>
            <a:r>
              <a:rPr sz="2400" lang="ru-RU"/>
              <a:t> «слово».</a:t>
            </a:r>
          </a:p>
        </p:txBody>
      </p:sp>
    </p:spTree>
  </p:cSld>
  <p:clrMapOvr>
    <a:masterClrMapping/>
  </p:clrMapOvr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05" name="Group 46"/>
          <p:cNvGraphicFramePr>
            <a:graphicFrameLocks noGrp="1"/>
          </p:cNvGraphicFramePr>
          <p:nvPr/>
        </p:nvGraphicFramePr>
        <p:xfrm>
          <a:off x="457200" y="304800"/>
          <a:ext cx="8153400" cy="5709222"/>
        </p:xfrm>
        <a:graphic>
          <a:graphicData uri="http://schemas.openxmlformats.org/drawingml/2006/table">
            <a:tbl>
              <a:tblPr/>
              <a:tblGrid>
                <a:gridCol w="4076700"/>
                <a:gridCol w="4076700"/>
              </a:tblGrid>
              <a:tr h="762000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Игры и упражнения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</a:t>
                      </a:r>
                    </a:p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направленные на: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    Название игры</a:t>
                      </a:r>
                    </a:p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endParaRPr baseline="0" b="0" cap="none" sz="18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algn="tl" blurRad="38100" dir="2700000" dist="38100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1233488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Развитие слухового восприятия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endParaRPr baseline="0" b="0" cap="none" sz="18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algn="tl" blurRad="38100" dir="2700000" dist="38100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интонационной выразительности речи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«Найди первый звук»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 слово звучит»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«Громко-шепотом»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 говорит Таня?»</a:t>
                      </a:r>
                    </a:p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endParaRPr baseline="0" b="0" cap="none" sz="1800" i="0" kumimoji="0" lang="ru-RU" normalizeH="0" strike="noStrike" u="none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algn="tl" blurRad="38100" dir="2700000" dist="38100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1235075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Обогащение словарного запаса (подбор синонимов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однокоренных слов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многозначных слов)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 больше слов скажет»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заблудился?»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«Кого можно гладить»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«Шишка»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«Ручка-ножка»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 сказать по-другому»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1233488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Формирование грамматического строя речи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 это ползёт»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«Какие бывают иголки»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  <a:tr h="1235075"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Развитие связной речи (составление сказки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совместного рассказа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творческого рассказа)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  <a:tc>
                  <a:txBody>
                    <a:bodyPr/>
                    <a:p>
                      <a:pPr algn="l" defTabSz="914400" eaLnBrk="1" fontAlgn="base" hangingPunct="1" indent="0" latinLnBrk="0" lvl="0" marL="0" marR="0" rtl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</a:pP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«Приключения Маши в лесу»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«Расскажем про белочку»</a:t>
                      </a:r>
                      <a:r>
                        <a:rPr baseline="0" b="0" cap="none" sz="1800" i="0" kumimoji="0" lang="en-US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baseline="0" b="0" cap="none" sz="1800" i="0" kumimoji="0" lang="ru-RU" normalizeH="0" strike="noStrike" u="none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algn="tl" blurRad="38100" dir="2700000" dist="38100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«В гостях у лесника»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  <a:headEnd type="none" w="med" len="med"/>
                      <a:tailEnd type="none" w="med" len="med"/>
                    </a:lnTlToBr>
                    <a:lnBlToTr>
                      <a:noFill/>
                      <a:headEnd type="none" w="med" len="med"/>
                      <a:tailEnd type="none" w="med" len="me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p>
            <a:r>
              <a:rPr sz="2800" lang="ru-RU">
                <a:solidFill>
                  <a:srgbClr val="FF3300"/>
                </a:solidFill>
              </a:rPr>
              <a:t>  </a:t>
            </a:r>
            <a:r>
              <a:rPr sz="3200" lang="ru-RU">
                <a:solidFill>
                  <a:srgbClr val="FF3300"/>
                </a:solidFill>
              </a:rPr>
              <a:t>Игры и упражнения по развитию</a:t>
            </a:r>
            <a:br>
              <a:rPr sz="3200" lang="ru-RU">
                <a:solidFill>
                  <a:srgbClr val="FF3300"/>
                </a:solidFill>
              </a:rPr>
            </a:br>
            <a:r>
              <a:rPr sz="3200" lang="ru-RU">
                <a:solidFill>
                  <a:srgbClr val="FF3300"/>
                </a:solidFill>
              </a:rPr>
              <a:t>        речи для детей старшего дошкольного  возраста (6-7 лет) </a:t>
            </a:r>
          </a:p>
        </p:txBody>
      </p:sp>
      <p:sp>
        <p:nvSpPr>
          <p:cNvPr id="10486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438400"/>
            <a:ext cx="7543800" cy="4114800"/>
          </a:xfrm>
        </p:spPr>
        <p:txBody>
          <a:bodyPr/>
          <a:p>
            <a:pPr>
              <a:buFont typeface="Wingdings" pitchFamily="2" charset="2"/>
              <a:buNone/>
            </a:pPr>
            <a:r>
              <a:rPr sz="2400" lang="ru-RU"/>
              <a:t>Основной задачей работы с детьми старшего дошкольного возраста является развитие связной речи</a:t>
            </a:r>
            <a:r>
              <a:rPr sz="2400" lang="en-US"/>
              <a:t>,</a:t>
            </a:r>
            <a:r>
              <a:rPr sz="2400" lang="ru-RU"/>
              <a:t> усвоение фонетической стороны речи. Проводится работа по дальнейшему совершенствованию речевого слуха</a:t>
            </a:r>
            <a:r>
              <a:rPr sz="2400" lang="en-US"/>
              <a:t>,</a:t>
            </a:r>
            <a:r>
              <a:rPr sz="2400" lang="ru-RU"/>
              <a:t> закрепление навыков чёткой</a:t>
            </a:r>
            <a:r>
              <a:rPr sz="2400" lang="en-US"/>
              <a:t>,</a:t>
            </a:r>
            <a:r>
              <a:rPr sz="2400" lang="ru-RU"/>
              <a:t> правильной</a:t>
            </a:r>
            <a:r>
              <a:rPr sz="2400" lang="en-US"/>
              <a:t>,</a:t>
            </a:r>
            <a:r>
              <a:rPr sz="2400" lang="ru-RU"/>
              <a:t> выразительной речи. Дети дифференцируют</a:t>
            </a:r>
            <a:r>
              <a:rPr sz="2400" lang="en-US"/>
              <a:t>,</a:t>
            </a:r>
            <a:endParaRPr sz="2400" lang="ru-RU"/>
          </a:p>
          <a:p>
            <a:pPr>
              <a:buFont typeface="Wingdings" pitchFamily="2" charset="2"/>
              <a:buNone/>
            </a:pPr>
            <a:r>
              <a:rPr sz="2400" lang="ru-RU"/>
              <a:t>    что такое звук</a:t>
            </a:r>
            <a:r>
              <a:rPr sz="2400" lang="en-US"/>
              <a:t>,</a:t>
            </a:r>
            <a:r>
              <a:rPr sz="2400" lang="ru-RU"/>
              <a:t> слово</a:t>
            </a:r>
            <a:r>
              <a:rPr sz="2400" lang="en-US"/>
              <a:t>,</a:t>
            </a:r>
            <a:r>
              <a:rPr sz="2400" lang="ru-RU"/>
              <a:t> предложение.</a:t>
            </a:r>
          </a:p>
        </p:txBody>
      </p:sp>
    </p:spTree>
  </p:cSld>
  <p:clrMapOvr>
    <a:masterClrMapping/>
  </p:clrMapOvr>
  <p:timing/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ScaleCrop>0</ScaleCrop>
  <LinksUpToDate>0</LinksUpToDat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PowerPoint Presentation</dc:title>
  <dc:creator>Влад</dc:creator>
  <cp:lastModifiedBy>330-15IKB(81DC00LPRU</cp:lastModifiedBy>
  <dcterms:created xsi:type="dcterms:W3CDTF">2020-11-18T11:25:07Z</dcterms:created>
  <dcterms:modified xsi:type="dcterms:W3CDTF">2020-11-18T11:25:07Z</dcterms:modified>
</cp:coreProperties>
</file>