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84" r:id="rId4"/>
    <p:sldId id="283" r:id="rId5"/>
    <p:sldId id="261" r:id="rId6"/>
    <p:sldId id="260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89" r:id="rId17"/>
    <p:sldId id="272" r:id="rId18"/>
    <p:sldId id="273" r:id="rId19"/>
    <p:sldId id="274" r:id="rId20"/>
    <p:sldId id="285" r:id="rId21"/>
    <p:sldId id="286" r:id="rId22"/>
    <p:sldId id="287" r:id="rId23"/>
    <p:sldId id="288" r:id="rId24"/>
    <p:sldId id="281" r:id="rId2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393DED-BB57-4D88-8BDA-21E7D71A00C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04E1C7-3C1A-4AAF-842E-665A25AECDE1}" type="slidenum">
              <a:rPr lang="ru-RU"/>
              <a:pPr/>
              <a:t>15</a:t>
            </a:fld>
            <a:endParaRPr lang="ru-RU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Решение примеров на доске и в тетрадях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98F5C6-15B3-40A0-A7C2-8DE8BEC4026A}" type="slidenum">
              <a:rPr lang="ru-RU"/>
              <a:pPr/>
              <a:t>17</a:t>
            </a:fld>
            <a:endParaRPr lang="ru-RU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Составление примеров, решение – на доске и в тетрадях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7FCB6A-393C-431E-A090-1938F7D954F2}" type="slidenum">
              <a:rPr lang="ru-RU"/>
              <a:pPr/>
              <a:t>23</a:t>
            </a:fld>
            <a:endParaRPr lang="ru-RU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Составление примеров, решение – на доске и в тетрадях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2CAE8-BB9B-4DC6-AA84-5BD0D245EE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A2573-D7E2-4328-AE80-63B0615854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9C23F-3D15-4D46-BDBA-B251ABAC43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CA201B-DA9E-4703-80D4-5696DBBFE6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55C59-EA84-4C81-B964-543BB7C6FD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50A19-207F-4182-AB3C-E2F202BB7E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B62D-9478-458F-AABC-22EB6657E3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1DD17-C893-40B4-96D2-3C48C701B3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7C3B9-2545-48AE-B110-FFCE4C2C80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B403F-A04A-4B5A-ABE3-49D17C883D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8CFD1-BC71-41A9-8B72-6C65F6B64D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23BC0-CD57-4E6B-B3E1-62520FC659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FFCC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C831E4-6CF5-4AAD-A23A-10EE4C317C9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3075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420938"/>
            <a:ext cx="2725737" cy="4149725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771775" y="3716338"/>
            <a:ext cx="32400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3200" b="1" dirty="0">
                <a:solidFill>
                  <a:srgbClr val="CC0000"/>
                </a:solidFill>
                <a:latin typeface="Georgia" pitchFamily="18" charset="0"/>
              </a:rPr>
              <a:t>5 </a:t>
            </a:r>
            <a:r>
              <a:rPr lang="ru-RU" sz="3200" b="1" dirty="0" smtClean="0">
                <a:solidFill>
                  <a:srgbClr val="CC0000"/>
                </a:solidFill>
                <a:latin typeface="Georgia" pitchFamily="18" charset="0"/>
              </a:rPr>
              <a:t> </a:t>
            </a:r>
            <a:r>
              <a:rPr lang="ru-RU" sz="3200" b="1" dirty="0">
                <a:solidFill>
                  <a:srgbClr val="CC0000"/>
                </a:solidFill>
                <a:latin typeface="Georgia" pitchFamily="18" charset="0"/>
              </a:rPr>
              <a:t>класс.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8424862" cy="2089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Признаки делимости </a:t>
            </a:r>
          </a:p>
          <a:p>
            <a:r>
              <a:rPr lang="ru-RU" sz="3600" b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на 2, 5, 10.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68313" y="188913"/>
            <a:ext cx="5832475" cy="1223962"/>
          </a:xfrm>
          <a:prstGeom prst="wedgeRoundRectCallout">
            <a:avLst>
              <a:gd name="adj1" fmla="val 74880"/>
              <a:gd name="adj2" fmla="val 247019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Что можно сказать о числе, которое делится и на 2 и на 5?</a:t>
            </a:r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468313" y="3213100"/>
            <a:ext cx="6048375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Оно оканчивается нулем </a:t>
            </a:r>
          </a:p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и делится на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3059832" y="620712"/>
            <a:ext cx="5544418" cy="1080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Определить, делится ли число на 4?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3924300" y="1916113"/>
            <a:ext cx="1439863" cy="37449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112;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104;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128;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316;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1 325.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5508625" y="4437063"/>
            <a:ext cx="647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5076825" y="3644900"/>
            <a:ext cx="792163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5003800" y="2781300"/>
            <a:ext cx="10080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5148263" y="2060575"/>
            <a:ext cx="86518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250825" y="188913"/>
            <a:ext cx="3384550" cy="863600"/>
          </a:xfrm>
          <a:prstGeom prst="wedgeRoundRectCallout">
            <a:avLst>
              <a:gd name="adj1" fmla="val -37194"/>
              <a:gd name="adj2" fmla="val 20569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ЗАДАЧА </a:t>
            </a:r>
            <a:r>
              <a:rPr lang="ru-RU" sz="4000" b="1" i="1">
                <a:solidFill>
                  <a:srgbClr val="993300"/>
                </a:solidFill>
                <a:latin typeface="Georgia" pitchFamily="18" charset="0"/>
              </a:rPr>
              <a:t>2</a:t>
            </a:r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2627313" y="5876925"/>
            <a:ext cx="6265862" cy="7207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i="1">
                <a:latin typeface="Georgia" pitchFamily="18" charset="0"/>
              </a:rPr>
              <a:t>Какой вывод можно сделать ?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5508625" y="5157788"/>
            <a:ext cx="7191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23850" y="188913"/>
            <a:ext cx="5219700" cy="1225550"/>
          </a:xfrm>
          <a:prstGeom prst="wedgeRoundRectCallout">
            <a:avLst>
              <a:gd name="adj1" fmla="val 93611"/>
              <a:gd name="adj2" fmla="val 259329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Сформулируем признак делимости на 4 </a:t>
            </a:r>
          </a:p>
        </p:txBody>
      </p:sp>
      <p:sp>
        <p:nvSpPr>
          <p:cNvPr id="15383" name="WordArt 23"/>
          <p:cNvSpPr>
            <a:spLocks noChangeArrowheads="1" noChangeShapeType="1" noTextEdit="1"/>
          </p:cNvSpPr>
          <p:nvPr/>
        </p:nvSpPr>
        <p:spPr bwMode="auto">
          <a:xfrm>
            <a:off x="468313" y="2060575"/>
            <a:ext cx="5545137" cy="4176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Если число, составленное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из двух  последних цифр числа,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делится на 4, то и всё число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делится на 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8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2700338" y="1773238"/>
            <a:ext cx="1511300" cy="316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100,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175,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350,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496</a:t>
            </a: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250825" y="188913"/>
            <a:ext cx="4067175" cy="863600"/>
          </a:xfrm>
          <a:prstGeom prst="wedgeRoundRectCallout">
            <a:avLst>
              <a:gd name="adj1" fmla="val -39343"/>
              <a:gd name="adj2" fmla="val 20569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Делится ли число на 25? </a:t>
            </a: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2627313" y="5876925"/>
            <a:ext cx="6265862" cy="7207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 i="1">
                <a:latin typeface="Georgia" pitchFamily="18" charset="0"/>
              </a:rPr>
              <a:t>Какой вывод можно сделать ?</a:t>
            </a:r>
          </a:p>
        </p:txBody>
      </p:sp>
      <p:sp>
        <p:nvSpPr>
          <p:cNvPr id="16398" name="WordArt 14"/>
          <p:cNvSpPr>
            <a:spLocks noChangeArrowheads="1" noChangeShapeType="1" noTextEdit="1"/>
          </p:cNvSpPr>
          <p:nvPr/>
        </p:nvSpPr>
        <p:spPr bwMode="auto">
          <a:xfrm>
            <a:off x="4356100" y="1773238"/>
            <a:ext cx="86518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6399" name="WordArt 15"/>
          <p:cNvSpPr>
            <a:spLocks noChangeArrowheads="1" noChangeShapeType="1" noTextEdit="1"/>
          </p:cNvSpPr>
          <p:nvPr/>
        </p:nvSpPr>
        <p:spPr bwMode="auto">
          <a:xfrm>
            <a:off x="4427538" y="2708275"/>
            <a:ext cx="865187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6400" name="WordArt 16"/>
          <p:cNvSpPr>
            <a:spLocks noChangeArrowheads="1" noChangeShapeType="1" noTextEdit="1"/>
          </p:cNvSpPr>
          <p:nvPr/>
        </p:nvSpPr>
        <p:spPr bwMode="auto">
          <a:xfrm>
            <a:off x="4427538" y="3573463"/>
            <a:ext cx="8651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6401" name="WordArt 17"/>
          <p:cNvSpPr>
            <a:spLocks noChangeArrowheads="1" noChangeShapeType="1" noTextEdit="1"/>
          </p:cNvSpPr>
          <p:nvPr/>
        </p:nvSpPr>
        <p:spPr bwMode="auto">
          <a:xfrm>
            <a:off x="4356100" y="4581525"/>
            <a:ext cx="865188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95" grpId="0" animBg="1"/>
      <p:bldP spid="16396" grpId="0" animBg="1"/>
      <p:bldP spid="16398" grpId="0" animBg="1"/>
      <p:bldP spid="16399" grpId="0" animBg="1"/>
      <p:bldP spid="16400" grpId="0" animBg="1"/>
      <p:bldP spid="1640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539750" y="2205038"/>
            <a:ext cx="6048375" cy="3887787"/>
          </a:xfrm>
          <a:prstGeom prst="wedgeRoundRectCallout">
            <a:avLst>
              <a:gd name="adj1" fmla="val 71889"/>
              <a:gd name="adj2" fmla="val -5000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ПРИЗНАК ДЕЛИМОСТИ НА </a:t>
            </a:r>
            <a:r>
              <a:rPr lang="ru-RU" sz="4000" b="1" i="1">
                <a:solidFill>
                  <a:schemeClr val="accent2"/>
                </a:solidFill>
                <a:latin typeface="Georgia" pitchFamily="18" charset="0"/>
              </a:rPr>
              <a:t>25</a:t>
            </a:r>
          </a:p>
          <a:p>
            <a:endParaRPr lang="ru-RU" sz="4000" b="1" i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r>
              <a:rPr lang="ru-RU" sz="24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Число делится на 25, в том случае, если число, составленное из двух последних цифр, делится на 25!</a:t>
            </a:r>
          </a:p>
          <a:p>
            <a:r>
              <a:rPr lang="ru-RU" sz="24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(то есть оканчивается на </a:t>
            </a:r>
          </a:p>
          <a:p>
            <a:r>
              <a:rPr lang="ru-RU" sz="2400" b="1" i="1" u="sng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00, 25, 50, 75</a:t>
            </a:r>
            <a:r>
              <a:rPr lang="ru-RU" sz="24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)</a:t>
            </a:r>
          </a:p>
        </p:txBody>
      </p:sp>
      <p:sp>
        <p:nvSpPr>
          <p:cNvPr id="17430" name="WordArt 22"/>
          <p:cNvSpPr>
            <a:spLocks noChangeArrowheads="1" noChangeShapeType="1" noTextEdit="1"/>
          </p:cNvSpPr>
          <p:nvPr/>
        </p:nvSpPr>
        <p:spPr bwMode="auto">
          <a:xfrm>
            <a:off x="755650" y="620713"/>
            <a:ext cx="70580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Запомни правило!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250825" y="260350"/>
            <a:ext cx="3384550" cy="863600"/>
          </a:xfrm>
          <a:prstGeom prst="wedgeRoundRectCallout">
            <a:avLst>
              <a:gd name="adj1" fmla="val -37194"/>
              <a:gd name="adj2" fmla="val 197426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ЗАДАЧА </a:t>
            </a:r>
            <a:r>
              <a:rPr lang="ru-RU" sz="4000" b="1" i="1">
                <a:solidFill>
                  <a:srgbClr val="993300"/>
                </a:solidFill>
                <a:latin typeface="Georgia" pitchFamily="18" charset="0"/>
              </a:rPr>
              <a:t>3</a:t>
            </a:r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8438" name="WordArt 6"/>
          <p:cNvSpPr>
            <a:spLocks noChangeArrowheads="1" noChangeShapeType="1" noTextEdit="1"/>
          </p:cNvSpPr>
          <p:nvPr/>
        </p:nvSpPr>
        <p:spPr bwMode="auto">
          <a:xfrm>
            <a:off x="3419475" y="188913"/>
            <a:ext cx="5724525" cy="1655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Вставить пропущенную цифру, </a:t>
            </a:r>
          </a:p>
          <a:p>
            <a:r>
              <a:rPr lang="ru-RU" sz="28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если известно, что</a:t>
            </a:r>
          </a:p>
          <a:p>
            <a:r>
              <a:rPr lang="ru-RU" sz="28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число делится на 25</a:t>
            </a:r>
          </a:p>
        </p:txBody>
      </p:sp>
      <p:pic>
        <p:nvPicPr>
          <p:cNvPr id="18444" name="Picture 12" descr="Рисунок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18451" name="WordArt 19"/>
          <p:cNvSpPr>
            <a:spLocks noChangeArrowheads="1" noChangeShapeType="1" noTextEdit="1"/>
          </p:cNvSpPr>
          <p:nvPr/>
        </p:nvSpPr>
        <p:spPr bwMode="auto">
          <a:xfrm>
            <a:off x="2195513" y="2276475"/>
            <a:ext cx="3240087" cy="3097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1 254 9..5,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126..0,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5689..3,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12367..4.</a:t>
            </a:r>
          </a:p>
        </p:txBody>
      </p:sp>
      <p:sp>
        <p:nvSpPr>
          <p:cNvPr id="18452" name="WordArt 20"/>
          <p:cNvSpPr>
            <a:spLocks noChangeArrowheads="1" noChangeShapeType="1" noTextEdit="1"/>
          </p:cNvSpPr>
          <p:nvPr/>
        </p:nvSpPr>
        <p:spPr bwMode="auto">
          <a:xfrm>
            <a:off x="5508625" y="2205038"/>
            <a:ext cx="13684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 или 7</a:t>
            </a:r>
          </a:p>
        </p:txBody>
      </p:sp>
      <p:sp>
        <p:nvSpPr>
          <p:cNvPr id="18453" name="WordArt 21"/>
          <p:cNvSpPr>
            <a:spLocks noChangeArrowheads="1" noChangeShapeType="1" noTextEdit="1"/>
          </p:cNvSpPr>
          <p:nvPr/>
        </p:nvSpPr>
        <p:spPr bwMode="auto">
          <a:xfrm>
            <a:off x="5292725" y="3213100"/>
            <a:ext cx="17287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0 или 5</a:t>
            </a:r>
          </a:p>
        </p:txBody>
      </p:sp>
      <p:sp>
        <p:nvSpPr>
          <p:cNvPr id="18454" name="WordArt 22"/>
          <p:cNvSpPr>
            <a:spLocks noChangeArrowheads="1" noChangeShapeType="1" noTextEdit="1"/>
          </p:cNvSpPr>
          <p:nvPr/>
        </p:nvSpPr>
        <p:spPr bwMode="auto">
          <a:xfrm>
            <a:off x="5364163" y="4076700"/>
            <a:ext cx="25209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 делится на 25</a:t>
            </a:r>
          </a:p>
        </p:txBody>
      </p:sp>
      <p:sp>
        <p:nvSpPr>
          <p:cNvPr id="18455" name="WordArt 23"/>
          <p:cNvSpPr>
            <a:spLocks noChangeArrowheads="1" noChangeShapeType="1" noTextEdit="1"/>
          </p:cNvSpPr>
          <p:nvPr/>
        </p:nvSpPr>
        <p:spPr bwMode="auto">
          <a:xfrm>
            <a:off x="5364163" y="4868863"/>
            <a:ext cx="27368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 делится на 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  <p:bldP spid="18451" grpId="0" animBg="1"/>
      <p:bldP spid="18452" grpId="0" animBg="1"/>
      <p:bldP spid="18453" grpId="0" animBg="1"/>
      <p:bldP spid="18454" grpId="0" animBg="1"/>
      <p:bldP spid="1845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WordArt 5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77716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ФИЗКУЛЬТМИНУТКА</a:t>
            </a:r>
          </a:p>
        </p:txBody>
      </p:sp>
      <p:pic>
        <p:nvPicPr>
          <p:cNvPr id="53260" name="Picture 12" descr="спот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300663"/>
            <a:ext cx="1219200" cy="1190625"/>
          </a:xfrm>
          <a:prstGeom prst="rect">
            <a:avLst/>
          </a:prstGeom>
          <a:noFill/>
        </p:spPr>
      </p:pic>
      <p:pic>
        <p:nvPicPr>
          <p:cNvPr id="53261" name="Picture 13" descr="спорт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800013">
            <a:off x="1428750" y="5419726"/>
            <a:ext cx="1095375" cy="857250"/>
          </a:xfrm>
          <a:prstGeom prst="rect">
            <a:avLst/>
          </a:prstGeom>
          <a:noFill/>
        </p:spPr>
      </p:pic>
      <p:pic>
        <p:nvPicPr>
          <p:cNvPr id="53262" name="Picture 14" descr="спрот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2060575"/>
            <a:ext cx="695325" cy="1085850"/>
          </a:xfrm>
          <a:prstGeom prst="rect">
            <a:avLst/>
          </a:prstGeom>
          <a:noFill/>
        </p:spPr>
      </p:pic>
      <p:pic>
        <p:nvPicPr>
          <p:cNvPr id="53263" name="Picture 15" descr="спорт 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5661025"/>
            <a:ext cx="476250" cy="476250"/>
          </a:xfrm>
          <a:prstGeom prst="rect">
            <a:avLst/>
          </a:prstGeom>
          <a:noFill/>
        </p:spPr>
      </p:pic>
      <p:pic>
        <p:nvPicPr>
          <p:cNvPr id="53265" name="Picture 17" descr="спорт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565431">
            <a:off x="2700338" y="3789363"/>
            <a:ext cx="1095375" cy="857250"/>
          </a:xfrm>
          <a:prstGeom prst="rect">
            <a:avLst/>
          </a:prstGeom>
          <a:noFill/>
        </p:spPr>
      </p:pic>
      <p:pic>
        <p:nvPicPr>
          <p:cNvPr id="53266" name="Picture 18" descr="b029fe3d6d11ee7166bbcabf457ab79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431318">
            <a:off x="6253162" y="3908426"/>
            <a:ext cx="1095375" cy="857250"/>
          </a:xfrm>
          <a:prstGeom prst="rect">
            <a:avLst/>
          </a:prstGeom>
          <a:noFill/>
        </p:spPr>
      </p:pic>
      <p:pic>
        <p:nvPicPr>
          <p:cNvPr id="53267" name="Picture 19" descr="b029fe3d6d11ee7166bbcabf457ab79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565431">
            <a:off x="7667625" y="3429000"/>
            <a:ext cx="1095375" cy="857250"/>
          </a:xfrm>
          <a:prstGeom prst="rect">
            <a:avLst/>
          </a:prstGeom>
          <a:noFill/>
        </p:spPr>
      </p:pic>
      <p:pic>
        <p:nvPicPr>
          <p:cNvPr id="53268" name="Picture 20" descr="b029fe3d6d11ee7166bbcabf457ab79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43500">
            <a:off x="3419475" y="1916113"/>
            <a:ext cx="1095375" cy="857250"/>
          </a:xfrm>
          <a:prstGeom prst="rect">
            <a:avLst/>
          </a:prstGeom>
          <a:noFill/>
        </p:spPr>
      </p:pic>
      <p:pic>
        <p:nvPicPr>
          <p:cNvPr id="53269" name="Picture 21" descr="спорт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205038"/>
            <a:ext cx="1095375" cy="857250"/>
          </a:xfrm>
          <a:prstGeom prst="rect">
            <a:avLst/>
          </a:prstGeom>
          <a:noFill/>
        </p:spPr>
      </p:pic>
      <p:pic>
        <p:nvPicPr>
          <p:cNvPr id="53270" name="Picture 22" descr="спрот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5300663"/>
            <a:ext cx="695325" cy="1085850"/>
          </a:xfrm>
          <a:prstGeom prst="rect">
            <a:avLst/>
          </a:prstGeom>
          <a:noFill/>
        </p:spPr>
      </p:pic>
      <p:pic>
        <p:nvPicPr>
          <p:cNvPr id="53271" name="Picture 23" descr="спрот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060575"/>
            <a:ext cx="695325" cy="1085850"/>
          </a:xfrm>
          <a:prstGeom prst="rect">
            <a:avLst/>
          </a:prstGeom>
          <a:noFill/>
        </p:spPr>
      </p:pic>
      <p:pic>
        <p:nvPicPr>
          <p:cNvPr id="53273" name="Picture 25" descr="спорт проб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997200"/>
            <a:ext cx="1095375" cy="857250"/>
          </a:xfrm>
          <a:prstGeom prst="rect">
            <a:avLst/>
          </a:prstGeom>
          <a:noFill/>
        </p:spPr>
      </p:pic>
      <p:pic>
        <p:nvPicPr>
          <p:cNvPr id="53274" name="Picture 26" descr="спот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1700213"/>
            <a:ext cx="1219200" cy="1190625"/>
          </a:xfrm>
          <a:prstGeom prst="rect">
            <a:avLst/>
          </a:prstGeom>
          <a:noFill/>
        </p:spPr>
      </p:pic>
      <p:pic>
        <p:nvPicPr>
          <p:cNvPr id="53275" name="Picture 27" descr="спот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5084763"/>
            <a:ext cx="1219200" cy="1190625"/>
          </a:xfrm>
          <a:prstGeom prst="rect">
            <a:avLst/>
          </a:prstGeom>
          <a:noFill/>
        </p:spPr>
      </p:pic>
      <p:pic>
        <p:nvPicPr>
          <p:cNvPr id="53276" name="Picture 28" descr="спот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860800"/>
            <a:ext cx="1219200" cy="1190625"/>
          </a:xfrm>
          <a:prstGeom prst="rect">
            <a:avLst/>
          </a:prstGeom>
          <a:noFill/>
        </p:spPr>
      </p:pic>
      <p:pic>
        <p:nvPicPr>
          <p:cNvPr id="53277" name="Picture 29" descr="спот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44900"/>
            <a:ext cx="1219200" cy="119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250825" y="260350"/>
            <a:ext cx="8424863" cy="1223963"/>
          </a:xfrm>
          <a:prstGeom prst="wedgeRoundRectCallout">
            <a:avLst>
              <a:gd name="adj1" fmla="val -44856"/>
              <a:gd name="adj2" fmla="val 12457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Проверим как вы усвоили изученный материал.</a:t>
            </a:r>
          </a:p>
          <a:p>
            <a:endParaRPr lang="ru-RU" sz="2400" b="1" i="1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19490" name="WordArt 34"/>
          <p:cNvSpPr>
            <a:spLocks noChangeArrowheads="1" noChangeShapeType="1" noTextEdit="1"/>
          </p:cNvSpPr>
          <p:nvPr/>
        </p:nvSpPr>
        <p:spPr bwMode="auto">
          <a:xfrm>
            <a:off x="2843213" y="2781300"/>
            <a:ext cx="5761037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ТЕСТ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9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276475"/>
            <a:ext cx="2725737" cy="4149725"/>
          </a:xfrm>
          <a:prstGeom prst="rect">
            <a:avLst/>
          </a:prstGeom>
          <a:noFill/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1547813" y="549275"/>
            <a:ext cx="7129462" cy="1366838"/>
          </a:xfrm>
          <a:prstGeom prst="wedgeRoundRectCallout">
            <a:avLst>
              <a:gd name="adj1" fmla="val 33769"/>
              <a:gd name="adj2" fmla="val 1115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latin typeface="Georgia" pitchFamily="18" charset="0"/>
            </a:endParaRPr>
          </a:p>
          <a:p>
            <a:r>
              <a:rPr lang="ru-RU" sz="2400" b="1" i="1">
                <a:latin typeface="Georgia" pitchFamily="18" charset="0"/>
              </a:rPr>
              <a:t>1) Какое из данных чисел делится на 2?</a:t>
            </a:r>
          </a:p>
        </p:txBody>
      </p:sp>
      <p:sp>
        <p:nvSpPr>
          <p:cNvPr id="24602" name="WordArt 26"/>
          <p:cNvSpPr>
            <a:spLocks noChangeArrowheads="1" noChangeShapeType="1" noTextEdit="1"/>
          </p:cNvSpPr>
          <p:nvPr/>
        </p:nvSpPr>
        <p:spPr bwMode="auto">
          <a:xfrm>
            <a:off x="250825" y="3357563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а)125   б)156   в)1321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250825" y="260350"/>
            <a:ext cx="8642350" cy="1296988"/>
          </a:xfrm>
          <a:prstGeom prst="wedgeRoundRectCallout">
            <a:avLst>
              <a:gd name="adj1" fmla="val -44986"/>
              <a:gd name="adj2" fmla="val 114750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2) Среди чисел найдите те, которые делятся и на 2 и на 5.</a:t>
            </a: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2627313" y="2708275"/>
            <a:ext cx="61229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 175  б) 390  в) 222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4099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68313" y="404813"/>
            <a:ext cx="8389937" cy="1052512"/>
          </a:xfrm>
          <a:prstGeom prst="wedgeRoundRectCallout">
            <a:avLst>
              <a:gd name="adj1" fmla="val 37227"/>
              <a:gd name="adj2" fmla="val 262819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solidFill>
                <a:schemeClr val="accent2"/>
              </a:solidFill>
              <a:latin typeface="Georgia" pitchFamily="18" charset="0"/>
            </a:endParaRPr>
          </a:p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Среди данных чисел найдите лишнее </a:t>
            </a: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1619250" y="1484313"/>
            <a:ext cx="7345363" cy="3529012"/>
          </a:xfrm>
          <a:prstGeom prst="cloudCallout">
            <a:avLst>
              <a:gd name="adj1" fmla="val -52116"/>
              <a:gd name="adj2" fmla="val 51755"/>
            </a:avLst>
          </a:prstGeom>
          <a:solidFill>
            <a:srgbClr val="FFFF99"/>
          </a:soli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1) 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12, 18, 25, 26, 34</a:t>
            </a:r>
          </a:p>
          <a:p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2)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 5, 15, 30, 45, 35</a:t>
            </a:r>
          </a:p>
          <a:p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3) 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10, 20, 100, 120, 115</a:t>
            </a:r>
          </a:p>
        </p:txBody>
      </p:sp>
      <p:sp>
        <p:nvSpPr>
          <p:cNvPr id="4113" name="WordArt 17"/>
          <p:cNvSpPr>
            <a:spLocks noChangeArrowheads="1" noChangeShapeType="1" noTextEdit="1"/>
          </p:cNvSpPr>
          <p:nvPr/>
        </p:nvSpPr>
        <p:spPr bwMode="auto">
          <a:xfrm>
            <a:off x="7092950" y="2060575"/>
            <a:ext cx="792163" cy="65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25</a:t>
            </a:r>
          </a:p>
        </p:txBody>
      </p:sp>
      <p:sp>
        <p:nvSpPr>
          <p:cNvPr id="4114" name="WordArt 18"/>
          <p:cNvSpPr>
            <a:spLocks noChangeArrowheads="1" noChangeShapeType="1" noTextEdit="1"/>
          </p:cNvSpPr>
          <p:nvPr/>
        </p:nvSpPr>
        <p:spPr bwMode="auto">
          <a:xfrm>
            <a:off x="7019925" y="3068638"/>
            <a:ext cx="792163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4115" name="WordArt 19"/>
          <p:cNvSpPr>
            <a:spLocks noChangeArrowheads="1" noChangeShapeType="1" noTextEdit="1"/>
          </p:cNvSpPr>
          <p:nvPr/>
        </p:nvSpPr>
        <p:spPr bwMode="auto">
          <a:xfrm>
            <a:off x="7308850" y="4005263"/>
            <a:ext cx="935038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5" grpId="0" animBg="1"/>
      <p:bldP spid="4113" grpId="0" animBg="1"/>
      <p:bldP spid="4114" grpId="0" animBg="1"/>
      <p:bldP spid="41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250825" y="260350"/>
            <a:ext cx="8642350" cy="1584325"/>
          </a:xfrm>
          <a:prstGeom prst="wedgeRoundRectCallout">
            <a:avLst>
              <a:gd name="adj1" fmla="val -44986"/>
              <a:gd name="adj2" fmla="val 84870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3) Какую цифру нужно поставить вместо * в числе </a:t>
            </a:r>
            <a:r>
              <a:rPr lang="ru-RU" sz="3600" b="1" i="1">
                <a:solidFill>
                  <a:srgbClr val="993300"/>
                </a:solidFill>
                <a:latin typeface="Georgia" pitchFamily="18" charset="0"/>
              </a:rPr>
              <a:t>1123*5</a:t>
            </a:r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, чтобы полученное число делилось на 25?</a:t>
            </a:r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2627313" y="2708275"/>
            <a:ext cx="6122987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 0  б) 2  в)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276475"/>
            <a:ext cx="2725737" cy="4149725"/>
          </a:xfrm>
          <a:prstGeom prst="rect">
            <a:avLst/>
          </a:prstGeom>
          <a:noFill/>
        </p:spPr>
      </p:pic>
      <p:sp>
        <p:nvSpPr>
          <p:cNvPr id="49155" name="AutoShape 3"/>
          <p:cNvSpPr>
            <a:spLocks noChangeArrowheads="1"/>
          </p:cNvSpPr>
          <p:nvPr/>
        </p:nvSpPr>
        <p:spPr bwMode="auto">
          <a:xfrm>
            <a:off x="1547813" y="549275"/>
            <a:ext cx="7129462" cy="1366838"/>
          </a:xfrm>
          <a:prstGeom prst="wedgeRoundRectCallout">
            <a:avLst>
              <a:gd name="adj1" fmla="val 33769"/>
              <a:gd name="adj2" fmla="val 1115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latin typeface="Georgia" pitchFamily="18" charset="0"/>
            </a:endParaRPr>
          </a:p>
          <a:p>
            <a:r>
              <a:rPr lang="ru-RU" sz="2400" b="1" i="1">
                <a:latin typeface="Georgia" pitchFamily="18" charset="0"/>
              </a:rPr>
              <a:t>4) Какое из данных чисел делится на 4?</a:t>
            </a:r>
          </a:p>
        </p:txBody>
      </p:sp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250825" y="3357563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а)122   б)346   в)1324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276475"/>
            <a:ext cx="2725737" cy="4149725"/>
          </a:xfrm>
          <a:prstGeom prst="rect">
            <a:avLst/>
          </a:prstGeom>
          <a:noFill/>
        </p:spPr>
      </p:pic>
      <p:sp>
        <p:nvSpPr>
          <p:cNvPr id="50179" name="AutoShape 3"/>
          <p:cNvSpPr>
            <a:spLocks noChangeArrowheads="1"/>
          </p:cNvSpPr>
          <p:nvPr/>
        </p:nvSpPr>
        <p:spPr bwMode="auto">
          <a:xfrm>
            <a:off x="179388" y="260350"/>
            <a:ext cx="7129462" cy="2232025"/>
          </a:xfrm>
          <a:prstGeom prst="wedgeRoundRectCallout">
            <a:avLst>
              <a:gd name="adj1" fmla="val 54588"/>
              <a:gd name="adj2" fmla="val 86630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latin typeface="Georgia" pitchFamily="18" charset="0"/>
            </a:endParaRPr>
          </a:p>
          <a:p>
            <a:r>
              <a:rPr lang="ru-RU" sz="2400" b="1" i="1">
                <a:latin typeface="Georgia" pitchFamily="18" charset="0"/>
              </a:rPr>
              <a:t>5) Какое из данных чисел, кратное 5, нужно поставить вместо ***** в неравенство 1</a:t>
            </a:r>
            <a:r>
              <a:rPr lang="en-US" sz="2400" b="1" i="1">
                <a:latin typeface="Georgia" pitchFamily="18" charset="0"/>
              </a:rPr>
              <a:t> </a:t>
            </a:r>
            <a:r>
              <a:rPr lang="ru-RU" sz="2400" b="1" i="1">
                <a:latin typeface="Georgia" pitchFamily="18" charset="0"/>
              </a:rPr>
              <a:t>326</a:t>
            </a:r>
            <a:r>
              <a:rPr lang="en-US" sz="2400" b="1" i="1">
                <a:latin typeface="Georgia" pitchFamily="18" charset="0"/>
              </a:rPr>
              <a:t>&lt;</a:t>
            </a:r>
            <a:r>
              <a:rPr lang="ru-RU" sz="2400" b="1" i="1">
                <a:latin typeface="Georgia" pitchFamily="18" charset="0"/>
              </a:rPr>
              <a:t>****</a:t>
            </a:r>
            <a:r>
              <a:rPr lang="en-US" sz="2400" b="1" i="1">
                <a:latin typeface="Georgia" pitchFamily="18" charset="0"/>
              </a:rPr>
              <a:t>*&lt;12 464</a:t>
            </a:r>
            <a:r>
              <a:rPr lang="ru-RU" sz="2400" b="1" i="1">
                <a:latin typeface="Georgia" pitchFamily="18" charset="0"/>
              </a:rPr>
              <a:t>, чтобы оно было верным</a:t>
            </a:r>
          </a:p>
        </p:txBody>
      </p:sp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250825" y="3357563"/>
            <a:ext cx="65532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а)12 460   б)12 465   в)12 461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51203" name="AutoShape 3"/>
          <p:cNvSpPr>
            <a:spLocks noChangeArrowheads="1"/>
          </p:cNvSpPr>
          <p:nvPr/>
        </p:nvSpPr>
        <p:spPr bwMode="auto">
          <a:xfrm>
            <a:off x="250825" y="260350"/>
            <a:ext cx="8424863" cy="1223963"/>
          </a:xfrm>
          <a:prstGeom prst="wedgeRoundRectCallout">
            <a:avLst>
              <a:gd name="adj1" fmla="val -44856"/>
              <a:gd name="adj2" fmla="val 124579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Проверим ответы:</a:t>
            </a:r>
          </a:p>
          <a:p>
            <a:endParaRPr lang="ru-RU" sz="2400" b="1" i="1">
              <a:solidFill>
                <a:srgbClr val="993300"/>
              </a:solidFill>
              <a:latin typeface="Georgia" pitchFamily="18" charset="0"/>
            </a:endParaRP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4067175" y="2492375"/>
            <a:ext cx="4752975" cy="302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"5" - 5 правильных ответов</a:t>
            </a:r>
          </a:p>
          <a:p>
            <a:r>
              <a:rPr lang="ru-RU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"4" - 4 правильных ответа</a:t>
            </a:r>
          </a:p>
          <a:p>
            <a:r>
              <a:rPr lang="ru-RU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"3" - 3 правильных ответа</a:t>
            </a:r>
          </a:p>
        </p:txBody>
      </p:sp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2700338" y="2420938"/>
            <a:ext cx="108108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1) б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2) б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3) б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4) в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5) 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4" grpId="0" animBg="1"/>
      <p:bldP spid="5120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38931" name="AutoShape 19"/>
          <p:cNvSpPr>
            <a:spLocks noChangeArrowheads="1"/>
          </p:cNvSpPr>
          <p:nvPr/>
        </p:nvSpPr>
        <p:spPr bwMode="auto">
          <a:xfrm>
            <a:off x="1547813" y="260350"/>
            <a:ext cx="7129462" cy="1611313"/>
          </a:xfrm>
          <a:prstGeom prst="wedgeRoundRectCallout">
            <a:avLst>
              <a:gd name="adj1" fmla="val 38042"/>
              <a:gd name="adj2" fmla="val 1663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2400" b="1" i="1">
              <a:latin typeface="Georgia" pitchFamily="18" charset="0"/>
            </a:endParaRPr>
          </a:p>
          <a:p>
            <a:r>
              <a:rPr lang="ru-RU" sz="2400" b="1" i="1">
                <a:latin typeface="Georgia" pitchFamily="18" charset="0"/>
              </a:rPr>
              <a:t>Спасибо за урок!</a:t>
            </a:r>
          </a:p>
        </p:txBody>
      </p:sp>
      <p:pic>
        <p:nvPicPr>
          <p:cNvPr id="38932" name="Picture 20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7188"/>
            <a:ext cx="2428875" cy="3960812"/>
          </a:xfrm>
          <a:prstGeom prst="rect">
            <a:avLst/>
          </a:prstGeom>
          <a:noFill/>
        </p:spPr>
      </p:pic>
      <p:sp>
        <p:nvSpPr>
          <p:cNvPr id="38933" name="AutoShape 21"/>
          <p:cNvSpPr>
            <a:spLocks noChangeArrowheads="1"/>
          </p:cNvSpPr>
          <p:nvPr/>
        </p:nvSpPr>
        <p:spPr bwMode="auto">
          <a:xfrm>
            <a:off x="1691680" y="2708920"/>
            <a:ext cx="5113338" cy="1800225"/>
          </a:xfrm>
          <a:prstGeom prst="wedgeRoundRectCallout">
            <a:avLst>
              <a:gd name="adj1" fmla="val -41523"/>
              <a:gd name="adj2" fmla="val 68694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>
                <a:solidFill>
                  <a:srgbClr val="993300"/>
                </a:solidFill>
                <a:latin typeface="Georgia" pitchFamily="18" charset="0"/>
              </a:rPr>
              <a:t>Задание на дом:</a:t>
            </a:r>
          </a:p>
          <a:p>
            <a:r>
              <a:rPr lang="ru-RU" sz="2400" dirty="0"/>
              <a:t>№605, стр.137-139(учить правила наизусть), №611(числа не должны повторяться)</a:t>
            </a:r>
            <a:endParaRPr lang="ru-RU" sz="2400" b="1" i="1" dirty="0">
              <a:solidFill>
                <a:srgbClr val="9933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1" grpId="0" animBg="1"/>
      <p:bldP spid="389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47107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468313" y="0"/>
            <a:ext cx="8389937" cy="1457325"/>
          </a:xfrm>
          <a:prstGeom prst="wedgeRoundRectCallout">
            <a:avLst>
              <a:gd name="adj1" fmla="val 37227"/>
              <a:gd name="adj2" fmla="val 203704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Найдите соответствующую закономерность и замените знак вопроса соответствующим числом </a:t>
            </a: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827088" y="1412875"/>
            <a:ext cx="6697662" cy="3455988"/>
          </a:xfrm>
          <a:prstGeom prst="cloudCallout">
            <a:avLst>
              <a:gd name="adj1" fmla="val -39431"/>
              <a:gd name="adj2" fmla="val 55972"/>
            </a:avLst>
          </a:prstGeom>
          <a:solidFill>
            <a:srgbClr val="FFFF99"/>
          </a:soli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5400" b="1">
                <a:solidFill>
                  <a:srgbClr val="FF0000"/>
                </a:solidFill>
                <a:latin typeface="Georgia" pitchFamily="18" charset="0"/>
              </a:rPr>
              <a:t>1) </a:t>
            </a:r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22, 26, 30, 34, ?</a:t>
            </a:r>
          </a:p>
          <a:p>
            <a:r>
              <a:rPr lang="ru-RU" sz="5400" b="1">
                <a:solidFill>
                  <a:srgbClr val="FF0000"/>
                </a:solidFill>
                <a:latin typeface="Georgia" pitchFamily="18" charset="0"/>
              </a:rPr>
              <a:t>2)</a:t>
            </a:r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 15, 25, 35, 45, ?</a:t>
            </a:r>
          </a:p>
          <a:p>
            <a:r>
              <a:rPr lang="ru-RU" sz="5400" b="1">
                <a:solidFill>
                  <a:srgbClr val="FF0000"/>
                </a:solidFill>
                <a:latin typeface="Georgia" pitchFamily="18" charset="0"/>
              </a:rPr>
              <a:t> 3)</a:t>
            </a:r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 2, 3, 5, 8, 13, 21, ?</a:t>
            </a:r>
            <a:r>
              <a:rPr lang="ru-RU" sz="5400" b="1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47110" name="WordArt 6"/>
          <p:cNvSpPr>
            <a:spLocks noChangeArrowheads="1" noChangeShapeType="1" noTextEdit="1"/>
          </p:cNvSpPr>
          <p:nvPr/>
        </p:nvSpPr>
        <p:spPr bwMode="auto">
          <a:xfrm>
            <a:off x="5580063" y="1916113"/>
            <a:ext cx="792162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38</a:t>
            </a:r>
          </a:p>
        </p:txBody>
      </p:sp>
      <p:sp>
        <p:nvSpPr>
          <p:cNvPr id="47111" name="WordArt 7"/>
          <p:cNvSpPr>
            <a:spLocks noChangeArrowheads="1" noChangeShapeType="1" noTextEdit="1"/>
          </p:cNvSpPr>
          <p:nvPr/>
        </p:nvSpPr>
        <p:spPr bwMode="auto">
          <a:xfrm>
            <a:off x="5651500" y="2852738"/>
            <a:ext cx="720725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55</a:t>
            </a:r>
          </a:p>
        </p:txBody>
      </p:sp>
      <p:sp>
        <p:nvSpPr>
          <p:cNvPr id="47112" name="WordArt 8"/>
          <p:cNvSpPr>
            <a:spLocks noChangeArrowheads="1" noChangeShapeType="1" noTextEdit="1"/>
          </p:cNvSpPr>
          <p:nvPr/>
        </p:nvSpPr>
        <p:spPr bwMode="auto">
          <a:xfrm>
            <a:off x="5940425" y="3716338"/>
            <a:ext cx="719138" cy="658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  <p:bldP spid="47109" grpId="0" animBg="1"/>
      <p:bldP spid="47110" grpId="0" animBg="1"/>
      <p:bldP spid="47111" grpId="0" animBg="1"/>
      <p:bldP spid="471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  <p:pic>
        <p:nvPicPr>
          <p:cNvPr id="46083" name="Picture 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8263" y="2708275"/>
            <a:ext cx="2725737" cy="4149725"/>
          </a:xfrm>
          <a:prstGeom prst="rect">
            <a:avLst/>
          </a:prstGeom>
          <a:noFill/>
        </p:spPr>
      </p:pic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323850" y="0"/>
            <a:ext cx="8389938" cy="1295400"/>
          </a:xfrm>
          <a:prstGeom prst="wedgeRoundRectCallout">
            <a:avLst>
              <a:gd name="adj1" fmla="val 36167"/>
              <a:gd name="adj2" fmla="val 166056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Очень часто при решении задач, нам приходится определять: делится ли то или иное число на 2, 5, 10, 4, 25, 100. </a:t>
            </a:r>
          </a:p>
        </p:txBody>
      </p:sp>
      <p:sp>
        <p:nvSpPr>
          <p:cNvPr id="46085" name="WordArt 5"/>
          <p:cNvSpPr>
            <a:spLocks noChangeArrowheads="1" noChangeShapeType="1" noTextEdit="1"/>
          </p:cNvSpPr>
          <p:nvPr/>
        </p:nvSpPr>
        <p:spPr bwMode="auto">
          <a:xfrm>
            <a:off x="1258888" y="1844675"/>
            <a:ext cx="6192837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125 869 874 268 : 2 = ...</a:t>
            </a: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4140200" y="3213100"/>
            <a:ext cx="2808288" cy="1258888"/>
          </a:xfrm>
          <a:prstGeom prst="cloudCallout">
            <a:avLst>
              <a:gd name="adj1" fmla="val -137167"/>
              <a:gd name="adj2" fmla="val 84931"/>
            </a:avLst>
          </a:prstGeom>
          <a:solidFill>
            <a:srgbClr val="FFFF99"/>
          </a:solidFill>
          <a:ln w="952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ru-RU" sz="5400" b="1">
                <a:solidFill>
                  <a:srgbClr val="FF0000"/>
                </a:solidFill>
                <a:latin typeface="Georgia" pitchFamily="18" charset="0"/>
              </a:rPr>
              <a:t>???</a:t>
            </a:r>
          </a:p>
        </p:txBody>
      </p:sp>
      <p:sp>
        <p:nvSpPr>
          <p:cNvPr id="46087" name="Freeform 7"/>
          <p:cNvSpPr>
            <a:spLocks/>
          </p:cNvSpPr>
          <p:nvPr/>
        </p:nvSpPr>
        <p:spPr bwMode="auto">
          <a:xfrm>
            <a:off x="3348038" y="2636838"/>
            <a:ext cx="1295400" cy="1079500"/>
          </a:xfrm>
          <a:custGeom>
            <a:avLst/>
            <a:gdLst/>
            <a:ahLst/>
            <a:cxnLst>
              <a:cxn ang="0">
                <a:pos x="643" y="701"/>
              </a:cxn>
              <a:cxn ang="0">
                <a:pos x="0" y="0"/>
              </a:cxn>
            </a:cxnLst>
            <a:rect l="0" t="0" r="r" b="b"/>
            <a:pathLst>
              <a:path w="643" h="701">
                <a:moveTo>
                  <a:pt x="643" y="701"/>
                </a:moveTo>
                <a:lnTo>
                  <a:pt x="0" y="0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8" name="Freeform 8"/>
          <p:cNvSpPr>
            <a:spLocks/>
          </p:cNvSpPr>
          <p:nvPr/>
        </p:nvSpPr>
        <p:spPr bwMode="auto">
          <a:xfrm flipH="1">
            <a:off x="5724525" y="2565400"/>
            <a:ext cx="287338" cy="935038"/>
          </a:xfrm>
          <a:custGeom>
            <a:avLst/>
            <a:gdLst/>
            <a:ahLst/>
            <a:cxnLst>
              <a:cxn ang="0">
                <a:pos x="38" y="547"/>
              </a:cxn>
              <a:cxn ang="0">
                <a:pos x="0" y="0"/>
              </a:cxn>
            </a:cxnLst>
            <a:rect l="0" t="0" r="r" b="b"/>
            <a:pathLst>
              <a:path w="38" h="547">
                <a:moveTo>
                  <a:pt x="38" y="547"/>
                </a:moveTo>
                <a:lnTo>
                  <a:pt x="0" y="0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89" name="Freeform 9"/>
          <p:cNvSpPr>
            <a:spLocks/>
          </p:cNvSpPr>
          <p:nvPr/>
        </p:nvSpPr>
        <p:spPr bwMode="auto">
          <a:xfrm>
            <a:off x="6300788" y="2636838"/>
            <a:ext cx="1104900" cy="996950"/>
          </a:xfrm>
          <a:custGeom>
            <a:avLst/>
            <a:gdLst/>
            <a:ahLst/>
            <a:cxnLst>
              <a:cxn ang="0">
                <a:pos x="0" y="628"/>
              </a:cxn>
              <a:cxn ang="0">
                <a:pos x="696" y="0"/>
              </a:cxn>
            </a:cxnLst>
            <a:rect l="0" t="0" r="r" b="b"/>
            <a:pathLst>
              <a:path w="696" h="628">
                <a:moveTo>
                  <a:pt x="0" y="628"/>
                </a:moveTo>
                <a:lnTo>
                  <a:pt x="696" y="0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090" name="WordArt 10"/>
          <p:cNvSpPr>
            <a:spLocks noChangeArrowheads="1" noChangeShapeType="1" noTextEdit="1"/>
          </p:cNvSpPr>
          <p:nvPr/>
        </p:nvSpPr>
        <p:spPr bwMode="auto">
          <a:xfrm>
            <a:off x="6948488" y="1628775"/>
            <a:ext cx="792162" cy="77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54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8" presetClass="exit" presetSubtype="9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Left)">
                                      <p:cBhvr>
                                        <p:cTn id="25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Right)">
                                      <p:cBhvr>
                                        <p:cTn id="31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xit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upRight)">
                                      <p:cBhvr>
                                        <p:cTn id="38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46086" grpId="0" animBg="1"/>
      <p:bldP spid="46087" grpId="0" animBg="1"/>
      <p:bldP spid="46087" grpId="1" animBg="1"/>
      <p:bldP spid="46088" grpId="0" animBg="1"/>
      <p:bldP spid="46088" grpId="1" animBg="1"/>
      <p:bldP spid="46089" grpId="0" animBg="1"/>
      <p:bldP spid="46089" grpId="1" animBg="1"/>
      <p:bldP spid="4609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5175"/>
            <a:ext cx="2428875" cy="3960813"/>
          </a:xfrm>
          <a:prstGeom prst="rect">
            <a:avLst/>
          </a:prstGeom>
          <a:noFill/>
        </p:spPr>
      </p:pic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771775" y="1773238"/>
            <a:ext cx="6048375" cy="3313112"/>
          </a:xfrm>
          <a:prstGeom prst="wedgeRoundRectCallout">
            <a:avLst>
              <a:gd name="adj1" fmla="val -68269"/>
              <a:gd name="adj2" fmla="val -13968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ПРИЗНАК ДЕЛИМОСТИ НА</a:t>
            </a:r>
            <a:r>
              <a:rPr lang="ru-RU" sz="3600" b="1" i="1">
                <a:solidFill>
                  <a:srgbClr val="993300"/>
                </a:solidFill>
                <a:latin typeface="Georgia" pitchFamily="18" charset="0"/>
              </a:rPr>
              <a:t> </a:t>
            </a:r>
            <a:r>
              <a:rPr lang="ru-RU" sz="4800" b="1" i="1">
                <a:solidFill>
                  <a:srgbClr val="993300"/>
                </a:solidFill>
                <a:latin typeface="Georgia" pitchFamily="18" charset="0"/>
              </a:rPr>
              <a:t>2</a:t>
            </a:r>
          </a:p>
          <a:p>
            <a:endParaRPr lang="ru-RU" sz="3600" b="1" i="1">
              <a:solidFill>
                <a:srgbClr val="993300"/>
              </a:solidFill>
              <a:latin typeface="Georgia" pitchFamily="18" charset="0"/>
            </a:endParaRPr>
          </a:p>
          <a:p>
            <a:r>
              <a:rPr lang="ru-RU" sz="2400" b="1" i="1">
                <a:solidFill>
                  <a:srgbClr val="993300"/>
                </a:solidFill>
                <a:latin typeface="Georgia" pitchFamily="18" charset="0"/>
              </a:rPr>
              <a:t>Число делится на 2 только в том случае, если оно оканчивается четной цифрой (2, 4, 6, 8, 0) </a:t>
            </a:r>
          </a:p>
        </p:txBody>
      </p:sp>
      <p:sp>
        <p:nvSpPr>
          <p:cNvPr id="7198" name="WordArt 30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70580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Запомни правило!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263" y="2349500"/>
            <a:ext cx="2725737" cy="4149725"/>
          </a:xfrm>
          <a:prstGeom prst="rect">
            <a:avLst/>
          </a:prstGeom>
          <a:noFill/>
        </p:spPr>
      </p:pic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179388" y="5734050"/>
            <a:ext cx="6913562" cy="936625"/>
          </a:xfrm>
          <a:prstGeom prst="wedgeRoundRectCallout">
            <a:avLst>
              <a:gd name="adj1" fmla="val 59782"/>
              <a:gd name="adj2" fmla="val -247625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>
                <a:solidFill>
                  <a:schemeClr val="accent2"/>
                </a:solidFill>
                <a:latin typeface="Georgia" pitchFamily="18" charset="0"/>
              </a:rPr>
              <a:t>Что для этого достаточно знать?</a:t>
            </a:r>
          </a:p>
        </p:txBody>
      </p:sp>
      <p:sp>
        <p:nvSpPr>
          <p:cNvPr id="6177" name="WordArt 33"/>
          <p:cNvSpPr>
            <a:spLocks noChangeArrowheads="1" noChangeShapeType="1" noTextEdit="1"/>
          </p:cNvSpPr>
          <p:nvPr/>
        </p:nvSpPr>
        <p:spPr bwMode="auto">
          <a:xfrm>
            <a:off x="250825" y="2924175"/>
            <a:ext cx="6121400" cy="2017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123,   14 678,</a:t>
            </a:r>
          </a:p>
          <a:p>
            <a:pPr algn="dist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19 786,   13 356 777,</a:t>
            </a:r>
          </a:p>
          <a:p>
            <a:pPr algn="dist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124 468,   765 770.</a:t>
            </a:r>
          </a:p>
        </p:txBody>
      </p:sp>
      <p:sp>
        <p:nvSpPr>
          <p:cNvPr id="6178" name="WordArt 34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8064500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Скажите, какие числа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приведенные ниже,</a:t>
            </a:r>
          </a:p>
          <a:p>
            <a:r>
              <a:rPr lang="ru-RU" sz="3600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делятся на 2?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77" grpId="0" animBg="1"/>
      <p:bldP spid="61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0265" name="WordArt 25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561657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Какие из чисел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делятся,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 какие не делятся на 5?</a:t>
            </a:r>
          </a:p>
        </p:txBody>
      </p:sp>
      <p:sp>
        <p:nvSpPr>
          <p:cNvPr id="10269" name="WordArt 29"/>
          <p:cNvSpPr>
            <a:spLocks noChangeArrowheads="1" noChangeShapeType="1" noTextEdit="1"/>
          </p:cNvSpPr>
          <p:nvPr/>
        </p:nvSpPr>
        <p:spPr bwMode="auto">
          <a:xfrm>
            <a:off x="3348038" y="2349500"/>
            <a:ext cx="2736850" cy="4030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135,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440,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5 554,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73 209,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908 015</a:t>
            </a:r>
          </a:p>
        </p:txBody>
      </p:sp>
      <p:sp>
        <p:nvSpPr>
          <p:cNvPr id="10270" name="WordArt 30"/>
          <p:cNvSpPr>
            <a:spLocks noChangeArrowheads="1" noChangeShapeType="1" noTextEdit="1"/>
          </p:cNvSpPr>
          <p:nvPr/>
        </p:nvSpPr>
        <p:spPr bwMode="auto">
          <a:xfrm>
            <a:off x="6156325" y="4941888"/>
            <a:ext cx="936625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  <p:sp>
        <p:nvSpPr>
          <p:cNvPr id="10272" name="WordArt 32"/>
          <p:cNvSpPr>
            <a:spLocks noChangeArrowheads="1" noChangeShapeType="1" noTextEdit="1"/>
          </p:cNvSpPr>
          <p:nvPr/>
        </p:nvSpPr>
        <p:spPr bwMode="auto">
          <a:xfrm>
            <a:off x="5508625" y="2349500"/>
            <a:ext cx="7207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0273" name="WordArt 33"/>
          <p:cNvSpPr>
            <a:spLocks noChangeArrowheads="1" noChangeShapeType="1" noTextEdit="1"/>
          </p:cNvSpPr>
          <p:nvPr/>
        </p:nvSpPr>
        <p:spPr bwMode="auto">
          <a:xfrm>
            <a:off x="5435600" y="3213100"/>
            <a:ext cx="8270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  <p:sp>
        <p:nvSpPr>
          <p:cNvPr id="10274" name="WordArt 34"/>
          <p:cNvSpPr>
            <a:spLocks noChangeArrowheads="1" noChangeShapeType="1" noTextEdit="1"/>
          </p:cNvSpPr>
          <p:nvPr/>
        </p:nvSpPr>
        <p:spPr bwMode="auto">
          <a:xfrm>
            <a:off x="5724525" y="4076700"/>
            <a:ext cx="1008063" cy="623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  <p:sp>
        <p:nvSpPr>
          <p:cNvPr id="10275" name="WordArt 35"/>
          <p:cNvSpPr>
            <a:spLocks noChangeArrowheads="1" noChangeShapeType="1" noTextEdit="1"/>
          </p:cNvSpPr>
          <p:nvPr/>
        </p:nvSpPr>
        <p:spPr bwMode="auto">
          <a:xfrm>
            <a:off x="6227763" y="5734050"/>
            <a:ext cx="8270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animBg="1"/>
      <p:bldP spid="10269" grpId="0" animBg="1"/>
      <p:bldP spid="10270" grpId="0" animBg="1"/>
      <p:bldP spid="10272" grpId="0" animBg="1"/>
      <p:bldP spid="10273" grpId="0" animBg="1"/>
      <p:bldP spid="10274" grpId="0" animBg="1"/>
      <p:bldP spid="102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8486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Попробуй сформулировать </a:t>
            </a:r>
          </a:p>
          <a:p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признак делимости на 5</a:t>
            </a: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1619250" y="2565400"/>
            <a:ext cx="6840538" cy="3311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ПРИЗНАК ДЕЛИМОСТИ НА 5</a:t>
            </a:r>
          </a:p>
          <a:p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Число делится на 5</a:t>
            </a:r>
          </a:p>
          <a:p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только в том случае,</a:t>
            </a:r>
          </a:p>
          <a:p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если оно оканчивается</a:t>
            </a:r>
          </a:p>
          <a:p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или 5, или о.</a:t>
            </a:r>
          </a:p>
        </p:txBody>
      </p:sp>
      <p:sp>
        <p:nvSpPr>
          <p:cNvPr id="9238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39750" y="6165850"/>
            <a:ext cx="1512888" cy="504825"/>
          </a:xfrm>
          <a:prstGeom prst="actionButtonBlank">
            <a:avLst/>
          </a:prstGeom>
          <a:gradFill rotWithShape="1">
            <a:gsLst>
              <a:gs pos="0">
                <a:srgbClr val="333399"/>
              </a:gs>
              <a:gs pos="50000">
                <a:schemeClr val="bg1"/>
              </a:gs>
              <a:gs pos="100000">
                <a:srgbClr val="3333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latin typeface="Georgia" pitchFamily="18" charset="0"/>
              </a:rPr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8"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2428875" cy="3960813"/>
          </a:xfrm>
          <a:prstGeom prst="rect">
            <a:avLst/>
          </a:prstGeom>
          <a:noFill/>
        </p:spPr>
      </p:pic>
      <p:sp>
        <p:nvSpPr>
          <p:cNvPr id="11292" name="WordArt 28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4679950" cy="14128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80069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00FF00">
                    <a:alpha val="41000"/>
                  </a:srgbClr>
                </a:solidFill>
                <a:latin typeface="Arial"/>
                <a:cs typeface="Arial"/>
              </a:rPr>
              <a:t>задача 1</a:t>
            </a:r>
          </a:p>
        </p:txBody>
      </p:sp>
      <p:sp>
        <p:nvSpPr>
          <p:cNvPr id="11297" name="WordArt 33"/>
          <p:cNvSpPr>
            <a:spLocks noChangeArrowheads="1" noChangeShapeType="1" noTextEdit="1"/>
          </p:cNvSpPr>
          <p:nvPr/>
        </p:nvSpPr>
        <p:spPr bwMode="auto">
          <a:xfrm>
            <a:off x="1908175" y="2060575"/>
            <a:ext cx="6804025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Из чисел 72; 312; 525; 480; 1196; 1230; 785</a:t>
            </a:r>
          </a:p>
        </p:txBody>
      </p:sp>
      <p:sp>
        <p:nvSpPr>
          <p:cNvPr id="11298" name="WordArt 34"/>
          <p:cNvSpPr>
            <a:spLocks noChangeArrowheads="1" noChangeShapeType="1" noTextEdit="1"/>
          </p:cNvSpPr>
          <p:nvPr/>
        </p:nvSpPr>
        <p:spPr bwMode="auto">
          <a:xfrm>
            <a:off x="2700338" y="3068638"/>
            <a:ext cx="5327650" cy="316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Выписать те, которые:</a:t>
            </a:r>
          </a:p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а) делятся на 2;</a:t>
            </a:r>
          </a:p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б) делятся на 5;</a:t>
            </a:r>
          </a:p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в) делятся и на 2 и на 5.</a:t>
            </a:r>
          </a:p>
        </p:txBody>
      </p:sp>
      <p:sp>
        <p:nvSpPr>
          <p:cNvPr id="11299" name="WordArt 35"/>
          <p:cNvSpPr>
            <a:spLocks noChangeArrowheads="1" noChangeShapeType="1" noTextEdit="1"/>
          </p:cNvSpPr>
          <p:nvPr/>
        </p:nvSpPr>
        <p:spPr bwMode="auto">
          <a:xfrm>
            <a:off x="3492500" y="4437063"/>
            <a:ext cx="449897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72; 312;  480; 1196; 1230;</a:t>
            </a:r>
          </a:p>
        </p:txBody>
      </p:sp>
      <p:sp>
        <p:nvSpPr>
          <p:cNvPr id="11300" name="WordArt 36"/>
          <p:cNvSpPr>
            <a:spLocks noChangeArrowheads="1" noChangeShapeType="1" noTextEdit="1"/>
          </p:cNvSpPr>
          <p:nvPr/>
        </p:nvSpPr>
        <p:spPr bwMode="auto">
          <a:xfrm>
            <a:off x="3851275" y="5300663"/>
            <a:ext cx="2736850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525; 1230; 785</a:t>
            </a:r>
          </a:p>
        </p:txBody>
      </p:sp>
      <p:sp>
        <p:nvSpPr>
          <p:cNvPr id="11301" name="WordArt 37"/>
          <p:cNvSpPr>
            <a:spLocks noChangeArrowheads="1" noChangeShapeType="1" noTextEdit="1"/>
          </p:cNvSpPr>
          <p:nvPr/>
        </p:nvSpPr>
        <p:spPr bwMode="auto">
          <a:xfrm>
            <a:off x="3851275" y="6237288"/>
            <a:ext cx="22336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480; 1230.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9" grpId="0" animBg="1"/>
      <p:bldP spid="11300" grpId="0" animBg="1"/>
      <p:bldP spid="11301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739</Words>
  <Application>Microsoft Office PowerPoint</Application>
  <PresentationFormat>Экран (4:3)</PresentationFormat>
  <Paragraphs>147</Paragraphs>
  <Slides>24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Georgia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Аsus</cp:lastModifiedBy>
  <cp:revision>15</cp:revision>
  <dcterms:created xsi:type="dcterms:W3CDTF">2009-07-08T04:34:27Z</dcterms:created>
  <dcterms:modified xsi:type="dcterms:W3CDTF">2020-11-11T17:03:56Z</dcterms:modified>
</cp:coreProperties>
</file>