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84" r:id="rId4"/>
    <p:sldId id="283" r:id="rId5"/>
    <p:sldId id="261" r:id="rId6"/>
    <p:sldId id="260" r:id="rId7"/>
    <p:sldId id="264" r:id="rId8"/>
    <p:sldId id="263" r:id="rId9"/>
    <p:sldId id="265" r:id="rId10"/>
    <p:sldId id="290" r:id="rId11"/>
    <p:sldId id="267" r:id="rId12"/>
    <p:sldId id="268" r:id="rId13"/>
    <p:sldId id="272" r:id="rId14"/>
    <p:sldId id="273" r:id="rId15"/>
    <p:sldId id="274" r:id="rId16"/>
    <p:sldId id="285" r:id="rId17"/>
    <p:sldId id="286" r:id="rId18"/>
    <p:sldId id="288" r:id="rId19"/>
    <p:sldId id="281" r:id="rId2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FF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94" autoAdjust="0"/>
    <p:restoredTop sz="94624" autoAdjust="0"/>
  </p:normalViewPr>
  <p:slideViewPr>
    <p:cSldViewPr>
      <p:cViewPr varScale="1">
        <p:scale>
          <a:sx n="73" d="100"/>
          <a:sy n="73" d="100"/>
        </p:scale>
        <p:origin x="-6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393DED-BB57-4D88-8BDA-21E7D71A00C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98F5C6-15B3-40A0-A7C2-8DE8BEC4026A}" type="slidenum">
              <a:rPr lang="ru-RU"/>
              <a:pPr/>
              <a:t>13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Составление примеров, решение – на доске и в тетрадях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7FCB6A-393C-431E-A090-1938F7D954F2}" type="slidenum">
              <a:rPr lang="ru-RU"/>
              <a:pPr/>
              <a:t>18</a:t>
            </a:fld>
            <a:endParaRPr lang="ru-RU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Составление примеров, решение – на доске и в тетрадях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2CAE8-BB9B-4DC6-AA84-5BD0D245EE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A2573-D7E2-4328-AE80-63B0615854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9C23F-3D15-4D46-BDBA-B251ABAC43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CA201B-DA9E-4703-80D4-5696DBBFE6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55C59-EA84-4C81-B964-543BB7C6FD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E50A19-207F-4182-AB3C-E2F202BB7E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8B62D-9478-458F-AABC-22EB6657E3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1DD17-C893-40B4-96D2-3C48C701B3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7C3B9-2545-48AE-B110-FFCE4C2C80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B403F-A04A-4B5A-ABE3-49D17C883D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8CFD1-BC71-41A9-8B72-6C65F6B64D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23BC0-CD57-4E6B-B3E1-62520FC659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rgbClr val="FFCC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2C831E4-6CF5-4AAD-A23A-10EE4C317C9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838"/>
            <a:ext cx="2428875" cy="3960812"/>
          </a:xfrm>
          <a:prstGeom prst="rect">
            <a:avLst/>
          </a:prstGeom>
          <a:noFill/>
        </p:spPr>
      </p:pic>
      <p:pic>
        <p:nvPicPr>
          <p:cNvPr id="3075" name="Picture 3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8263" y="2420938"/>
            <a:ext cx="2725737" cy="4149725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771775" y="3716338"/>
            <a:ext cx="32400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3200" b="1" dirty="0">
                <a:solidFill>
                  <a:srgbClr val="CC0000"/>
                </a:solidFill>
                <a:latin typeface="Georgia" pitchFamily="18" charset="0"/>
              </a:rPr>
              <a:t>5 </a:t>
            </a:r>
            <a:r>
              <a:rPr lang="ru-RU" sz="3200" b="1" dirty="0" smtClean="0">
                <a:solidFill>
                  <a:srgbClr val="CC0000"/>
                </a:solidFill>
                <a:latin typeface="Georgia" pitchFamily="18" charset="0"/>
              </a:rPr>
              <a:t> </a:t>
            </a:r>
            <a:r>
              <a:rPr lang="ru-RU" sz="3200" b="1" dirty="0">
                <a:solidFill>
                  <a:srgbClr val="CC0000"/>
                </a:solidFill>
                <a:latin typeface="Georgia" pitchFamily="18" charset="0"/>
              </a:rPr>
              <a:t>класс.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8424862" cy="2089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 dirty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Признаки делимости </a:t>
            </a:r>
          </a:p>
          <a:p>
            <a:r>
              <a:rPr lang="ru-RU" sz="3600" b="1" kern="10" dirty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на </a:t>
            </a:r>
            <a:r>
              <a:rPr lang="ru-RU" sz="3600" b="1" kern="10" dirty="0" smtClean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2, </a:t>
            </a:r>
            <a:r>
              <a:rPr lang="ru-RU" sz="3600" b="1" kern="10" dirty="0" smtClean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4, 8, 11</a:t>
            </a:r>
            <a:endParaRPr lang="ru-RU" sz="3600" b="1" kern="10" dirty="0">
              <a:ln w="19050">
                <a:solidFill>
                  <a:srgbClr val="FFCC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772400" cy="1143000"/>
          </a:xfrm>
        </p:spPr>
        <p:txBody>
          <a:bodyPr>
            <a:normAutofit/>
          </a:bodyPr>
          <a:lstStyle/>
          <a:p>
            <a:r>
              <a:rPr lang="ru-RU" sz="4800" b="1" i="1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Устно</a:t>
            </a:r>
            <a:endParaRPr lang="ru-RU" sz="4800" b="1" i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24744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C00000"/>
                </a:solidFill>
              </a:rPr>
              <a:t> Назовите три числа, которые делятся на 2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2060"/>
                </a:solidFill>
              </a:rPr>
              <a:t> Назовите три числа, которые делятся на </a:t>
            </a:r>
            <a:r>
              <a:rPr lang="ru-RU" sz="3200" b="1" dirty="0" smtClean="0">
                <a:solidFill>
                  <a:srgbClr val="002060"/>
                </a:solidFill>
              </a:rPr>
              <a:t>4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FFC000"/>
                </a:solidFill>
              </a:rPr>
              <a:t> Назовите три числа, которые делятся и на 2 и на </a:t>
            </a:r>
            <a:r>
              <a:rPr lang="ru-RU" sz="3200" b="1" dirty="0" smtClean="0">
                <a:solidFill>
                  <a:srgbClr val="FFC000"/>
                </a:solidFill>
              </a:rPr>
              <a:t>4</a:t>
            </a:r>
            <a:endParaRPr lang="ru-RU" sz="3200" b="1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00B050"/>
                </a:solidFill>
              </a:rPr>
              <a:t> Назовите три числа, которые делятся на </a:t>
            </a:r>
            <a:r>
              <a:rPr lang="ru-RU" sz="3200" b="1" dirty="0" smtClean="0">
                <a:solidFill>
                  <a:srgbClr val="00B050"/>
                </a:solidFill>
              </a:rPr>
              <a:t>8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rgbClr val="7030A0"/>
                </a:solidFill>
              </a:rPr>
              <a:t> Назовите три числа, которые 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делятся на </a:t>
            </a:r>
            <a:r>
              <a:rPr lang="ru-RU" sz="3200" b="1" dirty="0" smtClean="0">
                <a:solidFill>
                  <a:srgbClr val="7030A0"/>
                </a:solidFill>
              </a:rPr>
              <a:t>11</a:t>
            </a:r>
            <a:endParaRPr lang="ru-RU" sz="3200" b="1" dirty="0" smtClean="0">
              <a:solidFill>
                <a:srgbClr val="7030A0"/>
              </a:solidFill>
            </a:endParaRPr>
          </a:p>
        </p:txBody>
      </p:sp>
      <p:pic>
        <p:nvPicPr>
          <p:cNvPr id="6" name="Picture 2" descr="C:\Users\sanik\Pictures\школьные картинки\depositphotos_21519019-stock-illustration-school-boo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08745"/>
            <a:ext cx="1797076" cy="1449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3059832" y="620712"/>
            <a:ext cx="5544418" cy="1080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Определить, делится ли число на 4?</a:t>
            </a:r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3924300" y="1916113"/>
            <a:ext cx="1439863" cy="3744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112;</a:t>
            </a:r>
          </a:p>
          <a:p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104;</a:t>
            </a:r>
          </a:p>
          <a:p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128;</a:t>
            </a:r>
          </a:p>
          <a:p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316;</a:t>
            </a:r>
          </a:p>
          <a:p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1 325.</a:t>
            </a:r>
          </a:p>
        </p:txBody>
      </p:sp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5508625" y="4437063"/>
            <a:ext cx="647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4346" name="WordArt 10"/>
          <p:cNvSpPr>
            <a:spLocks noChangeArrowheads="1" noChangeShapeType="1" noTextEdit="1"/>
          </p:cNvSpPr>
          <p:nvPr/>
        </p:nvSpPr>
        <p:spPr bwMode="auto">
          <a:xfrm>
            <a:off x="5076825" y="3644900"/>
            <a:ext cx="792163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4347" name="WordArt 11"/>
          <p:cNvSpPr>
            <a:spLocks noChangeArrowheads="1" noChangeShapeType="1" noTextEdit="1"/>
          </p:cNvSpPr>
          <p:nvPr/>
        </p:nvSpPr>
        <p:spPr bwMode="auto">
          <a:xfrm>
            <a:off x="5003800" y="2781300"/>
            <a:ext cx="10080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4348" name="WordArt 12"/>
          <p:cNvSpPr>
            <a:spLocks noChangeArrowheads="1" noChangeShapeType="1" noTextEdit="1"/>
          </p:cNvSpPr>
          <p:nvPr/>
        </p:nvSpPr>
        <p:spPr bwMode="auto">
          <a:xfrm>
            <a:off x="5148263" y="2060575"/>
            <a:ext cx="86518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250825" y="188913"/>
            <a:ext cx="3384550" cy="863600"/>
          </a:xfrm>
          <a:prstGeom prst="wedgeRoundRectCallout">
            <a:avLst>
              <a:gd name="adj1" fmla="val -37194"/>
              <a:gd name="adj2" fmla="val 205699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ЗАДАЧА </a:t>
            </a:r>
            <a:r>
              <a:rPr lang="ru-RU" sz="4000" b="1" i="1">
                <a:solidFill>
                  <a:srgbClr val="993300"/>
                </a:solidFill>
                <a:latin typeface="Georgia" pitchFamily="18" charset="0"/>
              </a:rPr>
              <a:t>2</a:t>
            </a:r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2627313" y="5876925"/>
            <a:ext cx="6265862" cy="7207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i="1">
                <a:latin typeface="Georgia" pitchFamily="18" charset="0"/>
              </a:rPr>
              <a:t>Какой вывод можно сделать ?</a:t>
            </a:r>
          </a:p>
        </p:txBody>
      </p:sp>
      <p:sp>
        <p:nvSpPr>
          <p:cNvPr id="14352" name="WordArt 16"/>
          <p:cNvSpPr>
            <a:spLocks noChangeArrowheads="1" noChangeShapeType="1" noTextEdit="1"/>
          </p:cNvSpPr>
          <p:nvPr/>
        </p:nvSpPr>
        <p:spPr bwMode="auto">
          <a:xfrm>
            <a:off x="5508625" y="5157788"/>
            <a:ext cx="7191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323850" y="188913"/>
            <a:ext cx="5219700" cy="1225550"/>
          </a:xfrm>
          <a:prstGeom prst="wedgeRoundRectCallout">
            <a:avLst>
              <a:gd name="adj1" fmla="val 93611"/>
              <a:gd name="adj2" fmla="val 259329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 dirty="0" smtClean="0">
                <a:solidFill>
                  <a:schemeClr val="accent2"/>
                </a:solidFill>
                <a:latin typeface="Georgia" pitchFamily="18" charset="0"/>
              </a:rPr>
              <a:t>Определить делится ли число на 6</a:t>
            </a:r>
            <a:endParaRPr lang="ru-RU" sz="2400" b="1" i="1" dirty="0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988840"/>
            <a:ext cx="51845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248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334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588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250825" y="260350"/>
            <a:ext cx="8424863" cy="1223963"/>
          </a:xfrm>
          <a:prstGeom prst="wedgeRoundRectCallout">
            <a:avLst>
              <a:gd name="adj1" fmla="val -44856"/>
              <a:gd name="adj2" fmla="val 124579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Проверим как вы усвоили изученный материал.</a:t>
            </a:r>
          </a:p>
          <a:p>
            <a:endParaRPr lang="ru-RU" sz="2400" b="1" i="1">
              <a:solidFill>
                <a:srgbClr val="993300"/>
              </a:solidFill>
              <a:latin typeface="Georgia" pitchFamily="18" charset="0"/>
            </a:endParaRPr>
          </a:p>
        </p:txBody>
      </p:sp>
      <p:sp>
        <p:nvSpPr>
          <p:cNvPr id="19490" name="WordArt 34"/>
          <p:cNvSpPr>
            <a:spLocks noChangeArrowheads="1" noChangeShapeType="1" noTextEdit="1"/>
          </p:cNvSpPr>
          <p:nvPr/>
        </p:nvSpPr>
        <p:spPr bwMode="auto">
          <a:xfrm>
            <a:off x="2843213" y="2781300"/>
            <a:ext cx="5761037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ТЕСТ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  <p:bldP spid="1949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276475"/>
            <a:ext cx="2725737" cy="4149725"/>
          </a:xfrm>
          <a:prstGeom prst="rect">
            <a:avLst/>
          </a:prstGeom>
          <a:noFill/>
        </p:spPr>
      </p:pic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1547813" y="549275"/>
            <a:ext cx="7129462" cy="1366838"/>
          </a:xfrm>
          <a:prstGeom prst="wedgeRoundRectCallout">
            <a:avLst>
              <a:gd name="adj1" fmla="val 33769"/>
              <a:gd name="adj2" fmla="val 111556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i="1">
              <a:latin typeface="Georgia" pitchFamily="18" charset="0"/>
            </a:endParaRPr>
          </a:p>
          <a:p>
            <a:r>
              <a:rPr lang="ru-RU" sz="2400" b="1" i="1">
                <a:latin typeface="Georgia" pitchFamily="18" charset="0"/>
              </a:rPr>
              <a:t>1) Какое из данных чисел делится на 2?</a:t>
            </a:r>
          </a:p>
        </p:txBody>
      </p:sp>
      <p:sp>
        <p:nvSpPr>
          <p:cNvPr id="24602" name="WordArt 26"/>
          <p:cNvSpPr>
            <a:spLocks noChangeArrowheads="1" noChangeShapeType="1" noTextEdit="1"/>
          </p:cNvSpPr>
          <p:nvPr/>
        </p:nvSpPr>
        <p:spPr bwMode="auto">
          <a:xfrm>
            <a:off x="250825" y="3357563"/>
            <a:ext cx="6192838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а)125   б)156   в)1321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250825" y="260350"/>
            <a:ext cx="8642350" cy="1296988"/>
          </a:xfrm>
          <a:prstGeom prst="wedgeRoundRectCallout">
            <a:avLst>
              <a:gd name="adj1" fmla="val -44986"/>
              <a:gd name="adj2" fmla="val 114750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 dirty="0">
                <a:solidFill>
                  <a:srgbClr val="993300"/>
                </a:solidFill>
                <a:latin typeface="Georgia" pitchFamily="18" charset="0"/>
              </a:rPr>
              <a:t>2) Среди чисел найдите те, которые делятся и </a:t>
            </a:r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на 4.</a:t>
            </a:r>
            <a:endParaRPr lang="ru-RU" sz="2400" b="1" i="1" dirty="0">
              <a:solidFill>
                <a:srgbClr val="993300"/>
              </a:solidFill>
              <a:latin typeface="Georgia" pitchFamily="18" charset="0"/>
            </a:endParaRPr>
          </a:p>
        </p:txBody>
      </p:sp>
      <p:sp>
        <p:nvSpPr>
          <p:cNvPr id="25609" name="WordArt 9"/>
          <p:cNvSpPr>
            <a:spLocks noChangeArrowheads="1" noChangeShapeType="1" noTextEdit="1"/>
          </p:cNvSpPr>
          <p:nvPr/>
        </p:nvSpPr>
        <p:spPr bwMode="auto">
          <a:xfrm>
            <a:off x="2627313" y="2708275"/>
            <a:ext cx="612298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а) 175  б) 390  в) </a:t>
            </a:r>
            <a:r>
              <a:rPr lang="ru-RU" sz="3600" b="1" i="1" kern="10" dirty="0" smtClean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224</a:t>
            </a:r>
            <a:endParaRPr lang="ru-RU" sz="3600" b="1" i="1" kern="10" dirty="0">
              <a:ln w="19050">
                <a:solidFill>
                  <a:srgbClr val="FFCC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48131" name="AutoShape 3"/>
          <p:cNvSpPr>
            <a:spLocks noChangeArrowheads="1"/>
          </p:cNvSpPr>
          <p:nvPr/>
        </p:nvSpPr>
        <p:spPr bwMode="auto">
          <a:xfrm>
            <a:off x="250825" y="260350"/>
            <a:ext cx="8642350" cy="1584325"/>
          </a:xfrm>
          <a:prstGeom prst="wedgeRoundRectCallout">
            <a:avLst>
              <a:gd name="adj1" fmla="val -44986"/>
              <a:gd name="adj2" fmla="val 84870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 dirty="0">
                <a:solidFill>
                  <a:srgbClr val="993300"/>
                </a:solidFill>
                <a:latin typeface="Georgia" pitchFamily="18" charset="0"/>
              </a:rPr>
              <a:t>3) Какую цифру нужно поставить вместо * в числе </a:t>
            </a:r>
            <a:r>
              <a:rPr lang="ru-RU" sz="3600" b="1" i="1" dirty="0" smtClean="0">
                <a:solidFill>
                  <a:srgbClr val="993300"/>
                </a:solidFill>
                <a:latin typeface="Georgia" pitchFamily="18" charset="0"/>
              </a:rPr>
              <a:t>1123*8</a:t>
            </a:r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, </a:t>
            </a:r>
            <a:r>
              <a:rPr lang="ru-RU" sz="2400" b="1" i="1" dirty="0">
                <a:solidFill>
                  <a:srgbClr val="993300"/>
                </a:solidFill>
                <a:latin typeface="Georgia" pitchFamily="18" charset="0"/>
              </a:rPr>
              <a:t>чтобы полученное число делилось на 25?</a:t>
            </a:r>
          </a:p>
        </p:txBody>
      </p:sp>
      <p:sp>
        <p:nvSpPr>
          <p:cNvPr id="48132" name="WordArt 4"/>
          <p:cNvSpPr>
            <a:spLocks noChangeArrowheads="1" noChangeShapeType="1" noTextEdit="1"/>
          </p:cNvSpPr>
          <p:nvPr/>
        </p:nvSpPr>
        <p:spPr bwMode="auto">
          <a:xfrm>
            <a:off x="2627313" y="2708275"/>
            <a:ext cx="612298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а) 0  б) 2  в)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276475"/>
            <a:ext cx="2725737" cy="4149725"/>
          </a:xfrm>
          <a:prstGeom prst="rect">
            <a:avLst/>
          </a:prstGeom>
          <a:noFill/>
        </p:spPr>
      </p:pic>
      <p:sp>
        <p:nvSpPr>
          <p:cNvPr id="49155" name="AutoShape 3"/>
          <p:cNvSpPr>
            <a:spLocks noChangeArrowheads="1"/>
          </p:cNvSpPr>
          <p:nvPr/>
        </p:nvSpPr>
        <p:spPr bwMode="auto">
          <a:xfrm>
            <a:off x="1547813" y="549275"/>
            <a:ext cx="7129462" cy="1366838"/>
          </a:xfrm>
          <a:prstGeom prst="wedgeRoundRectCallout">
            <a:avLst>
              <a:gd name="adj1" fmla="val 33769"/>
              <a:gd name="adj2" fmla="val 111556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i="1" dirty="0">
              <a:latin typeface="Georgia" pitchFamily="18" charset="0"/>
            </a:endParaRPr>
          </a:p>
          <a:p>
            <a:r>
              <a:rPr lang="ru-RU" sz="2400" b="1" i="1" dirty="0">
                <a:latin typeface="Georgia" pitchFamily="18" charset="0"/>
              </a:rPr>
              <a:t>4) Какое из данных чисел делится на </a:t>
            </a:r>
            <a:r>
              <a:rPr lang="ru-RU" sz="2400" b="1" i="1" dirty="0" smtClean="0">
                <a:latin typeface="Georgia" pitchFamily="18" charset="0"/>
              </a:rPr>
              <a:t>11</a:t>
            </a:r>
            <a:r>
              <a:rPr lang="ru-RU" sz="2400" b="1" i="1" dirty="0" smtClean="0">
                <a:latin typeface="Georgia" pitchFamily="18" charset="0"/>
              </a:rPr>
              <a:t>?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49156" name="WordArt 4"/>
          <p:cNvSpPr>
            <a:spLocks noChangeArrowheads="1" noChangeShapeType="1" noTextEdit="1"/>
          </p:cNvSpPr>
          <p:nvPr/>
        </p:nvSpPr>
        <p:spPr bwMode="auto">
          <a:xfrm>
            <a:off x="250825" y="3357563"/>
            <a:ext cx="6192838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 smtClean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а)99   </a:t>
            </a:r>
            <a:r>
              <a:rPr lang="ru-RU" sz="36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б)346   </a:t>
            </a:r>
            <a:r>
              <a:rPr lang="ru-RU" sz="3600" b="1" i="1" kern="10" dirty="0" smtClean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в)890</a:t>
            </a:r>
            <a:endParaRPr lang="ru-RU" sz="3600" b="1" i="1" kern="10" dirty="0">
              <a:ln w="19050">
                <a:solidFill>
                  <a:srgbClr val="FFCC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51203" name="AutoShape 3"/>
          <p:cNvSpPr>
            <a:spLocks noChangeArrowheads="1"/>
          </p:cNvSpPr>
          <p:nvPr/>
        </p:nvSpPr>
        <p:spPr bwMode="auto">
          <a:xfrm>
            <a:off x="250825" y="260350"/>
            <a:ext cx="8424863" cy="1223963"/>
          </a:xfrm>
          <a:prstGeom prst="wedgeRoundRectCallout">
            <a:avLst>
              <a:gd name="adj1" fmla="val -44856"/>
              <a:gd name="adj2" fmla="val 124579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Проверим ответы:</a:t>
            </a:r>
          </a:p>
          <a:p>
            <a:endParaRPr lang="ru-RU" sz="2400" b="1" i="1">
              <a:solidFill>
                <a:srgbClr val="993300"/>
              </a:solidFill>
              <a:latin typeface="Georgia" pitchFamily="18" charset="0"/>
            </a:endParaRPr>
          </a:p>
        </p:txBody>
      </p:sp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4644008" y="2348880"/>
            <a:ext cx="1081087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1) б</a:t>
            </a:r>
          </a:p>
          <a:p>
            <a:r>
              <a:rPr lang="ru-RU" sz="36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2) </a:t>
            </a:r>
            <a:r>
              <a:rPr lang="ru-RU" sz="3600" b="1" i="1" kern="10" dirty="0" smtClean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в</a:t>
            </a:r>
            <a:endParaRPr lang="ru-RU" sz="3600" b="1" i="1" kern="10" dirty="0">
              <a:ln w="19050">
                <a:solidFill>
                  <a:srgbClr val="FFCC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  <a:p>
            <a:r>
              <a:rPr lang="ru-RU" sz="36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3) </a:t>
            </a:r>
            <a:r>
              <a:rPr lang="ru-RU" sz="3600" b="1" i="1" kern="10" dirty="0" smtClean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в</a:t>
            </a:r>
            <a:endParaRPr lang="ru-RU" sz="3600" b="1" i="1" kern="10" dirty="0">
              <a:ln w="19050">
                <a:solidFill>
                  <a:srgbClr val="FFCC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  <a:p>
            <a:r>
              <a:rPr lang="ru-RU" sz="3600" b="1" i="1" kern="10" dirty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4) </a:t>
            </a:r>
            <a:r>
              <a:rPr lang="ru-RU" sz="3600" b="1" i="1" kern="10" dirty="0" smtClean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</a:t>
            </a:r>
            <a:endParaRPr lang="ru-RU" sz="3600" b="1" i="1" kern="10" dirty="0">
              <a:ln w="19050">
                <a:solidFill>
                  <a:srgbClr val="FFCC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  <a:p>
            <a:endParaRPr lang="ru-RU" sz="3600" b="1" i="1" kern="10" dirty="0">
              <a:ln w="19050">
                <a:solidFill>
                  <a:srgbClr val="FFCC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animBg="1"/>
      <p:bldP spid="5120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</p:spPr>
      </p:pic>
      <p:sp>
        <p:nvSpPr>
          <p:cNvPr id="38931" name="AutoShape 19"/>
          <p:cNvSpPr>
            <a:spLocks noChangeArrowheads="1"/>
          </p:cNvSpPr>
          <p:nvPr/>
        </p:nvSpPr>
        <p:spPr bwMode="auto">
          <a:xfrm>
            <a:off x="1547813" y="260350"/>
            <a:ext cx="7129462" cy="1611313"/>
          </a:xfrm>
          <a:prstGeom prst="wedgeRoundRectCallout">
            <a:avLst>
              <a:gd name="adj1" fmla="val 38042"/>
              <a:gd name="adj2" fmla="val 166356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i="1">
              <a:latin typeface="Georgia" pitchFamily="18" charset="0"/>
            </a:endParaRPr>
          </a:p>
          <a:p>
            <a:r>
              <a:rPr lang="ru-RU" sz="2400" b="1" i="1">
                <a:latin typeface="Georgia" pitchFamily="18" charset="0"/>
              </a:rPr>
              <a:t>Спасибо за урок!</a:t>
            </a:r>
          </a:p>
        </p:txBody>
      </p:sp>
      <p:pic>
        <p:nvPicPr>
          <p:cNvPr id="38932" name="Picture 20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7188"/>
            <a:ext cx="2428875" cy="3960812"/>
          </a:xfrm>
          <a:prstGeom prst="rect">
            <a:avLst/>
          </a:prstGeom>
          <a:noFill/>
        </p:spPr>
      </p:pic>
      <p:sp>
        <p:nvSpPr>
          <p:cNvPr id="38933" name="AutoShape 21"/>
          <p:cNvSpPr>
            <a:spLocks noChangeArrowheads="1"/>
          </p:cNvSpPr>
          <p:nvPr/>
        </p:nvSpPr>
        <p:spPr bwMode="auto">
          <a:xfrm>
            <a:off x="1691680" y="2708920"/>
            <a:ext cx="5113338" cy="1800225"/>
          </a:xfrm>
          <a:prstGeom prst="wedgeRoundRectCallout">
            <a:avLst>
              <a:gd name="adj1" fmla="val -41523"/>
              <a:gd name="adj2" fmla="val 68694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Домашнее задание </a:t>
            </a:r>
          </a:p>
          <a:p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на </a:t>
            </a:r>
            <a:r>
              <a:rPr lang="ru-RU" sz="2400" b="1" i="1" dirty="0" err="1" smtClean="0">
                <a:solidFill>
                  <a:srgbClr val="993300"/>
                </a:solidFill>
                <a:latin typeface="Georgia" pitchFamily="18" charset="0"/>
              </a:rPr>
              <a:t>Якласс</a:t>
            </a:r>
            <a:endParaRPr lang="ru-RU" sz="2400" b="1" i="1" dirty="0" smtClean="0">
              <a:solidFill>
                <a:srgbClr val="993300"/>
              </a:solidFill>
              <a:latin typeface="Georgia" pitchFamily="18" charset="0"/>
            </a:endParaRPr>
          </a:p>
          <a:p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Доступно до 21:00</a:t>
            </a:r>
            <a:endParaRPr lang="ru-RU" sz="2400" b="1" i="1" dirty="0">
              <a:solidFill>
                <a:srgbClr val="9933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8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31" grpId="0" animBg="1"/>
      <p:bldP spid="389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838"/>
            <a:ext cx="2428875" cy="3960812"/>
          </a:xfrm>
          <a:prstGeom prst="rect">
            <a:avLst/>
          </a:prstGeom>
          <a:noFill/>
        </p:spPr>
      </p:pic>
      <p:pic>
        <p:nvPicPr>
          <p:cNvPr id="4099" name="Picture 3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</p:spPr>
      </p:pic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468313" y="404813"/>
            <a:ext cx="8389937" cy="1052512"/>
          </a:xfrm>
          <a:prstGeom prst="wedgeRoundRectCallout">
            <a:avLst>
              <a:gd name="adj1" fmla="val 37227"/>
              <a:gd name="adj2" fmla="val 262819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i="1" dirty="0">
              <a:solidFill>
                <a:schemeClr val="accent2"/>
              </a:solidFill>
              <a:latin typeface="Georgia" pitchFamily="18" charset="0"/>
            </a:endParaRPr>
          </a:p>
          <a:p>
            <a:r>
              <a:rPr lang="ru-RU" sz="2400" b="1" i="1" dirty="0" smtClean="0">
                <a:solidFill>
                  <a:schemeClr val="accent2"/>
                </a:solidFill>
                <a:latin typeface="Georgia" pitchFamily="18" charset="0"/>
              </a:rPr>
              <a:t>Признак делимости на 2 </a:t>
            </a:r>
            <a:endParaRPr lang="ru-RU" sz="2400" b="1" i="1" dirty="0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1619250" y="1484313"/>
            <a:ext cx="7345363" cy="3529012"/>
          </a:xfrm>
          <a:prstGeom prst="cloudCallout">
            <a:avLst>
              <a:gd name="adj1" fmla="val -52116"/>
              <a:gd name="adj2" fmla="val 51755"/>
            </a:avLst>
          </a:prstGeom>
          <a:solidFill>
            <a:srgbClr val="FFFF99"/>
          </a:solidFill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sz="28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8" y="1988840"/>
            <a:ext cx="67687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Если запись натурального числа оканчивается </a:t>
            </a:r>
            <a:r>
              <a:rPr lang="ru-RU" sz="2800" i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четной цифрой</a:t>
            </a:r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то это число </a:t>
            </a:r>
            <a:r>
              <a:rPr lang="ru-RU" sz="2800" i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делится на 2.</a:t>
            </a:r>
          </a:p>
          <a:p>
            <a:pPr algn="l"/>
            <a:r>
              <a:rPr lang="ru-RU" sz="2800" i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123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2, </a:t>
            </a:r>
            <a:r>
              <a:rPr lang="ru-RU" sz="28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3474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, 777777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838"/>
            <a:ext cx="2428875" cy="3960812"/>
          </a:xfrm>
          <a:prstGeom prst="rect">
            <a:avLst/>
          </a:prstGeom>
          <a:noFill/>
        </p:spPr>
      </p:pic>
      <p:pic>
        <p:nvPicPr>
          <p:cNvPr id="47107" name="Picture 3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</p:spPr>
      </p:pic>
      <p:sp>
        <p:nvSpPr>
          <p:cNvPr id="47108" name="AutoShape 4"/>
          <p:cNvSpPr>
            <a:spLocks noChangeArrowheads="1"/>
          </p:cNvSpPr>
          <p:nvPr/>
        </p:nvSpPr>
        <p:spPr bwMode="auto">
          <a:xfrm>
            <a:off x="468313" y="0"/>
            <a:ext cx="8389937" cy="1457325"/>
          </a:xfrm>
          <a:prstGeom prst="wedgeRoundRectCallout">
            <a:avLst>
              <a:gd name="adj1" fmla="val 37227"/>
              <a:gd name="adj2" fmla="val 203704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 dirty="0">
                <a:solidFill>
                  <a:schemeClr val="accent2"/>
                </a:solidFill>
                <a:latin typeface="Georgia" pitchFamily="18" charset="0"/>
              </a:rPr>
              <a:t>Найдите </a:t>
            </a:r>
            <a:r>
              <a:rPr lang="ru-RU" sz="2400" b="1" i="1" u="sng" dirty="0" smtClean="0">
                <a:solidFill>
                  <a:schemeClr val="accent2"/>
                </a:solidFill>
                <a:latin typeface="Georgia" pitchFamily="18" charset="0"/>
              </a:rPr>
              <a:t>лишнее</a:t>
            </a:r>
            <a:r>
              <a:rPr lang="ru-RU" sz="2400" b="1" i="1" dirty="0" smtClean="0">
                <a:solidFill>
                  <a:schemeClr val="accent2"/>
                </a:solidFill>
                <a:latin typeface="Georgia" pitchFamily="18" charset="0"/>
              </a:rPr>
              <a:t> число</a:t>
            </a:r>
            <a:endParaRPr lang="ru-RU" sz="2400" b="1" i="1" dirty="0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>
            <a:off x="827088" y="1412875"/>
            <a:ext cx="6697662" cy="3455988"/>
          </a:xfrm>
          <a:prstGeom prst="cloudCallout">
            <a:avLst>
              <a:gd name="adj1" fmla="val -39431"/>
              <a:gd name="adj2" fmla="val 55972"/>
            </a:avLst>
          </a:prstGeom>
          <a:solidFill>
            <a:srgbClr val="FFFF99"/>
          </a:solidFill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  <a:latin typeface="Georgia" pitchFamily="18" charset="0"/>
              </a:rPr>
              <a:t>1) </a:t>
            </a: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1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2</a:t>
            </a: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, 26, 30,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35, 48? </a:t>
            </a:r>
            <a:endParaRPr lang="ru-RU" sz="2800" b="1" dirty="0">
              <a:solidFill>
                <a:srgbClr val="FF0000"/>
              </a:solidFill>
              <a:latin typeface="Georgia" pitchFamily="18" charset="0"/>
            </a:endParaRPr>
          </a:p>
          <a:p>
            <a:r>
              <a:rPr lang="ru-RU" sz="5400" b="1" dirty="0">
                <a:solidFill>
                  <a:srgbClr val="FF0000"/>
                </a:solidFill>
                <a:latin typeface="Georgia" pitchFamily="18" charset="0"/>
              </a:rPr>
              <a:t>2)</a:t>
            </a: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16, 23, 38, 40?</a:t>
            </a:r>
            <a:endParaRPr lang="ru-RU" sz="2800" b="1" dirty="0">
              <a:solidFill>
                <a:srgbClr val="FF0000"/>
              </a:solidFill>
              <a:latin typeface="Georgia" pitchFamily="18" charset="0"/>
            </a:endParaRPr>
          </a:p>
          <a:p>
            <a:r>
              <a:rPr lang="ru-RU" sz="5400" b="1" dirty="0">
                <a:solidFill>
                  <a:srgbClr val="FF0000"/>
                </a:solidFill>
                <a:latin typeface="Georgia" pitchFamily="18" charset="0"/>
              </a:rPr>
              <a:t> 3)</a:t>
            </a: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 2,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4, </a:t>
            </a: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6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, </a:t>
            </a: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8,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16, 21?</a:t>
            </a:r>
            <a:r>
              <a:rPr lang="ru-RU" sz="54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sz="5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7110" name="WordArt 6"/>
          <p:cNvSpPr>
            <a:spLocks noChangeArrowheads="1" noChangeShapeType="1" noTextEdit="1"/>
          </p:cNvSpPr>
          <p:nvPr/>
        </p:nvSpPr>
        <p:spPr bwMode="auto">
          <a:xfrm>
            <a:off x="6156176" y="2060848"/>
            <a:ext cx="792162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 smtClean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35</a:t>
            </a:r>
            <a:endParaRPr lang="ru-RU" sz="3600" b="1" i="1" kern="10" dirty="0">
              <a:ln w="19050">
                <a:solidFill>
                  <a:srgbClr val="FFCC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7111" name="WordArt 7"/>
          <p:cNvSpPr>
            <a:spLocks noChangeArrowheads="1" noChangeShapeType="1" noTextEdit="1"/>
          </p:cNvSpPr>
          <p:nvPr/>
        </p:nvSpPr>
        <p:spPr bwMode="auto">
          <a:xfrm>
            <a:off x="5651500" y="2852738"/>
            <a:ext cx="720725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 smtClean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ru-RU" sz="3600" b="1" i="1" kern="10" dirty="0" smtClean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</a:t>
            </a:r>
            <a:endParaRPr lang="ru-RU" sz="3600" b="1" i="1" kern="10" dirty="0">
              <a:ln w="19050">
                <a:solidFill>
                  <a:srgbClr val="FFCC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7112" name="WordArt 8"/>
          <p:cNvSpPr>
            <a:spLocks noChangeArrowheads="1" noChangeShapeType="1" noTextEdit="1"/>
          </p:cNvSpPr>
          <p:nvPr/>
        </p:nvSpPr>
        <p:spPr bwMode="auto">
          <a:xfrm>
            <a:off x="5940425" y="3716338"/>
            <a:ext cx="719138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 smtClean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21</a:t>
            </a:r>
            <a:endParaRPr lang="ru-RU" sz="3600" b="1" i="1" kern="10" dirty="0">
              <a:ln w="19050">
                <a:solidFill>
                  <a:srgbClr val="FFCC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  <p:bldP spid="47109" grpId="0" animBg="1"/>
      <p:bldP spid="47110" grpId="0" animBg="1"/>
      <p:bldP spid="47111" grpId="0" animBg="1"/>
      <p:bldP spid="471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Признак делимости на 4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8965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 числе две </a:t>
            </a:r>
            <a:r>
              <a:rPr lang="ru-RU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последние цифры </a:t>
            </a:r>
            <a:r>
              <a:rPr lang="ru-RU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образуют число, которое делится на 4, или число оканчивается двумя нулями, то само число делится на 4.</a:t>
            </a:r>
          </a:p>
          <a:p>
            <a:pPr>
              <a:buNone/>
            </a:pPr>
            <a:r>
              <a:rPr lang="ru-RU" b="1" dirty="0" smtClean="0"/>
              <a:t>   Например:</a:t>
            </a:r>
          </a:p>
          <a:p>
            <a:pPr>
              <a:buNone/>
            </a:pPr>
            <a:r>
              <a:rPr lang="ru-RU" sz="4000" b="1" dirty="0" smtClean="0"/>
              <a:t>         2658</a:t>
            </a:r>
            <a:r>
              <a:rPr lang="ru-RU" sz="4000" b="1" dirty="0" smtClean="0">
                <a:solidFill>
                  <a:srgbClr val="00B050"/>
                </a:solidFill>
              </a:rPr>
              <a:t>88</a:t>
            </a:r>
            <a:r>
              <a:rPr lang="ru-RU" sz="4000" b="1" dirty="0" smtClean="0"/>
              <a:t>, </a:t>
            </a:r>
            <a:r>
              <a:rPr lang="ru-RU" sz="4000" b="1" dirty="0" smtClean="0"/>
              <a:t>72145</a:t>
            </a:r>
            <a:r>
              <a:rPr lang="ru-RU" sz="4000" b="1" dirty="0" smtClean="0">
                <a:solidFill>
                  <a:srgbClr val="00B050"/>
                </a:solidFill>
              </a:rPr>
              <a:t>36</a:t>
            </a:r>
            <a:r>
              <a:rPr lang="ru-RU" sz="4000" b="1" dirty="0" smtClean="0"/>
              <a:t>, </a:t>
            </a:r>
            <a:r>
              <a:rPr lang="ru-RU" sz="4000" b="1" dirty="0" smtClean="0"/>
              <a:t>958155</a:t>
            </a:r>
            <a:r>
              <a:rPr lang="ru-RU" sz="4000" b="1" dirty="0" smtClean="0">
                <a:solidFill>
                  <a:srgbClr val="00B050"/>
                </a:solidFill>
              </a:rPr>
              <a:t>24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6"/>
            <a:ext cx="2428875" cy="3960813"/>
          </a:xfrm>
          <a:prstGeom prst="rect">
            <a:avLst/>
          </a:prstGeom>
          <a:noFill/>
        </p:spPr>
      </p:pic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771775" y="1773238"/>
            <a:ext cx="6048697" cy="2015802"/>
          </a:xfrm>
          <a:prstGeom prst="wedgeRoundRectCallout">
            <a:avLst>
              <a:gd name="adj1" fmla="val -68269"/>
              <a:gd name="adj2" fmla="val -13968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i="1" dirty="0" smtClean="0">
              <a:solidFill>
                <a:srgbClr val="993300"/>
              </a:solidFill>
              <a:latin typeface="Georgia" pitchFamily="18" charset="0"/>
            </a:endParaRPr>
          </a:p>
          <a:p>
            <a:endParaRPr lang="ru-RU" sz="2400" b="1" i="1" dirty="0" smtClean="0">
              <a:solidFill>
                <a:srgbClr val="993300"/>
              </a:solidFill>
              <a:latin typeface="Georgia" pitchFamily="18" charset="0"/>
            </a:endParaRPr>
          </a:p>
          <a:p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29, 36, 124, 188, 249, </a:t>
            </a:r>
          </a:p>
          <a:p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324, 6648, 77719,  8890, </a:t>
            </a:r>
          </a:p>
          <a:p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935612, 938740</a:t>
            </a:r>
          </a:p>
          <a:p>
            <a:r>
              <a:rPr lang="ru-RU" sz="2400" b="1" i="1" dirty="0" smtClean="0">
                <a:solidFill>
                  <a:srgbClr val="993300"/>
                </a:solidFill>
                <a:latin typeface="Georgia" pitchFamily="18" charset="0"/>
              </a:rPr>
              <a:t>  </a:t>
            </a:r>
            <a:endParaRPr lang="ru-RU" sz="4800" b="1" i="1" dirty="0">
              <a:solidFill>
                <a:srgbClr val="99330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548680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Не выполняя вычислений, запишите числа, которые делятся на 4</a:t>
            </a:r>
            <a:endParaRPr lang="ru-RU" sz="24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4437112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Ответ: 36, 124, 188, 324, 6648, 935612, 938740</a:t>
            </a:r>
            <a:endParaRPr lang="ru-RU" sz="24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349500"/>
            <a:ext cx="2725737" cy="4149725"/>
          </a:xfrm>
          <a:prstGeom prst="rect">
            <a:avLst/>
          </a:prstGeom>
          <a:noFill/>
        </p:spPr>
      </p:pic>
      <p:sp>
        <p:nvSpPr>
          <p:cNvPr id="6178" name="WordArt 34"/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8064500" cy="1728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 smtClean="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Признак делимости на 8</a:t>
            </a: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395536" y="2636912"/>
            <a:ext cx="6840760" cy="374441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 числе три последние цифры образуют число, которое делится на 8, или число оканчивается тремя нулями, то само число делится на 8.</a:t>
            </a:r>
          </a:p>
          <a:p>
            <a:pPr>
              <a:buNone/>
            </a:pPr>
            <a:r>
              <a:rPr lang="ru-RU" b="1" dirty="0" smtClean="0"/>
              <a:t>   Например:</a:t>
            </a:r>
          </a:p>
          <a:p>
            <a:pPr>
              <a:buNone/>
            </a:pPr>
            <a:r>
              <a:rPr lang="ru-RU" sz="4000" b="1" dirty="0" smtClean="0"/>
              <a:t>           25</a:t>
            </a:r>
            <a:r>
              <a:rPr lang="ru-RU" sz="4000" b="1" dirty="0" smtClean="0">
                <a:solidFill>
                  <a:srgbClr val="00B050"/>
                </a:solidFill>
              </a:rPr>
              <a:t>888</a:t>
            </a:r>
            <a:r>
              <a:rPr lang="ru-RU" sz="4000" b="1" dirty="0" smtClean="0"/>
              <a:t>, 7214</a:t>
            </a:r>
            <a:r>
              <a:rPr lang="ru-RU" sz="4000" b="1" dirty="0" smtClean="0">
                <a:solidFill>
                  <a:srgbClr val="00B050"/>
                </a:solidFill>
              </a:rPr>
              <a:t>000</a:t>
            </a:r>
            <a:r>
              <a:rPr lang="ru-RU" sz="4000" b="1" dirty="0" smtClean="0"/>
              <a:t>, 95</a:t>
            </a:r>
            <a:r>
              <a:rPr lang="ru-RU" sz="4000" b="1" dirty="0" smtClean="0">
                <a:solidFill>
                  <a:srgbClr val="00B050"/>
                </a:solidFill>
              </a:rPr>
              <a:t>560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8" grpId="0" animBg="1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10265" name="WordArt 25"/>
          <p:cNvSpPr>
            <a:spLocks noChangeArrowheads="1" noChangeShapeType="1" noTextEdit="1"/>
          </p:cNvSpPr>
          <p:nvPr/>
        </p:nvSpPr>
        <p:spPr bwMode="auto">
          <a:xfrm>
            <a:off x="1476375" y="333375"/>
            <a:ext cx="7272089" cy="8633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Какие из </a:t>
            </a:r>
            <a:r>
              <a:rPr lang="ru-RU" sz="3600" b="1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чисел делятся на 8?</a:t>
            </a:r>
            <a:endParaRPr lang="ru-RU" sz="3600" b="1" i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69" name="WordArt 29"/>
          <p:cNvSpPr>
            <a:spLocks noChangeArrowheads="1" noChangeShapeType="1" noTextEdit="1"/>
          </p:cNvSpPr>
          <p:nvPr/>
        </p:nvSpPr>
        <p:spPr bwMode="auto">
          <a:xfrm>
            <a:off x="3348038" y="2349500"/>
            <a:ext cx="2736850" cy="4030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138, </a:t>
            </a:r>
            <a:endParaRPr lang="ru-RU" sz="3600" b="1" i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  <a:p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440, </a:t>
            </a:r>
          </a:p>
          <a:p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5 554, </a:t>
            </a:r>
          </a:p>
          <a:p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73 </a:t>
            </a:r>
            <a:r>
              <a:rPr lang="ru-RU" sz="3600" b="1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224, </a:t>
            </a:r>
            <a:endParaRPr lang="ru-RU" sz="3600" b="1" i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  <a:p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908 015</a:t>
            </a:r>
          </a:p>
        </p:txBody>
      </p:sp>
      <p:sp>
        <p:nvSpPr>
          <p:cNvPr id="10270" name="WordArt 30"/>
          <p:cNvSpPr>
            <a:spLocks noChangeArrowheads="1" noChangeShapeType="1" noTextEdit="1"/>
          </p:cNvSpPr>
          <p:nvPr/>
        </p:nvSpPr>
        <p:spPr bwMode="auto">
          <a:xfrm>
            <a:off x="6156325" y="4941888"/>
            <a:ext cx="936625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 smtClean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  <a:endParaRPr lang="ru-RU" sz="3600" b="1" i="1" kern="10" dirty="0">
              <a:ln w="19050">
                <a:solidFill>
                  <a:srgbClr val="FFCC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72" name="WordArt 32"/>
          <p:cNvSpPr>
            <a:spLocks noChangeArrowheads="1" noChangeShapeType="1" noTextEdit="1"/>
          </p:cNvSpPr>
          <p:nvPr/>
        </p:nvSpPr>
        <p:spPr bwMode="auto">
          <a:xfrm>
            <a:off x="5508625" y="2349500"/>
            <a:ext cx="7207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 smtClean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Нет</a:t>
            </a:r>
            <a:endParaRPr lang="ru-RU" sz="3600" b="1" i="1" kern="10" dirty="0">
              <a:ln w="19050">
                <a:solidFill>
                  <a:srgbClr val="FFCC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73" name="WordArt 33"/>
          <p:cNvSpPr>
            <a:spLocks noChangeArrowheads="1" noChangeShapeType="1" noTextEdit="1"/>
          </p:cNvSpPr>
          <p:nvPr/>
        </p:nvSpPr>
        <p:spPr bwMode="auto">
          <a:xfrm>
            <a:off x="5435600" y="3213100"/>
            <a:ext cx="82708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0274" name="WordArt 34"/>
          <p:cNvSpPr>
            <a:spLocks noChangeArrowheads="1" noChangeShapeType="1" noTextEdit="1"/>
          </p:cNvSpPr>
          <p:nvPr/>
        </p:nvSpPr>
        <p:spPr bwMode="auto">
          <a:xfrm>
            <a:off x="5724525" y="4076700"/>
            <a:ext cx="1008063" cy="623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Нет</a:t>
            </a:r>
          </a:p>
        </p:txBody>
      </p:sp>
      <p:sp>
        <p:nvSpPr>
          <p:cNvPr id="10275" name="WordArt 35"/>
          <p:cNvSpPr>
            <a:spLocks noChangeArrowheads="1" noChangeShapeType="1" noTextEdit="1"/>
          </p:cNvSpPr>
          <p:nvPr/>
        </p:nvSpPr>
        <p:spPr bwMode="auto">
          <a:xfrm>
            <a:off x="6227763" y="5734050"/>
            <a:ext cx="82708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 smtClean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Нет</a:t>
            </a:r>
            <a:endParaRPr lang="ru-RU" sz="3600" b="1" i="1" kern="10" dirty="0">
              <a:ln w="19050">
                <a:solidFill>
                  <a:srgbClr val="FFCC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5" grpId="0" animBg="1"/>
      <p:bldP spid="10269" grpId="0" animBg="1"/>
      <p:bldP spid="10270" grpId="0" animBg="1"/>
      <p:bldP spid="10272" grpId="0" animBg="1"/>
      <p:bldP spid="10273" grpId="0" animBg="1"/>
      <p:bldP spid="10274" grpId="0" animBg="1"/>
      <p:bldP spid="102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55576" y="476672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Проверьте делимость представленных чисел на 11</a:t>
            </a:r>
            <a:endParaRPr lang="ru-RU" sz="24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1340768"/>
            <a:ext cx="75608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2299</a:t>
            </a:r>
          </a:p>
          <a:p>
            <a:pPr algn="l"/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Проверка:</a:t>
            </a:r>
          </a:p>
          <a:p>
            <a:pPr algn="l"/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2+9 = 11			2+9=11		11=11</a:t>
            </a:r>
          </a:p>
          <a:p>
            <a:pPr algn="l"/>
            <a:endParaRPr lang="ru-RU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868516</a:t>
            </a:r>
          </a:p>
          <a:p>
            <a:pPr algn="l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Проверка:</a:t>
            </a:r>
          </a:p>
          <a:p>
            <a:pPr algn="l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6+5+6 = 17	8+8+1= 17	17=17</a:t>
            </a:r>
          </a:p>
          <a:p>
            <a:endParaRPr lang="ru-RU" sz="24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10619092</a:t>
            </a:r>
          </a:p>
          <a:p>
            <a:pPr algn="l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Проверка:</a:t>
            </a:r>
          </a:p>
          <a:p>
            <a:pPr algn="l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0+1+0+2=3      1+6+9+9 = 25        25 – 3 =22</a:t>
            </a:r>
          </a:p>
          <a:p>
            <a:pPr algn="l"/>
            <a:r>
              <a:rPr lang="ru-RU" sz="2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22: 11= 2, значит число 10619092 делится на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470</Words>
  <Application>Microsoft Office PowerPoint</Application>
  <PresentationFormat>Экран (4:3)</PresentationFormat>
  <Paragraphs>107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Слайд 1</vt:lpstr>
      <vt:lpstr>Слайд 2</vt:lpstr>
      <vt:lpstr>Слайд 3</vt:lpstr>
      <vt:lpstr>Признак делимости на 4</vt:lpstr>
      <vt:lpstr>Слайд 5</vt:lpstr>
      <vt:lpstr>Слайд 6</vt:lpstr>
      <vt:lpstr>Слайд 7</vt:lpstr>
      <vt:lpstr>Слайд 8</vt:lpstr>
      <vt:lpstr>Слайд 9</vt:lpstr>
      <vt:lpstr>Устно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UCL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</dc:creator>
  <cp:lastModifiedBy>Аsus</cp:lastModifiedBy>
  <cp:revision>29</cp:revision>
  <dcterms:created xsi:type="dcterms:W3CDTF">2009-07-08T04:34:27Z</dcterms:created>
  <dcterms:modified xsi:type="dcterms:W3CDTF">2020-11-15T09:52:31Z</dcterms:modified>
</cp:coreProperties>
</file>