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8" r:id="rId2"/>
    <p:sldId id="259" r:id="rId3"/>
    <p:sldId id="260" r:id="rId4"/>
    <p:sldId id="273" r:id="rId5"/>
    <p:sldId id="278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56" r:id="rId17"/>
    <p:sldId id="267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зрослый прием" initials="В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398" y="-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464" y="1772816"/>
            <a:ext cx="8580000" cy="417646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Monotype Corsiva" pitchFamily="66" charset="0"/>
              </a:rPr>
              <a:t>«Поиск выхода из трудной жизненной ситуации»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</a:rPr>
              <a:t>(психологический тренинг)</a:t>
            </a:r>
            <a:endParaRPr lang="ru-RU" sz="2800" b="1" dirty="0"/>
          </a:p>
        </p:txBody>
      </p:sp>
    </p:spTree>
  </p:cSld>
  <p:clrMapOvr>
    <a:masterClrMapping/>
  </p:clrMapOvr>
  <p:transition spd="slow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grpId="3" nodeType="click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3" grpId="2" build="p"/>
      <p:bldP spid="3" grpId="3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064896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Что выбрать?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784976" cy="6336704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Борьба — естественная реакция организма, но так человек попадает в водоворот агрессии, и, в конце концов, он ломается.</a:t>
            </a:r>
          </a:p>
          <a:p>
            <a:pPr lvl="0"/>
            <a:r>
              <a:rPr lang="ru-RU" sz="2000" dirty="0" smtClean="0"/>
              <a:t> Ничего не делать-то, как обычно и поступают многие. Сдержанно выносят все удары, просто потому что боятся показать себя и дать отпор.</a:t>
            </a:r>
          </a:p>
          <a:p>
            <a:r>
              <a:rPr lang="ru-RU" sz="2000" dirty="0" smtClean="0"/>
              <a:t> Бегство бывает разным? </a:t>
            </a:r>
          </a:p>
          <a:p>
            <a:pPr>
              <a:buNone/>
            </a:pPr>
            <a:r>
              <a:rPr lang="ru-RU" sz="2000" b="1" dirty="0" smtClean="0"/>
              <a:t>Химическое бегство </a:t>
            </a:r>
            <a:r>
              <a:rPr lang="ru-RU" sz="2000" dirty="0" smtClean="0"/>
              <a:t>(таблетки, алкоголь, наркотики) позволяет забыть агрессию и при таком состоянии реальность перестает восприниматься. </a:t>
            </a:r>
          </a:p>
          <a:p>
            <a:pPr>
              <a:buNone/>
            </a:pPr>
            <a:r>
              <a:rPr lang="ru-RU" sz="2000" b="1" dirty="0" smtClean="0"/>
              <a:t>Географическое бегство</a:t>
            </a:r>
            <a:r>
              <a:rPr lang="ru-RU" sz="2000" dirty="0" smtClean="0"/>
              <a:t> — смена декораций, но от себя и своих проблем не убежишь. </a:t>
            </a:r>
          </a:p>
          <a:p>
            <a:pPr lvl="0">
              <a:buNone/>
            </a:pPr>
            <a:r>
              <a:rPr lang="ru-RU" sz="2000" b="1" dirty="0" smtClean="0"/>
              <a:t>Бегство артистическое </a:t>
            </a:r>
            <a:r>
              <a:rPr lang="ru-RU" sz="2000" dirty="0" smtClean="0"/>
              <a:t>— вот что самое интересное. С помощью него создаются величайшие предметы искусства, когда агрессия трансформируется в чистую энергию и дает нам творить прекрасные вещи. Это выброс эмоций.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Поиск — вот что требуется при любой проблеме, ведь выходов всегда много.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Упражнения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«Жизненная прямая»</a:t>
            </a:r>
          </a:p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«Позитивные качества»</a:t>
            </a:r>
          </a:p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«Узнай чувство»</a:t>
            </a:r>
          </a:p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«Замороженный»</a:t>
            </a:r>
            <a:endParaRPr lang="ru-RU" sz="54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Рекомендации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«Как можно выйти из трудной ситуации»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12777"/>
            <a:ext cx="8208911" cy="518457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Не вините себя.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Склонность винить себя во всех своих неудачах — это не выход, ведь вы можете быть ответственны за себя и свои поступки. А значит, только вы можете изменить свою жизнь, выбрать правильное решение, найти выход из ситуации.</a:t>
            </a:r>
          </a:p>
          <a:p>
            <a:pPr lvl="0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Не торопитесь.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Трудные жизненные обстоятельства способны вызвать тревогу, панику, раздражение, а эти факторы могут выбить из колеи и не помогут сделать правильный шаг в сторону решения проблемы. Не принимайте решений «на горячую голову», сделайте передышку.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Рекомендации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«Как можно выйти из трудной ситуации»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496944" cy="4374015"/>
          </a:xfrm>
        </p:spPr>
        <p:txBody>
          <a:bodyPr>
            <a:normAutofit fontScale="925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 Найдите источник бед.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Необходимо точно определить, какие чувства вы испытываете. При сильной обиде, злости, ревности разум не позволяет воспринять действительность правильно. Необходимо помнить, что все пройдет и ваши трудности уже через некоторое время будут восприниматься как пустяки.</a:t>
            </a:r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Рекомендации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«Как можно выйти из трудной ситуации»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424936" cy="4518031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sz="6700" b="1" dirty="0" smtClean="0">
                <a:solidFill>
                  <a:srgbClr val="0070C0"/>
                </a:solidFill>
              </a:rPr>
              <a:t>Поймите, в чем проблема. </a:t>
            </a: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>Не помешает тут и ручка с бумагой, ведь за мыслями часто не угонишься — а тут все будет структурировано. Вам нужно полностью описать сложившуюся трудность, а потом выяснить ее самый плохой исход. Если вы уже знаете худший вариант — это лучше, чем неизвестность. Затем вам нужно написать самый хороший исход ситуации. В соответствии с ним уже напишите план действий, который поможет достичь этого благоприятного исхода.</a:t>
            </a:r>
          </a:p>
          <a:p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Рекомендации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«Как можно выйти из трудной ситуации»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7811027" cy="459003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5100" dirty="0" smtClean="0"/>
              <a:t>Если же вы не знаете исход проблемы, то </a:t>
            </a:r>
            <a:r>
              <a:rPr lang="ru-RU" sz="5100" b="1" dirty="0" smtClean="0">
                <a:solidFill>
                  <a:srgbClr val="0070C0"/>
                </a:solidFill>
              </a:rPr>
              <a:t>придумайте ее вероятные варианты</a:t>
            </a:r>
            <a:r>
              <a:rPr lang="ru-RU" sz="5100" dirty="0" smtClean="0"/>
              <a:t>, а затем по мере течения жизни у вас будет конкретизироваться факторы и может вы сможете повлиять на ситуацию. Не живите в подавленном состоянии, отвлекайтесь, займитесь тем, чем нравится, отдохните. Воспринимайте трудную ситуацию как важный жизненный опыт.</a:t>
            </a:r>
          </a:p>
          <a:p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428604"/>
            <a:ext cx="8305800" cy="624075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Основа счастья-в твоей уникальности, праве быть собой,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Открытом выражении своих потребностей и настойчивом достижении поставленных целей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Если счастье в тебе –то оно везде и во всем.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основа счасть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96936" y="6957392"/>
            <a:ext cx="5662343" cy="271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«Интересное-полезное»</a:t>
            </a:r>
            <a:endParaRPr lang="ru-RU" sz="4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i="1" dirty="0" smtClean="0"/>
              <a:t>    </a:t>
            </a:r>
            <a:r>
              <a:rPr lang="ru-RU" sz="5400" b="1" i="1" dirty="0" smtClean="0">
                <a:solidFill>
                  <a:srgbClr val="00B050"/>
                </a:solidFill>
              </a:rPr>
              <a:t>Теперь давайте по кругу скажем, что на этом занятии для вас показалось интересным и полезным?</a:t>
            </a:r>
            <a:endParaRPr lang="ru-RU" sz="5400" b="1" dirty="0" smtClean="0">
              <a:solidFill>
                <a:srgbClr val="00B050"/>
              </a:solidFill>
            </a:endParaRPr>
          </a:p>
          <a:p>
            <a:pPr algn="ctr"/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00109"/>
            <a:ext cx="8458200" cy="507567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7313240" cy="562074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Правила работы группы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539552" y="908720"/>
            <a:ext cx="4038600" cy="4677267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2200" b="1" dirty="0" smtClean="0"/>
              <a:t>                         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Смотреть на того, к кому ты обращаешься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Выражать свое мнение, начинать речь словом «я»: я считаю, я чувствую, я думаю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Внимательно слушать, когда говорят другие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Уважать чужое мнение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Говорить искренне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Шутить и улыбаться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Говорить по одному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44008" y="1124744"/>
            <a:ext cx="3672408" cy="482453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8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Угрожать, драться, обзываться, передразнивать и гримасничать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Сплетничать (рассказывать о чувствах другого человека или его поступках за пределами группы)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Шуметь, когда кто-то говорит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Врать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«Ставить» другим оценки, давать определения и критиковать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Перебивать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Знакомство»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899592" y="-963488"/>
            <a:ext cx="7234963" cy="68222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Все участники называют свое имя и прилагательное, которое характеризует качество личности.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(например, Артем – активный, Сергей – серьезный)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0"/>
            <a:ext cx="7125113" cy="924475"/>
          </a:xfrm>
        </p:spPr>
        <p:txBody>
          <a:bodyPr/>
          <a:lstStyle/>
          <a:p>
            <a:r>
              <a:rPr lang="ru-RU" smtClean="0"/>
              <a:t>Определение</a:t>
            </a:r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7811027" cy="5166102"/>
          </a:xfrm>
        </p:spPr>
        <p:txBody>
          <a:bodyPr>
            <a:normAutofit/>
          </a:bodyPr>
          <a:lstStyle/>
          <a:p>
            <a:r>
              <a:rPr lang="ru-RU" sz="2400" dirty="0"/>
              <a:t>Т</a:t>
            </a:r>
            <a:r>
              <a:rPr lang="ru-RU" sz="2400" dirty="0" smtClean="0"/>
              <a:t>рудная жизненная ситуация-это несовпадение между тем, что мы хотим (достичь, сделать) и тем, что мы можем.</a:t>
            </a:r>
          </a:p>
          <a:p>
            <a:r>
              <a:rPr lang="ru-RU" sz="2400" dirty="0" smtClean="0"/>
              <a:t>Н.Г. </a:t>
            </a:r>
            <a:r>
              <a:rPr lang="ru-RU" sz="2400" dirty="0" err="1" smtClean="0"/>
              <a:t>Осухова</a:t>
            </a:r>
            <a:r>
              <a:rPr lang="ru-RU" sz="2400" dirty="0" smtClean="0"/>
              <a:t> определяет  трудную жизненную ситуацию, как такую ситуацию, в которой в результате внешних воздействий или внутренних изменений происходит нарушение адаптации человека к жизни, в результате чего, он не в состоянии удовлетворять потребности посредством моделей и способов поведения, в выработанных в предыдущие периоды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765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99593" y="116632"/>
            <a:ext cx="7200799" cy="792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68952" cy="4157991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ФЗ РФ «Сложная жизненная ситуация – это ситуация, впрямую нарушающая жизнедеятельность человека, которую он не способен самостоятельно преодолеть. </a:t>
            </a:r>
          </a:p>
          <a:p>
            <a:r>
              <a:rPr lang="ru-RU" sz="2800" dirty="0" smtClean="0"/>
              <a:t>Российский психотерапевт , Федор Ефимович </a:t>
            </a:r>
            <a:r>
              <a:rPr lang="ru-RU" sz="2800" dirty="0" err="1" smtClean="0"/>
              <a:t>Василюк</a:t>
            </a:r>
            <a:r>
              <a:rPr lang="ru-RU" sz="2800" dirty="0" smtClean="0"/>
              <a:t> изучающий аспекты трудной жизненной ситуации предлагает понимать их как ситуации невозможности, в которой человек  сталкивается с трудностью реализации внутренних потребностей своей жизни (стремлений, мотивов, ценностей)</a:t>
            </a:r>
            <a:endParaRPr lang="ru-RU" sz="2800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4872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Игра-активатор</a:t>
            </a:r>
            <a:b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«Колечко»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91264" cy="138354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Трудная жизненная</a:t>
            </a:r>
            <a:b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ситуация</a:t>
            </a:r>
            <a:endParaRPr lang="ru-RU" sz="4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916832"/>
            <a:ext cx="8229600" cy="4464496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10400" dirty="0" smtClean="0">
                <a:solidFill>
                  <a:srgbClr val="002060"/>
                </a:solidFill>
              </a:rPr>
              <a:t>Одни мирятся и приспосабливаясь</a:t>
            </a:r>
            <a:r>
              <a:rPr lang="ru-RU" sz="10400" b="1" dirty="0" smtClean="0">
                <a:solidFill>
                  <a:srgbClr val="002060"/>
                </a:solidFill>
              </a:rPr>
              <a:t> «плывут по течению»</a:t>
            </a:r>
            <a:r>
              <a:rPr lang="ru-RU" sz="104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10400" dirty="0" smtClean="0">
                <a:solidFill>
                  <a:srgbClr val="002060"/>
                </a:solidFill>
              </a:rPr>
              <a:t> Другие ищут выход из трудной жизненной ситуации с помощью действий направленных </a:t>
            </a:r>
            <a:r>
              <a:rPr lang="ru-RU" sz="10400" b="1" dirty="0" smtClean="0">
                <a:solidFill>
                  <a:srgbClr val="002060"/>
                </a:solidFill>
              </a:rPr>
              <a:t>на преодоление проблем и неприятностей</a:t>
            </a:r>
            <a:r>
              <a:rPr lang="ru-RU" sz="10400" dirty="0" smtClean="0">
                <a:solidFill>
                  <a:srgbClr val="002060"/>
                </a:solidFill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sz="10400" dirty="0" smtClean="0">
                <a:solidFill>
                  <a:srgbClr val="002060"/>
                </a:solidFill>
              </a:rPr>
              <a:t> Кто-то </a:t>
            </a:r>
            <a:r>
              <a:rPr lang="ru-RU" sz="10400" b="1" dirty="0" smtClean="0">
                <a:solidFill>
                  <a:srgbClr val="002060"/>
                </a:solidFill>
              </a:rPr>
              <a:t>замыкается в себе </a:t>
            </a:r>
            <a:r>
              <a:rPr lang="ru-RU" sz="10400" dirty="0" smtClean="0">
                <a:solidFill>
                  <a:srgbClr val="002060"/>
                </a:solidFill>
              </a:rPr>
              <a:t>и вместо того, чтобы попытаться как-то преодолеть трудность предпочитает ее не замечать</a:t>
            </a:r>
            <a:r>
              <a:rPr lang="ru-RU" sz="10400" dirty="0" smtClean="0"/>
              <a:t>. </a:t>
            </a:r>
            <a:endParaRPr lang="ru-RU" sz="10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0400" dirty="0" smtClean="0">
                <a:solidFill>
                  <a:srgbClr val="002060"/>
                </a:solidFill>
              </a:rPr>
              <a:t> А многие, проклиная судьбу лишь жалуются на сложную жизнь и фактически не решая никаких проблем, </a:t>
            </a:r>
            <a:r>
              <a:rPr lang="ru-RU" sz="10400" b="1" dirty="0" smtClean="0">
                <a:solidFill>
                  <a:srgbClr val="002060"/>
                </a:solidFill>
              </a:rPr>
              <a:t>впадают в депрессию</a:t>
            </a:r>
            <a:r>
              <a:rPr lang="ru-RU" sz="104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46348" y="-2574557"/>
            <a:ext cx="8507287" cy="656800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несовпадение между тем, что мы хотим (достичь, сделать и т.п.), и тем, что мы можем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628800"/>
            <a:ext cx="59977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возникновение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sz="2600" b="1" dirty="0" smtClean="0">
                <a:solidFill>
                  <a:srgbClr val="0070C0"/>
                </a:solidFill>
              </a:rPr>
              <a:t>негативных эмоций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34944" y="2420888"/>
            <a:ext cx="57606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3068960"/>
            <a:ext cx="43131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70C0"/>
                </a:solidFill>
              </a:rPr>
              <a:t> трудная ситуация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83968" y="980728"/>
            <a:ext cx="64807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437683"/>
            <a:ext cx="77768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нарушение деятельности, ухудшение сложившихся отношений с окружающими нас людьми, порождает переживания и плохие эмоции, вызывает различные неудобства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90294" y="3734821"/>
            <a:ext cx="577785" cy="221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4624"/>
            <a:ext cx="7125113" cy="9244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Пути выхода из трудной ситуации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1600"/>
            <a:ext cx="8712968" cy="36755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</a:t>
            </a:r>
            <a:r>
              <a:rPr lang="ru-RU" sz="2000" b="1" dirty="0" smtClean="0">
                <a:solidFill>
                  <a:srgbClr val="0070C0"/>
                </a:solidFill>
              </a:rPr>
              <a:t>бороться          бежать            </a:t>
            </a:r>
            <a:r>
              <a:rPr lang="ru-RU" sz="2000" b="1" dirty="0">
                <a:solidFill>
                  <a:srgbClr val="0070C0"/>
                </a:solidFill>
              </a:rPr>
              <a:t>ничего </a:t>
            </a:r>
            <a:r>
              <a:rPr lang="ru-RU" sz="2000" b="1" dirty="0" smtClean="0">
                <a:solidFill>
                  <a:srgbClr val="0070C0"/>
                </a:solidFill>
              </a:rPr>
              <a:t>не предпринимать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774284">
            <a:off x="2203431" y="1929441"/>
            <a:ext cx="771824" cy="1674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681911">
            <a:off x="4211960" y="1844822"/>
            <a:ext cx="720080" cy="1728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614311">
            <a:off x="6529867" y="1682241"/>
            <a:ext cx="772736" cy="1714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295</TotalTime>
  <Words>343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Презентация PowerPoint</vt:lpstr>
      <vt:lpstr>Правила работы группы</vt:lpstr>
      <vt:lpstr>       «Знакомство»</vt:lpstr>
      <vt:lpstr>Определение</vt:lpstr>
      <vt:lpstr>Презентация PowerPoint</vt:lpstr>
      <vt:lpstr>Игра-активатор «Колечко»</vt:lpstr>
      <vt:lpstr>Трудная жизненная ситуация</vt:lpstr>
      <vt:lpstr>Презентация PowerPoint</vt:lpstr>
      <vt:lpstr>Пути выхода из трудной ситуации</vt:lpstr>
      <vt:lpstr>Что выбрать?</vt:lpstr>
      <vt:lpstr>Упражнения</vt:lpstr>
      <vt:lpstr>Рекомендации «Как можно выйти из трудной ситуации»</vt:lpstr>
      <vt:lpstr>Рекомендации «Как можно выйти из трудной ситуации»</vt:lpstr>
      <vt:lpstr>Рекомендации «Как можно выйти из трудной ситуации»</vt:lpstr>
      <vt:lpstr>Рекомендации «Как можно выйти из трудной ситуации»</vt:lpstr>
      <vt:lpstr>Основа счастья-в твоей уникальности, праве быть собой, Открытом выражении своих потребностей и настойчивом достижении поставленных целей Если счастье в тебе –то оно везде и во всем.</vt:lpstr>
      <vt:lpstr>«Интересное-полезное»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HP</cp:lastModifiedBy>
  <cp:revision>42</cp:revision>
  <dcterms:created xsi:type="dcterms:W3CDTF">2016-11-09T05:56:33Z</dcterms:created>
  <dcterms:modified xsi:type="dcterms:W3CDTF">2020-11-18T11:44:28Z</dcterms:modified>
</cp:coreProperties>
</file>