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2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2" r:id="rId6"/>
    <p:sldId id="264" r:id="rId7"/>
    <p:sldId id="265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6;&#1077;&#1075;&#1080;&#1085;&#1072;\AppData\Roaming\Microsoft\Excel\&#1086;&#1089;&#1074;&#1077;&#1097;&#1077;&#1085;&#1085;&#1086;&#1089;&#1090;&#1100;2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Tahoma"/>
                <a:ea typeface="Tahoma"/>
                <a:cs typeface="Tahoma"/>
              </a:defRPr>
            </a:pPr>
            <a:r>
              <a:rPr lang="ru-RU"/>
              <a:t>Зависимость освещенности от угла при разных расстояниях до источника</a:t>
            </a:r>
          </a:p>
        </c:rich>
      </c:tx>
      <c:layout>
        <c:manualLayout>
          <c:xMode val="edge"/>
          <c:yMode val="edge"/>
          <c:x val="0.15078007796685725"/>
          <c:y val="2.772963604852686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8925526468335737E-2"/>
          <c:y val="0.16637795708706565"/>
          <c:w val="0.74696770317213834"/>
          <c:h val="0.74696770317213834"/>
        </c:manualLayout>
      </c:layout>
      <c:radarChart>
        <c:radarStyle val="marker"/>
        <c:varyColors val="0"/>
        <c:ser>
          <c:idx val="0"/>
          <c:order val="0"/>
          <c:tx>
            <c:v>20 см</c:v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cat>
            <c:numRef>
              <c:f>Лист2!$A$30:$A$65</c:f>
              <c:numCache>
                <c:formatCode>General</c:formatCode>
                <c:ptCount val="3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</c:numCache>
            </c:numRef>
          </c:cat>
          <c:val>
            <c:numRef>
              <c:f>Лист2!$D$30:$D$65</c:f>
              <c:numCache>
                <c:formatCode>0.00</c:formatCode>
                <c:ptCount val="36"/>
                <c:pt idx="0">
                  <c:v>83.19</c:v>
                </c:pt>
                <c:pt idx="1">
                  <c:v>242.85109</c:v>
                </c:pt>
                <c:pt idx="2">
                  <c:v>382.32983999999999</c:v>
                </c:pt>
                <c:pt idx="3">
                  <c:v>498.89049</c:v>
                </c:pt>
                <c:pt idx="4">
                  <c:v>591.55863999999997</c:v>
                </c:pt>
                <c:pt idx="5">
                  <c:v>661.12125000000015</c:v>
                </c:pt>
                <c:pt idx="6">
                  <c:v>710.12663999999995</c:v>
                </c:pt>
                <c:pt idx="7">
                  <c:v>742.88448999999991</c:v>
                </c:pt>
                <c:pt idx="8">
                  <c:v>765.46584000000007</c:v>
                </c:pt>
                <c:pt idx="9">
                  <c:v>785.70308999999997</c:v>
                </c:pt>
                <c:pt idx="10">
                  <c:v>813.19</c:v>
                </c:pt>
                <c:pt idx="11">
                  <c:v>859.28169000000025</c:v>
                </c:pt>
                <c:pt idx="12">
                  <c:v>937.09464000000003</c:v>
                </c:pt>
                <c:pt idx="13">
                  <c:v>1061.5066899999999</c:v>
                </c:pt>
                <c:pt idx="14">
                  <c:v>1249.1570400000003</c:v>
                </c:pt>
                <c:pt idx="15">
                  <c:v>1518.44625</c:v>
                </c:pt>
                <c:pt idx="16">
                  <c:v>1889.5362399999997</c:v>
                </c:pt>
                <c:pt idx="17">
                  <c:v>2384.3502900000003</c:v>
                </c:pt>
                <c:pt idx="18">
                  <c:v>3026.5730400000007</c:v>
                </c:pt>
                <c:pt idx="19">
                  <c:v>2384.3502900000003</c:v>
                </c:pt>
                <c:pt idx="20">
                  <c:v>1889.5362399999997</c:v>
                </c:pt>
                <c:pt idx="21">
                  <c:v>1518.44625</c:v>
                </c:pt>
                <c:pt idx="22">
                  <c:v>1249.1570400000003</c:v>
                </c:pt>
                <c:pt idx="23">
                  <c:v>1061.5066899999999</c:v>
                </c:pt>
                <c:pt idx="24">
                  <c:v>937.09464000000003</c:v>
                </c:pt>
                <c:pt idx="25">
                  <c:v>859.28169000000025</c:v>
                </c:pt>
                <c:pt idx="26">
                  <c:v>813.19</c:v>
                </c:pt>
                <c:pt idx="27">
                  <c:v>785.70308999999997</c:v>
                </c:pt>
                <c:pt idx="28">
                  <c:v>765.46584000000007</c:v>
                </c:pt>
                <c:pt idx="29">
                  <c:v>742.88448999999991</c:v>
                </c:pt>
                <c:pt idx="30">
                  <c:v>710.12663999999995</c:v>
                </c:pt>
                <c:pt idx="31">
                  <c:v>661.12125000000015</c:v>
                </c:pt>
                <c:pt idx="32">
                  <c:v>591.55863999999997</c:v>
                </c:pt>
                <c:pt idx="33">
                  <c:v>498.89049</c:v>
                </c:pt>
                <c:pt idx="34">
                  <c:v>382.32983999999999</c:v>
                </c:pt>
                <c:pt idx="35">
                  <c:v>242.85109</c:v>
                </c:pt>
              </c:numCache>
            </c:numRef>
          </c:val>
        </c:ser>
        <c:ser>
          <c:idx val="1"/>
          <c:order val="1"/>
          <c:tx>
            <c:v>35 см</c:v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none"/>
          </c:marker>
          <c:cat>
            <c:numRef>
              <c:f>Лист2!$A$30:$A$65</c:f>
              <c:numCache>
                <c:formatCode>General</c:formatCode>
                <c:ptCount val="3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</c:numCache>
            </c:numRef>
          </c:cat>
          <c:val>
            <c:numRef>
              <c:f>Лист2!$C$30:$C$65</c:f>
              <c:numCache>
                <c:formatCode>0.00</c:formatCode>
                <c:ptCount val="36"/>
                <c:pt idx="0">
                  <c:v>56.97</c:v>
                </c:pt>
                <c:pt idx="1">
                  <c:v>144.31838999999999</c:v>
                </c:pt>
                <c:pt idx="2">
                  <c:v>221.00983999999997</c:v>
                </c:pt>
                <c:pt idx="3">
                  <c:v>285.39038999999997</c:v>
                </c:pt>
                <c:pt idx="4">
                  <c:v>336.82823999999994</c:v>
                </c:pt>
                <c:pt idx="5">
                  <c:v>375.71375</c:v>
                </c:pt>
                <c:pt idx="6">
                  <c:v>403.45943999999997</c:v>
                </c:pt>
                <c:pt idx="7">
                  <c:v>422.49998999999991</c:v>
                </c:pt>
                <c:pt idx="8">
                  <c:v>436.29223999999999</c:v>
                </c:pt>
                <c:pt idx="9">
                  <c:v>449.31518999999992</c:v>
                </c:pt>
                <c:pt idx="10">
                  <c:v>467.06999999999994</c:v>
                </c:pt>
                <c:pt idx="11">
                  <c:v>496.07998999999995</c:v>
                </c:pt>
                <c:pt idx="12">
                  <c:v>543.89063999999996</c:v>
                </c:pt>
                <c:pt idx="13">
                  <c:v>619.06959000000006</c:v>
                </c:pt>
                <c:pt idx="14">
                  <c:v>731.20663999999999</c:v>
                </c:pt>
                <c:pt idx="15">
                  <c:v>890.91375000000016</c:v>
                </c:pt>
                <c:pt idx="16">
                  <c:v>1109.8250400000002</c:v>
                </c:pt>
                <c:pt idx="17">
                  <c:v>1400.5967900000001</c:v>
                </c:pt>
                <c:pt idx="18">
                  <c:v>1776.9074400000002</c:v>
                </c:pt>
                <c:pt idx="19">
                  <c:v>1400.5967900000001</c:v>
                </c:pt>
                <c:pt idx="20">
                  <c:v>1109.8250400000002</c:v>
                </c:pt>
                <c:pt idx="21">
                  <c:v>890.91375000000016</c:v>
                </c:pt>
                <c:pt idx="22">
                  <c:v>731.20663999999999</c:v>
                </c:pt>
                <c:pt idx="23">
                  <c:v>619.06959000000006</c:v>
                </c:pt>
                <c:pt idx="24">
                  <c:v>543.89063999999996</c:v>
                </c:pt>
                <c:pt idx="25">
                  <c:v>496.07998999999995</c:v>
                </c:pt>
                <c:pt idx="26">
                  <c:v>467.07</c:v>
                </c:pt>
                <c:pt idx="27">
                  <c:v>449.31518999999992</c:v>
                </c:pt>
                <c:pt idx="28">
                  <c:v>436.29223999999999</c:v>
                </c:pt>
                <c:pt idx="29">
                  <c:v>422.49998999999991</c:v>
                </c:pt>
                <c:pt idx="30">
                  <c:v>403.45943999999997</c:v>
                </c:pt>
                <c:pt idx="31">
                  <c:v>375.71375</c:v>
                </c:pt>
                <c:pt idx="32">
                  <c:v>336.82823999999994</c:v>
                </c:pt>
                <c:pt idx="33">
                  <c:v>285.39038999999997</c:v>
                </c:pt>
                <c:pt idx="34">
                  <c:v>221.00983999999997</c:v>
                </c:pt>
                <c:pt idx="35">
                  <c:v>144.31838999999999</c:v>
                </c:pt>
              </c:numCache>
            </c:numRef>
          </c:val>
        </c:ser>
        <c:ser>
          <c:idx val="2"/>
          <c:order val="2"/>
          <c:tx>
            <c:v>50 см</c:v>
          </c:tx>
          <c:spPr>
            <a:ln w="25400">
              <a:solidFill>
                <a:srgbClr val="FF6600"/>
              </a:solidFill>
              <a:prstDash val="solid"/>
            </a:ln>
          </c:spPr>
          <c:marker>
            <c:symbol val="none"/>
          </c:marker>
          <c:cat>
            <c:numRef>
              <c:f>Лист2!$A$30:$A$65</c:f>
              <c:numCache>
                <c:formatCode>General</c:formatCode>
                <c:ptCount val="36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</c:numCache>
            </c:numRef>
          </c:cat>
          <c:val>
            <c:numRef>
              <c:f>Лист2!$B$30:$B$65</c:f>
              <c:numCache>
                <c:formatCode>0.00</c:formatCode>
                <c:ptCount val="36"/>
                <c:pt idx="0">
                  <c:v>46.3</c:v>
                </c:pt>
                <c:pt idx="1">
                  <c:v>86.061649999999986</c:v>
                </c:pt>
                <c:pt idx="2">
                  <c:v>121.20559999999999</c:v>
                </c:pt>
                <c:pt idx="3">
                  <c:v>150.87625</c:v>
                </c:pt>
                <c:pt idx="4">
                  <c:v>174.75920000000002</c:v>
                </c:pt>
                <c:pt idx="5">
                  <c:v>193.08125000000001</c:v>
                </c:pt>
                <c:pt idx="6">
                  <c:v>206.61040000000003</c:v>
                </c:pt>
                <c:pt idx="7">
                  <c:v>216.65584999999999</c:v>
                </c:pt>
                <c:pt idx="8">
                  <c:v>225.06799999999998</c:v>
                </c:pt>
                <c:pt idx="9">
                  <c:v>234.23845000000006</c:v>
                </c:pt>
                <c:pt idx="10">
                  <c:v>247.10000000000002</c:v>
                </c:pt>
                <c:pt idx="11">
                  <c:v>267.12665000000004</c:v>
                </c:pt>
                <c:pt idx="12">
                  <c:v>298.33360000000005</c:v>
                </c:pt>
                <c:pt idx="13">
                  <c:v>345.27725000000009</c:v>
                </c:pt>
                <c:pt idx="14">
                  <c:v>413.05520000000001</c:v>
                </c:pt>
                <c:pt idx="15">
                  <c:v>507.30625000000009</c:v>
                </c:pt>
                <c:pt idx="16">
                  <c:v>634.21040000000005</c:v>
                </c:pt>
                <c:pt idx="17">
                  <c:v>800.48885000000007</c:v>
                </c:pt>
                <c:pt idx="18">
                  <c:v>1013.4040000000001</c:v>
                </c:pt>
                <c:pt idx="19">
                  <c:v>800.48885000000007</c:v>
                </c:pt>
                <c:pt idx="20">
                  <c:v>634.21040000000005</c:v>
                </c:pt>
                <c:pt idx="21">
                  <c:v>507.30624999999998</c:v>
                </c:pt>
                <c:pt idx="22">
                  <c:v>413.05520000000001</c:v>
                </c:pt>
                <c:pt idx="23">
                  <c:v>345.27725000000009</c:v>
                </c:pt>
                <c:pt idx="24">
                  <c:v>298.33360000000005</c:v>
                </c:pt>
                <c:pt idx="25">
                  <c:v>267.12665000000004</c:v>
                </c:pt>
                <c:pt idx="26">
                  <c:v>247.1</c:v>
                </c:pt>
                <c:pt idx="27">
                  <c:v>234.23845000000006</c:v>
                </c:pt>
                <c:pt idx="28">
                  <c:v>225.06799999999998</c:v>
                </c:pt>
                <c:pt idx="29">
                  <c:v>216.65584999999999</c:v>
                </c:pt>
                <c:pt idx="30">
                  <c:v>206.61040000000003</c:v>
                </c:pt>
                <c:pt idx="31">
                  <c:v>193.08125000000001</c:v>
                </c:pt>
                <c:pt idx="32">
                  <c:v>174.75920000000002</c:v>
                </c:pt>
                <c:pt idx="33">
                  <c:v>150.87625</c:v>
                </c:pt>
                <c:pt idx="34">
                  <c:v>121.20559999999999</c:v>
                </c:pt>
                <c:pt idx="35">
                  <c:v>86.061649999999986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938880"/>
        <c:axId val="168948864"/>
      </c:radarChart>
      <c:catAx>
        <c:axId val="168938880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ahoma"/>
                <a:ea typeface="Tahoma"/>
                <a:cs typeface="Tahoma"/>
              </a:defRPr>
            </a:pPr>
            <a:endParaRPr lang="ru-RU"/>
          </a:p>
        </c:txPr>
        <c:crossAx val="168948864"/>
        <c:crosses val="autoZero"/>
        <c:auto val="0"/>
        <c:lblAlgn val="ctr"/>
        <c:lblOffset val="100"/>
        <c:noMultiLvlLbl val="0"/>
      </c:catAx>
      <c:valAx>
        <c:axId val="168948864"/>
        <c:scaling>
          <c:orientation val="minMax"/>
          <c:max val="30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ahoma"/>
                <a:ea typeface="Tahoma"/>
                <a:cs typeface="Tahoma"/>
              </a:defRPr>
            </a:pPr>
            <a:endParaRPr lang="ru-RU"/>
          </a:p>
        </c:txPr>
        <c:crossAx val="1689388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5615324081023669"/>
          <c:y val="0.46273866546577691"/>
          <c:w val="0.12478354417136328"/>
          <c:h val="0.11091872614709986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Tahoma"/>
              <a:ea typeface="Tahoma"/>
              <a:cs typeface="Tahoma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Tahoma"/>
          <a:ea typeface="Tahoma"/>
          <a:cs typeface="Tahoma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826A5-7AE5-45A3-BC89-40445CDE7F27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C8E99-9C91-4D9B-95AE-4CB6901859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26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9E3B5A3-B642-4248-9B88-72B3323688C2}" type="datetime1">
              <a:rPr lang="ru-RU" smtClean="0"/>
              <a:t>15.05.2020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B4BE-DB51-43FD-B245-13FB5B59CE74}" type="datetime1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3480-5B18-4361-872B-930C3D03ACB6}" type="datetime1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5179B-2822-4667-AADC-69E2B07AAD9D}" type="datetime1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E7F3D-5938-4287-A5C1-16B2B4803E7E}" type="datetime1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6B942-AB1B-4A9E-874A-EB3E6E70FBF7}" type="datetime1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343DE6-EC9B-4A58-8F5E-6AB6419FAD48}" type="datetime1">
              <a:rPr lang="ru-RU" smtClean="0"/>
              <a:t>15.05.2020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2F20183-FB90-49CC-840B-946A59C71B1D}" type="datetime1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51E7-7501-4BC7-A2DF-AB3AA3ABA172}" type="datetime1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4EC28-7509-4ED8-BFD2-4C345CCBB46D}" type="datetime1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65D28-67F8-4A5C-949A-92332FF6B8D2}" type="datetime1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52324FD-1C71-4099-A53F-C5B779391A7F}" type="datetime1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6421A67-EA23-41B2-AF71-B7D6117BCF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«РАЦИОНАЛЬНОЕ ПРИМЕНЕНИЕ ИСТОЧНИКОВ СВЕТА»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Ученица 9 «А» класса</a:t>
            </a:r>
          </a:p>
          <a:p>
            <a:r>
              <a:rPr lang="ru-RU" dirty="0"/>
              <a:t>ГБОУ </a:t>
            </a:r>
            <a:r>
              <a:rPr lang="ru-RU" dirty="0" smtClean="0"/>
              <a:t>школы </a:t>
            </a:r>
            <a:r>
              <a:rPr lang="ru-RU" dirty="0"/>
              <a:t>№ 103 </a:t>
            </a:r>
            <a:endParaRPr lang="ru-RU" dirty="0" smtClean="0"/>
          </a:p>
          <a:p>
            <a:r>
              <a:rPr lang="ru-RU" dirty="0" smtClean="0"/>
              <a:t>Выборгского </a:t>
            </a:r>
            <a:r>
              <a:rPr lang="ru-RU" dirty="0"/>
              <a:t>района </a:t>
            </a:r>
            <a:endParaRPr lang="ru-RU" dirty="0" smtClean="0"/>
          </a:p>
          <a:p>
            <a:r>
              <a:rPr lang="ru-RU" dirty="0" smtClean="0"/>
              <a:t>г. Санкт-Петербург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957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dirty="0"/>
              <a:t>В данной работе исследовалась освещенность в зависимости от угла падения света и расстояния от источника света</a:t>
            </a:r>
            <a:r>
              <a:rPr lang="ru-RU" dirty="0" smtClean="0"/>
              <a:t>.</a:t>
            </a:r>
          </a:p>
          <a:p>
            <a:pPr marL="109728" indent="0">
              <a:buNone/>
            </a:pPr>
            <a:r>
              <a:rPr lang="ru-RU" b="1" dirty="0"/>
              <a:t>Цель: </a:t>
            </a:r>
            <a:endParaRPr lang="ru-RU" b="1" dirty="0" smtClean="0"/>
          </a:p>
          <a:p>
            <a:pPr>
              <a:buFontTx/>
              <a:buChar char="-"/>
            </a:pPr>
            <a:r>
              <a:rPr lang="ru-RU" dirty="0" smtClean="0"/>
              <a:t>изучить </a:t>
            </a:r>
            <a:r>
              <a:rPr lang="ru-RU" dirty="0"/>
              <a:t>историю развития </a:t>
            </a:r>
            <a:r>
              <a:rPr lang="ru-RU" dirty="0" smtClean="0"/>
              <a:t>освещения;</a:t>
            </a:r>
          </a:p>
          <a:p>
            <a:pPr>
              <a:buFontTx/>
              <a:buChar char="-"/>
            </a:pPr>
            <a:r>
              <a:rPr lang="ru-RU" dirty="0" smtClean="0"/>
              <a:t>выяснить </a:t>
            </a:r>
            <a:r>
              <a:rPr lang="ru-RU" dirty="0"/>
              <a:t>наиболее рациональные источники </a:t>
            </a:r>
            <a:r>
              <a:rPr lang="ru-RU" dirty="0" smtClean="0"/>
              <a:t>освещения;</a:t>
            </a:r>
          </a:p>
          <a:p>
            <a:pPr>
              <a:buFontTx/>
              <a:buChar char="-"/>
            </a:pPr>
            <a:r>
              <a:rPr lang="ru-RU" dirty="0" smtClean="0"/>
              <a:t>сравнить </a:t>
            </a:r>
            <a:r>
              <a:rPr lang="ru-RU" dirty="0"/>
              <a:t>лампы накаливания, люминесцентные (энергосберегающие) и светодиодные лампы по освещенности, пульсации и по </a:t>
            </a:r>
            <a:r>
              <a:rPr lang="ru-RU" dirty="0" err="1" smtClean="0"/>
              <a:t>энергоэффективности</a:t>
            </a:r>
            <a:r>
              <a:rPr lang="ru-RU" dirty="0" smtClean="0"/>
              <a:t>;</a:t>
            </a:r>
          </a:p>
          <a:p>
            <a:pPr>
              <a:buFontTx/>
              <a:buChar char="-"/>
            </a:pPr>
            <a:r>
              <a:rPr lang="ru-RU" dirty="0" smtClean="0"/>
              <a:t>провести </a:t>
            </a:r>
            <a:r>
              <a:rPr lang="ru-RU" dirty="0"/>
              <a:t>исследование уровня освещенности в зависимости от угла падения света и расстояния от источника света (на примере лампы накаливания и светодиодной лампы).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24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b="1" dirty="0"/>
              <a:t>Гипотеза: </a:t>
            </a:r>
            <a:r>
              <a:rPr lang="ru-RU" dirty="0"/>
              <a:t>светодиодная лампа на сегодняшний день является наиболее рациональным источником света для освещения жилых помещений.</a:t>
            </a:r>
          </a:p>
          <a:p>
            <a:pPr marL="109728" indent="0">
              <a:buNone/>
            </a:pPr>
            <a:r>
              <a:rPr lang="ru-RU" b="1" dirty="0"/>
              <a:t>Объект исследования: </a:t>
            </a:r>
            <a:r>
              <a:rPr lang="ru-RU" dirty="0"/>
              <a:t>осветительные приборы.</a:t>
            </a:r>
          </a:p>
          <a:p>
            <a:pPr marL="109728" indent="0">
              <a:buNone/>
            </a:pPr>
            <a:r>
              <a:rPr lang="ru-RU" b="1" dirty="0"/>
              <a:t>Предмет исследования: </a:t>
            </a:r>
            <a:r>
              <a:rPr lang="ru-RU" dirty="0"/>
              <a:t>свет.</a:t>
            </a:r>
          </a:p>
          <a:p>
            <a:pPr marL="109728" indent="0">
              <a:buNone/>
            </a:pPr>
            <a:r>
              <a:rPr lang="ru-RU" b="1" dirty="0"/>
              <a:t>Время проведения: </a:t>
            </a:r>
            <a:r>
              <a:rPr lang="ru-RU" dirty="0" smtClean="0"/>
              <a:t>декабрь </a:t>
            </a:r>
            <a:r>
              <a:rPr lang="ru-RU" dirty="0"/>
              <a:t>2019</a:t>
            </a:r>
            <a:r>
              <a:rPr lang="ru-RU" b="1" dirty="0"/>
              <a:t> – </a:t>
            </a:r>
            <a:r>
              <a:rPr lang="ru-RU" dirty="0"/>
              <a:t>март 2020.</a:t>
            </a:r>
          </a:p>
          <a:p>
            <a:pPr marL="109728" indent="0">
              <a:buNone/>
            </a:pPr>
            <a:r>
              <a:rPr lang="ru-RU" b="1" dirty="0"/>
              <a:t>Проблема исследования: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На текущий момент среди огромного многообразия различных ламп очень сложно найти приемлемый вариант, гарантирующий большую освещенность и лучшую </a:t>
            </a:r>
            <a:r>
              <a:rPr lang="ru-RU" dirty="0" err="1"/>
              <a:t>энергоэффективность</a:t>
            </a:r>
            <a:r>
              <a:rPr lang="ru-RU" dirty="0"/>
              <a:t>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31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71296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ЭКСПЕРИМЕНТА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/>
          <a:lstStyle/>
          <a:p>
            <a:r>
              <a:rPr lang="ru-RU" dirty="0"/>
              <a:t>Лампа накаливания (которую уже запретили использовать) должна гореть не менее 1000 часов. </a:t>
            </a:r>
            <a:endParaRPr lang="ru-RU" dirty="0" smtClean="0"/>
          </a:p>
          <a:p>
            <a:r>
              <a:rPr lang="ru-RU" dirty="0"/>
              <a:t>Люминесцентная компактная лампа горит 8000-10000 часов. </a:t>
            </a:r>
            <a:endParaRPr lang="ru-RU" dirty="0" smtClean="0"/>
          </a:p>
          <a:p>
            <a:r>
              <a:rPr lang="ru-RU" dirty="0"/>
              <a:t>Светодиодная лампа горит до 100000 часов! 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015112"/>
              </p:ext>
            </p:extLst>
          </p:nvPr>
        </p:nvGraphicFramePr>
        <p:xfrm>
          <a:off x="1403648" y="3933056"/>
          <a:ext cx="6158865" cy="2636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7237"/>
                <a:gridCol w="1332518"/>
                <a:gridCol w="1538265"/>
                <a:gridCol w="15408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Параметры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сравнения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Лампа накаливания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Люминесцентная лампа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Светодиодная лампа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Срок службы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(в среднем)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750 – 1000 часов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мес.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8000 – 10000 часов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 год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100000 часов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8-10 лет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Нагрев лампы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Сильный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Потребляемая мощность, Вт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47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90465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200" dirty="0"/>
              <a:t>90 процентов мощности, потребляемой лампой накаливания из сети, тратится на нагрев, и только 10 процентов – на освещение. Световая отдача лампы накаливания – 7-17 люмен на ватт.</a:t>
            </a:r>
          </a:p>
          <a:p>
            <a:pPr marL="109728" indent="0">
              <a:buNone/>
            </a:pPr>
            <a:r>
              <a:rPr lang="ru-RU" sz="2200" dirty="0"/>
              <a:t>Люминесцентные лампы дают световой поток при потреблении 1 ватта мощности из сети – 40-60 люмен. </a:t>
            </a:r>
            <a:endParaRPr lang="ru-RU" sz="2200" dirty="0" smtClean="0"/>
          </a:p>
          <a:p>
            <a:pPr marL="109728" indent="0">
              <a:buNone/>
            </a:pPr>
            <a:r>
              <a:rPr lang="ru-RU" sz="2200" dirty="0"/>
              <a:t>Светодиодные лампы дают световой поток 50-100 люмен на ватт. И это опять же лучший показатель среди всех ламп.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785063"/>
              </p:ext>
            </p:extLst>
          </p:nvPr>
        </p:nvGraphicFramePr>
        <p:xfrm>
          <a:off x="539552" y="4149080"/>
          <a:ext cx="8229600" cy="20154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9544"/>
                <a:gridCol w="1563624"/>
                <a:gridCol w="1892808"/>
                <a:gridCol w="1563624"/>
              </a:tblGrid>
              <a:tr h="2857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Базовые характеристики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Лампы накаливания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Лампы люминесцентные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Лампы светодиодные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04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Яркость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средняя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низкая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высокая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04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Инфракрасное излучение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очень высокое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минимальное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отсутствует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04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Ультрафиолетовое излучение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приемлемое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очень высокое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отсутствует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952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Световая отдача, лм/Вт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 – 17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 – 60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50 – 80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5</a:t>
            </a:fld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71296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ЭКСПЕРИМЕНТА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37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732393"/>
              </p:ext>
            </p:extLst>
          </p:nvPr>
        </p:nvGraphicFramePr>
        <p:xfrm>
          <a:off x="130686" y="1359352"/>
          <a:ext cx="8856984" cy="20751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9127"/>
                <a:gridCol w="2012607"/>
                <a:gridCol w="2281459"/>
                <a:gridCol w="2683791"/>
              </a:tblGrid>
              <a:tr h="34586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угол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R  = </a:t>
                      </a:r>
                      <a:r>
                        <a:rPr lang="ru-RU" sz="1400" dirty="0" smtClean="0">
                          <a:effectLst/>
                        </a:rPr>
                        <a:t>1 </a:t>
                      </a:r>
                      <a:r>
                        <a:rPr lang="ru-RU" sz="1400" dirty="0">
                          <a:effectLst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R  = 0,5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R  = </a:t>
                      </a:r>
                      <a:r>
                        <a:rPr lang="ru-RU" sz="1400" dirty="0" smtClean="0">
                          <a:effectLst/>
                        </a:rPr>
                        <a:t>0,2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586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586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586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586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946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586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980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7504" y="620688"/>
            <a:ext cx="89033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Зависимость освещенности от угла падения света и расстояния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(для лампы накаливания 60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Вт, освещенность в Люксах)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21306" y="3626440"/>
            <a:ext cx="89033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/>
              <a:t>Зависимость освещенности от угла падения света и расстояния</a:t>
            </a:r>
          </a:p>
          <a:p>
            <a:pPr algn="ctr"/>
            <a:r>
              <a:rPr lang="ru-RU" sz="1400" dirty="0"/>
              <a:t>(для светодиодной лампы 12 </a:t>
            </a:r>
            <a:r>
              <a:rPr lang="ru-RU" sz="1400" dirty="0" smtClean="0"/>
              <a:t>Вт, </a:t>
            </a:r>
            <a:r>
              <a:rPr lang="ru-RU" altLang="ru-RU" sz="1400" dirty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освещенность в Люксах</a:t>
            </a:r>
            <a:r>
              <a:rPr lang="ru-RU" sz="1400" dirty="0" smtClean="0"/>
              <a:t>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756777"/>
              </p:ext>
            </p:extLst>
          </p:nvPr>
        </p:nvGraphicFramePr>
        <p:xfrm>
          <a:off x="143508" y="4461088"/>
          <a:ext cx="8831340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3686"/>
                <a:gridCol w="2006779"/>
                <a:gridCol w="2274854"/>
                <a:gridCol w="2676021"/>
              </a:tblGrid>
              <a:tr h="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угол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R  = </a:t>
                      </a:r>
                      <a:r>
                        <a:rPr lang="ru-RU" sz="1400" dirty="0" smtClean="0">
                          <a:effectLst/>
                        </a:rPr>
                        <a:t>1 </a:t>
                      </a:r>
                      <a:r>
                        <a:rPr lang="ru-RU" sz="1400" dirty="0">
                          <a:effectLst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R  = 0,5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R  = </a:t>
                      </a:r>
                      <a:r>
                        <a:rPr lang="ru-RU" sz="1400" dirty="0" smtClean="0">
                          <a:effectLst/>
                        </a:rPr>
                        <a:t>0,2 </a:t>
                      </a:r>
                      <a:r>
                        <a:rPr lang="ru-RU" sz="1400" dirty="0">
                          <a:effectLst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454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28092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412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6948533"/>
              </p:ext>
            </p:extLst>
          </p:nvPr>
        </p:nvGraphicFramePr>
        <p:xfrm>
          <a:off x="467544" y="692696"/>
          <a:ext cx="806489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926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6680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112568"/>
          </a:xfrm>
        </p:spPr>
        <p:txBody>
          <a:bodyPr>
            <a:noAutofit/>
          </a:bodyPr>
          <a:lstStyle/>
          <a:p>
            <a:pPr marL="109728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/>
              <a:t>Главным и самым существенным достоинством </a:t>
            </a:r>
            <a:r>
              <a:rPr lang="ru-RU" sz="2000" dirty="0" smtClean="0"/>
              <a:t>светодиодных ламп </a:t>
            </a:r>
            <a:r>
              <a:rPr lang="ru-RU" sz="2000" dirty="0"/>
              <a:t>является их высокая </a:t>
            </a:r>
            <a:r>
              <a:rPr lang="ru-RU" sz="2000" dirty="0" err="1"/>
              <a:t>энергоэффективность</a:t>
            </a:r>
            <a:r>
              <a:rPr lang="ru-RU" sz="2000" dirty="0"/>
              <a:t>, т.е. низкое потребление электроэнергии при высоком уровне освещённости и низким уровнем пульсации. На первый взгляд очень высокая стоимость светодиодных ламп может рассматриваться, как минус, но в долгосрочной перспективе они все же выгоднее. Это можно наглядно видеть в расчете экономической эффективности применения светодиодных ламп. </a:t>
            </a:r>
          </a:p>
          <a:p>
            <a:pPr marL="109728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/>
              <a:t>Также, светодиодные светильники создают большую освещенность в одном направлении</a:t>
            </a:r>
            <a:r>
              <a:rPr lang="ru-RU" sz="2000" dirty="0" smtClean="0"/>
              <a:t>. </a:t>
            </a:r>
            <a:r>
              <a:rPr lang="ru-RU" sz="2000" dirty="0"/>
              <a:t>Кроме того, на освещенность влияет высота подвеса лампы. Потому источники света надо располагать с расчётом диаметра половинной освещенности. </a:t>
            </a:r>
          </a:p>
          <a:p>
            <a:pPr marL="109728" indent="4572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/>
              <a:t>С учетом вышеизложенного </a:t>
            </a:r>
            <a:r>
              <a:rPr lang="ru-RU" sz="2000" dirty="0" smtClean="0"/>
              <a:t>мы выбираем </a:t>
            </a:r>
            <a:r>
              <a:rPr lang="ru-RU" sz="2000" dirty="0"/>
              <a:t>для своего светильника светодиодную </a:t>
            </a:r>
            <a:r>
              <a:rPr lang="ru-RU" sz="2000" dirty="0" smtClean="0"/>
              <a:t>лампу</a:t>
            </a:r>
            <a:r>
              <a:rPr lang="ru-RU" sz="2000" dirty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1A67-EA23-41B2-AF71-B7D6117BCF5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32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</TotalTime>
  <Words>451</Words>
  <Application>Microsoft Office PowerPoint</Application>
  <PresentationFormat>Экран (4:3)</PresentationFormat>
  <Paragraphs>134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«РАЦИОНАЛЬНОЕ ПРИМЕНЕНИЕ ИСТОЧНИКОВ СВЕТА»</vt:lpstr>
      <vt:lpstr>Презентация PowerPoint</vt:lpstr>
      <vt:lpstr>Презентация PowerPoint</vt:lpstr>
      <vt:lpstr>РЕЗУЛЬТАТЫ ЭКСПЕРИМЕНТА</vt:lpstr>
      <vt:lpstr>РЕЗУЛЬТАТЫ ЭКСПЕРИМЕНТА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«РАЦИОНАЛЬНОЕ ПРИМЕНЕНИЕ ИСТОЧНИКОВ СВЕТА»</dc:title>
  <dc:creator>Регина</dc:creator>
  <cp:lastModifiedBy>Пользователь Windows</cp:lastModifiedBy>
  <cp:revision>9</cp:revision>
  <dcterms:created xsi:type="dcterms:W3CDTF">2020-03-15T18:22:41Z</dcterms:created>
  <dcterms:modified xsi:type="dcterms:W3CDTF">2020-05-15T14:28:01Z</dcterms:modified>
</cp:coreProperties>
</file>