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72" r:id="rId11"/>
    <p:sldId id="274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56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51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906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78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6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772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861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091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58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1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02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>
                <a:lumMod val="44000"/>
              </a:srgbClr>
            </a:gs>
            <a:gs pos="39999">
              <a:srgbClr val="0A128C"/>
            </a:gs>
            <a:gs pos="61000">
              <a:srgbClr val="181CC7"/>
            </a:gs>
            <a:gs pos="75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BB192-1A37-495C-9946-28B0361D396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369BD-0CE1-40EA-8D58-37F47ACF5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426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Развитие связной речи дошкольников с применением элементов </a:t>
            </a:r>
            <a:r>
              <a:rPr lang="ru-RU" sz="3600" dirty="0" err="1" smtClean="0">
                <a:solidFill>
                  <a:schemeClr val="bg1"/>
                </a:solidFill>
              </a:rPr>
              <a:t>изотерапии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725144"/>
            <a:ext cx="7160840" cy="1752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Презентация подготовлена Кузнецовой Т.А., воспитателем, Сванидзе Е.В., учителем-дефектологом ГБДОУ д/с № 101</a:t>
            </a:r>
            <a:endParaRPr lang="ru-RU" sz="2800" dirty="0"/>
          </a:p>
        </p:txBody>
      </p:sp>
      <p:pic>
        <p:nvPicPr>
          <p:cNvPr id="4" name="Рисунок 3" descr="фотографии и сашины рисунки 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2357430"/>
            <a:ext cx="3143271" cy="2357454"/>
          </a:xfrm>
          <a:prstGeom prst="rect">
            <a:avLst/>
          </a:prstGeom>
        </p:spPr>
      </p:pic>
      <p:pic>
        <p:nvPicPr>
          <p:cNvPr id="5" name="Рисунок 4" descr="фотографии и сашины рисунки 041.jpg"/>
          <p:cNvPicPr>
            <a:picLocks noChangeAspect="1"/>
          </p:cNvPicPr>
          <p:nvPr/>
        </p:nvPicPr>
        <p:blipFill>
          <a:blip r:embed="rId3" cstate="print">
            <a:lum bright="20000" contrast="30000"/>
          </a:blip>
          <a:stretch>
            <a:fillRect/>
          </a:stretch>
        </p:blipFill>
        <p:spPr>
          <a:xfrm>
            <a:off x="1285852" y="2357430"/>
            <a:ext cx="3048021" cy="235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80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97527"/>
              </p:ext>
            </p:extLst>
          </p:nvPr>
        </p:nvGraphicFramePr>
        <p:xfrm>
          <a:off x="395534" y="1000108"/>
          <a:ext cx="8462745" cy="3000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915"/>
                <a:gridCol w="2820915"/>
                <a:gridCol w="2820915"/>
              </a:tblGrid>
              <a:tr h="7376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Составление рассказа по серии сюжетных картин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По картине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С опорой на 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Рисование иллюстраций к рассказу товарищей</a:t>
                      </a:r>
                      <a:endParaRPr lang="ru-RU" dirty="0"/>
                    </a:p>
                  </a:txBody>
                  <a:tcPr/>
                </a:tc>
              </a:tr>
              <a:tr h="85726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Составление рассказа по сюжетной картине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картине</a:t>
                      </a:r>
                    </a:p>
                    <a:p>
                      <a:r>
                        <a:rPr lang="ru-RU" dirty="0" smtClean="0"/>
                        <a:t>С опорой на слова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Коллективное рисование сюжетной картины</a:t>
                      </a:r>
                      <a:endParaRPr lang="ru-RU" dirty="0"/>
                    </a:p>
                  </a:txBody>
                  <a:tcPr/>
                </a:tc>
              </a:tr>
              <a:tr h="66741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Составление рассказа  по личным впечатлениям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Составление рассказа  по личным впечатлениям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Рисование «Моя семья»</a:t>
                      </a:r>
                      <a:endParaRPr lang="ru-RU" sz="1600" dirty="0"/>
                    </a:p>
                  </a:txBody>
                  <a:tcPr/>
                </a:tc>
              </a:tr>
              <a:tr h="7376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Составление рассказа на предложенную тему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Составление рассказа на предложенную тему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Рисование на предложенную тему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47664" y="40466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Построение самостоятельного высказывания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фотографии и сашины рисунки 0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4286256"/>
            <a:ext cx="2786050" cy="2357430"/>
          </a:xfrm>
          <a:prstGeom prst="rect">
            <a:avLst/>
          </a:prstGeom>
        </p:spPr>
      </p:pic>
      <p:pic>
        <p:nvPicPr>
          <p:cNvPr id="5" name="Рисунок 4" descr="фотографии и сашины рисунки 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4286256"/>
            <a:ext cx="2714644" cy="2303852"/>
          </a:xfrm>
          <a:prstGeom prst="rect">
            <a:avLst/>
          </a:prstGeom>
        </p:spPr>
      </p:pic>
      <p:pic>
        <p:nvPicPr>
          <p:cNvPr id="6" name="Рисунок 5" descr="фотографии и сашины рисунки 0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4286256"/>
            <a:ext cx="3000396" cy="235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1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357166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Использование </a:t>
            </a:r>
            <a:r>
              <a:rPr lang="ru-RU" dirty="0" err="1" smtClean="0">
                <a:solidFill>
                  <a:schemeClr val="bg1"/>
                </a:solidFill>
              </a:rPr>
              <a:t>изотерапии</a:t>
            </a:r>
            <a:r>
              <a:rPr lang="ru-RU" dirty="0" smtClean="0">
                <a:solidFill>
                  <a:schemeClr val="bg1"/>
                </a:solidFill>
              </a:rPr>
              <a:t> при работе с текстом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aaf71e953e[1].jpg"/>
          <p:cNvPicPr>
            <a:picLocks noChangeAspect="1"/>
          </p:cNvPicPr>
          <p:nvPr/>
        </p:nvPicPr>
        <p:blipFill>
          <a:blip r:embed="rId2"/>
          <a:srcRect b="6640"/>
          <a:stretch>
            <a:fillRect/>
          </a:stretch>
        </p:blipFill>
        <p:spPr>
          <a:xfrm>
            <a:off x="2285984" y="857232"/>
            <a:ext cx="4276725" cy="569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3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85728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Использование </a:t>
            </a:r>
            <a:r>
              <a:rPr lang="ru-RU" dirty="0" err="1" smtClean="0">
                <a:solidFill>
                  <a:schemeClr val="bg1"/>
                </a:solidFill>
              </a:rPr>
              <a:t>изотерапии</a:t>
            </a:r>
            <a:r>
              <a:rPr lang="ru-RU" dirty="0" smtClean="0">
                <a:solidFill>
                  <a:schemeClr val="bg1"/>
                </a:solidFill>
              </a:rPr>
              <a:t> при составлении самостоятельного рассказа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866_1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863" y="1428736"/>
            <a:ext cx="5858284" cy="41434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5918" y="5857892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Составление рассказа по сюжетной картине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03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620688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Связная речь позволяет ребенку логично и последовательно излагать свои мысли, описывать приобретенные умения и навыки.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Исследования Тихеевой Е.И., Коротковой Э.П.. </a:t>
            </a:r>
            <a:r>
              <a:rPr lang="ru-RU" dirty="0" err="1" smtClean="0">
                <a:solidFill>
                  <a:schemeClr val="bg1"/>
                </a:solidFill>
              </a:rPr>
              <a:t>Борович</a:t>
            </a:r>
            <a:r>
              <a:rPr lang="ru-RU" dirty="0" smtClean="0">
                <a:solidFill>
                  <a:schemeClr val="bg1"/>
                </a:solidFill>
              </a:rPr>
              <a:t> А.М., Соловьевой О.И. показали, что связная речь представляет собой наиболее сложную форму речевой деятельности. Она носит характер последовательного систематического развернутого изложения, реализуя основную функцию связной речи – коммуникативную.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фотографии и сашины рисунки 0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3429000"/>
            <a:ext cx="4071966" cy="305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7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72728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dirty="0" smtClean="0">
                <a:solidFill>
                  <a:schemeClr val="bg1"/>
                </a:solidFill>
              </a:rPr>
              <a:t>В настоящее время для развития связной речи все более активно применяется такой инновационный подход, как психотерапия искусством. Одно из направлений – это воздействие посредством изобразительного творчества – арт-терапия или «терапия творческим самовыражением». Появление арт-терапии (термин </a:t>
            </a:r>
            <a:r>
              <a:rPr lang="ru-RU" dirty="0" err="1" smtClean="0">
                <a:solidFill>
                  <a:schemeClr val="bg1"/>
                </a:solidFill>
              </a:rPr>
              <a:t>А.Хилла</a:t>
            </a:r>
            <a:r>
              <a:rPr lang="ru-RU" dirty="0" smtClean="0">
                <a:solidFill>
                  <a:schemeClr val="bg1"/>
                </a:solidFill>
              </a:rPr>
              <a:t>) на стыке искусства и науки относят к 30-м годам прошлого столетия. Коррекционные возможности арт-терапии связаны с предоставлением человеку неограниченных возможностей для самовыражения и самореализации в продуктах творчества, утверждением и познанием собственного «Я», личности, что помогает мобилизовать внутренние естественные механизмы </a:t>
            </a:r>
            <a:r>
              <a:rPr lang="ru-RU" dirty="0" err="1" smtClean="0">
                <a:solidFill>
                  <a:schemeClr val="bg1"/>
                </a:solidFill>
              </a:rPr>
              <a:t>саморегуляции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фотографии и сашины рисунки 0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3714752"/>
            <a:ext cx="3524241" cy="264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72728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Одним из наиболее распространенных видов арт-терапии является </a:t>
            </a:r>
            <a:r>
              <a:rPr lang="ru-RU" dirty="0" err="1" smtClean="0">
                <a:solidFill>
                  <a:schemeClr val="bg1"/>
                </a:solidFill>
              </a:rPr>
              <a:t>изотерапия</a:t>
            </a:r>
            <a:r>
              <a:rPr lang="ru-RU" dirty="0" smtClean="0">
                <a:solidFill>
                  <a:schemeClr val="bg1"/>
                </a:solidFill>
              </a:rPr>
              <a:t> (рисунок, лепка) – лечебное воздействие, коррекция посредством изобразительной деятельности.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Изотерапия</a:t>
            </a:r>
            <a:r>
              <a:rPr lang="ru-RU" dirty="0" smtClean="0">
                <a:solidFill>
                  <a:schemeClr val="bg1"/>
                </a:solidFill>
              </a:rPr>
              <a:t> по форме организации может индивидуальной и групповой. В современной зарубежной и отечественной </a:t>
            </a:r>
            <a:r>
              <a:rPr lang="ru-RU" dirty="0" err="1" smtClean="0">
                <a:solidFill>
                  <a:schemeClr val="bg1"/>
                </a:solidFill>
              </a:rPr>
              <a:t>изотерапии</a:t>
            </a:r>
            <a:r>
              <a:rPr lang="ru-RU" dirty="0" smtClean="0">
                <a:solidFill>
                  <a:schemeClr val="bg1"/>
                </a:solidFill>
              </a:rPr>
              <a:t> (</a:t>
            </a:r>
            <a:r>
              <a:rPr lang="ru-RU" dirty="0" err="1" smtClean="0">
                <a:solidFill>
                  <a:schemeClr val="bg1"/>
                </a:solidFill>
              </a:rPr>
              <a:t>В.Е.Фолке</a:t>
            </a:r>
            <a:r>
              <a:rPr lang="ru-RU" dirty="0" smtClean="0">
                <a:solidFill>
                  <a:schemeClr val="bg1"/>
                </a:solidFill>
              </a:rPr>
              <a:t>, Т.В. </a:t>
            </a:r>
            <a:r>
              <a:rPr lang="ru-RU" dirty="0" err="1" smtClean="0">
                <a:solidFill>
                  <a:schemeClr val="bg1"/>
                </a:solidFill>
              </a:rPr>
              <a:t>Келлер</a:t>
            </a:r>
            <a:r>
              <a:rPr lang="ru-RU" dirty="0" smtClean="0">
                <a:solidFill>
                  <a:schemeClr val="bg1"/>
                </a:solidFill>
              </a:rPr>
              <a:t>; </a:t>
            </a:r>
            <a:r>
              <a:rPr lang="ru-RU" dirty="0" err="1" smtClean="0">
                <a:solidFill>
                  <a:schemeClr val="bg1"/>
                </a:solidFill>
              </a:rPr>
              <a:t>Р.Б.Хайкин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М.Е.Бурно</a:t>
            </a:r>
            <a:r>
              <a:rPr lang="ru-RU" dirty="0" smtClean="0">
                <a:solidFill>
                  <a:schemeClr val="bg1"/>
                </a:solidFill>
              </a:rPr>
              <a:t>) выделяют направления этого метода: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использование уже существующих произведений изобразительного искусства путем их анализа и интерпретации пациентами;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 побуждение к самостоятельным творческим проявлениям в изобразительной деятельности.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фотографии и сашины рисунки 0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571876"/>
            <a:ext cx="3857620" cy="289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02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5608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Остановимся подробнее на использовании возможностей рисования для развития связной речи.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С. </a:t>
            </a:r>
            <a:r>
              <a:rPr lang="ru-RU" dirty="0" err="1" smtClean="0">
                <a:solidFill>
                  <a:schemeClr val="bg1"/>
                </a:solidFill>
              </a:rPr>
              <a:t>Кратохвил</a:t>
            </a:r>
            <a:r>
              <a:rPr lang="ru-RU" dirty="0" smtClean="0">
                <a:solidFill>
                  <a:schemeClr val="bg1"/>
                </a:solidFill>
              </a:rPr>
              <a:t> предлагает использовать следующие методики рисования: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1). Свободное рисование, при котором рисунки на заданную или самостоятельно выбранную тему выполняются индивидуально, а обсуждение происходит в группе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фотографии и сашины рисунки 0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786058"/>
            <a:ext cx="4786346" cy="358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0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48680"/>
            <a:ext cx="6840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2). Для коммуникативного рисования группа разбивается на пары, каждая из них совместно рисует на одном  листе на определенную тему. После окончания рисования происходит обсуждение процесса рисования. (мысли, чувства, отношение друг к другу в процессе рисования)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фотографии и сашины рисунки 0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2500306"/>
            <a:ext cx="5000628" cy="375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0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76672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3). В процессе совместного рисования несколько человек молча рисуют на одном листе. По окончании рисования обсуждается участие каждого члена группы, характер его вклада и особенности взаимодействия с другими участниками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risunok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348880"/>
            <a:ext cx="5160636" cy="392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3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76672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4). При дополнительном рисовании рисунок посылается по кругу – один начинает рассказывать, другой продолжает, что-то добавляя, и т.д.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фотографии и сашины рисунки 0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785926"/>
            <a:ext cx="3357586" cy="447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73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77432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Работу по формированию связного высказывания у дошкольников  проводим в 2 этапа: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работа с готовым текстом;  - построение самостоятельного высказывания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620613"/>
              </p:ext>
            </p:extLst>
          </p:nvPr>
        </p:nvGraphicFramePr>
        <p:xfrm>
          <a:off x="539553" y="1428737"/>
          <a:ext cx="8064894" cy="5214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8"/>
                <a:gridCol w="2688298"/>
                <a:gridCol w="2688298"/>
              </a:tblGrid>
              <a:tr h="1260191">
                <a:tc>
                  <a:txBody>
                    <a:bodyPr/>
                    <a:lstStyle/>
                    <a:p>
                      <a:r>
                        <a:rPr lang="ru-RU" dirty="0" smtClean="0"/>
                        <a:t>Текст и предложение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Сравнение текста и набора слов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Сравнение</a:t>
                      </a:r>
                      <a:r>
                        <a:rPr lang="ru-RU" baseline="0" dirty="0" smtClean="0"/>
                        <a:t> текста и набора предложений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Рисование на свободную тему</a:t>
                      </a:r>
                      <a:endParaRPr lang="ru-RU" dirty="0"/>
                    </a:p>
                  </a:txBody>
                  <a:tcPr/>
                </a:tc>
              </a:tr>
              <a:tr h="121543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Распространение краткого рассказа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aseline="0" dirty="0" smtClean="0"/>
                        <a:t>По вопросам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aseline="0" dirty="0" smtClean="0"/>
                        <a:t>Нахождение предложений , не подходящих по смыслу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Сравнение рисунков по краткому и полному рассказу</a:t>
                      </a:r>
                      <a:endParaRPr lang="ru-RU" sz="1600" dirty="0"/>
                    </a:p>
                  </a:txBody>
                  <a:tcPr/>
                </a:tc>
              </a:tr>
              <a:tr h="10772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Восстановление окончания рассказа по его началу и начала рассказа по концу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-Сравнение</a:t>
                      </a:r>
                      <a:r>
                        <a:rPr lang="ru-RU" sz="1600" baseline="0" dirty="0" smtClean="0"/>
                        <a:t> текста и искаженных вариантов</a:t>
                      </a:r>
                    </a:p>
                    <a:p>
                      <a:r>
                        <a:rPr lang="ru-RU" sz="1600" baseline="0" dirty="0" smtClean="0"/>
                        <a:t>- Восстановление текста по началу или концу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 Придумать и нарисовать начало или конец рассказа</a:t>
                      </a:r>
                      <a:endParaRPr lang="ru-RU" sz="1600" dirty="0"/>
                    </a:p>
                  </a:txBody>
                  <a:tcPr/>
                </a:tc>
              </a:tr>
              <a:tr h="58480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Определение</a:t>
                      </a:r>
                      <a:r>
                        <a:rPr lang="ru-RU" sz="1600" baseline="0" dirty="0" smtClean="0"/>
                        <a:t> темы и основной мысли рассказа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Озаглавить</a:t>
                      </a:r>
                      <a:r>
                        <a:rPr lang="ru-RU" sz="1600" baseline="0" dirty="0" smtClean="0"/>
                        <a:t> текст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Нарисовать и придумать название</a:t>
                      </a:r>
                      <a:endParaRPr lang="ru-RU" sz="1600" dirty="0"/>
                    </a:p>
                  </a:txBody>
                  <a:tcPr/>
                </a:tc>
              </a:tr>
              <a:tr h="10772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Определение последовательности и связности предложений в тексте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 с деформированным текстом</a:t>
                      </a:r>
                    </a:p>
                    <a:p>
                      <a:r>
                        <a:rPr lang="ru-RU" sz="1600" dirty="0" smtClean="0"/>
                        <a:t>Построение текста по схеме: начало, середина, конец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Нарисовать предмет, о котором говорит автор ( по цепочке)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13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601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Развитие связной речи дошкольников с применением элементов изотерапии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дошкольников с применением элементов изотерапии</dc:title>
  <dc:creator>Elena</dc:creator>
  <cp:lastModifiedBy>Elena</cp:lastModifiedBy>
  <cp:revision>20</cp:revision>
  <dcterms:created xsi:type="dcterms:W3CDTF">2016-11-08T18:57:11Z</dcterms:created>
  <dcterms:modified xsi:type="dcterms:W3CDTF">2020-11-18T15:46:55Z</dcterms:modified>
</cp:coreProperties>
</file>