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notesMasterIdLst>
    <p:notesMasterId r:id="rId17"/>
  </p:notesMasterIdLst>
  <p:sldIdLst>
    <p:sldId id="316" r:id="rId2"/>
    <p:sldId id="261" r:id="rId3"/>
    <p:sldId id="264" r:id="rId4"/>
    <p:sldId id="285" r:id="rId5"/>
    <p:sldId id="272" r:id="rId6"/>
    <p:sldId id="284" r:id="rId7"/>
    <p:sldId id="274" r:id="rId8"/>
    <p:sldId id="279" r:id="rId9"/>
    <p:sldId id="289" r:id="rId10"/>
    <p:sldId id="280" r:id="rId11"/>
    <p:sldId id="317" r:id="rId12"/>
    <p:sldId id="306" r:id="rId13"/>
    <p:sldId id="307" r:id="rId14"/>
    <p:sldId id="313" r:id="rId15"/>
    <p:sldId id="31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6666"/>
    <a:srgbClr val="1C1C1C"/>
    <a:srgbClr val="FF66FF"/>
    <a:srgbClr val="66FF66"/>
    <a:srgbClr val="009900"/>
    <a:srgbClr val="FF330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79" autoAdjust="0"/>
    <p:restoredTop sz="86323" autoAdjust="0"/>
  </p:normalViewPr>
  <p:slideViewPr>
    <p:cSldViewPr>
      <p:cViewPr>
        <p:scale>
          <a:sx n="76" d="100"/>
          <a:sy n="76" d="100"/>
        </p:scale>
        <p:origin x="-642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89DFC05-FB4F-4915-9955-126E3A9F8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6E967A-2E4C-418B-BBA9-7BF5052D906D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345F3FE5-2ED0-4AB4-88EA-61AE1D9BD0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475CCD-F6D8-4BEF-BFEE-78C70635F4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B6C4B-6FDE-40DD-A320-DB4A26A728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E67C7-3A4A-4211-B542-49326E2BE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D7093DD8-A3AD-4218-B203-AC9068300B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13655-8248-4662-85C7-194A383B11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FBB3AC-55CF-44ED-A6E3-DAF1A6C5CB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F1D38B71-D984-46C6-A1CF-C68E352E62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7198AA-B278-4F24-B540-D8D9A55160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398F1E-392B-47A9-AC81-EE68B0D9E6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E2BD2B-FC20-4920-B146-D738644CB7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C891D5-6E3B-4A05-B9D8-9379E3A69E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562B962-99D2-4199-9B51-88AD61EACF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3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628775"/>
            <a:ext cx="8229600" cy="13716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Тема урока: Смежные и вертикальные углы.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i="1" smtClean="0">
                <a:solidFill>
                  <a:schemeClr val="folHlink"/>
                </a:solidFill>
              </a:rPr>
              <a:t>Закончи предложение</a:t>
            </a:r>
            <a:endParaRPr lang="ru-RU" smtClean="0">
              <a:solidFill>
                <a:schemeClr val="folHlink"/>
              </a:solidFill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484313"/>
            <a:ext cx="8229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/>
              <a:t>Если один из смежных углов равен 50°, то другой равен…</a:t>
            </a:r>
          </a:p>
          <a:p>
            <a:pPr>
              <a:lnSpc>
                <a:spcPct val="90000"/>
              </a:lnSpc>
            </a:pPr>
            <a:r>
              <a:rPr lang="ru-RU" smtClean="0"/>
              <a:t>Угол, смежный с прямым, …</a:t>
            </a:r>
          </a:p>
          <a:p>
            <a:pPr>
              <a:lnSpc>
                <a:spcPct val="90000"/>
              </a:lnSpc>
            </a:pPr>
            <a:r>
              <a:rPr lang="ru-RU" smtClean="0"/>
              <a:t>Если один из вертикальных углов прямой, то второй... </a:t>
            </a:r>
          </a:p>
          <a:p>
            <a:pPr>
              <a:lnSpc>
                <a:spcPct val="90000"/>
              </a:lnSpc>
            </a:pPr>
            <a:r>
              <a:rPr lang="ru-RU" smtClean="0"/>
              <a:t>Угол смежный с острым… </a:t>
            </a:r>
          </a:p>
          <a:p>
            <a:pPr>
              <a:lnSpc>
                <a:spcPct val="90000"/>
              </a:lnSpc>
            </a:pPr>
            <a:r>
              <a:rPr lang="ru-RU" smtClean="0"/>
              <a:t>Если один из вертикальных углов равен 25°, то второй угол равен…</a:t>
            </a:r>
          </a:p>
          <a:p>
            <a:pPr>
              <a:lnSpc>
                <a:spcPct val="90000"/>
              </a:lnSpc>
            </a:pPr>
            <a:endParaRPr lang="ru-RU" smtClean="0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4500563" y="1989138"/>
            <a:ext cx="827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chemeClr val="folHlink"/>
                </a:solidFill>
              </a:rPr>
              <a:t>130</a:t>
            </a:r>
            <a:r>
              <a:rPr lang="ru-RU" sz="2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°</a:t>
            </a: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6443663" y="2492375"/>
            <a:ext cx="1216025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folHlink"/>
                </a:solidFill>
              </a:rPr>
              <a:t>прямой</a:t>
            </a:r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4859338" y="3429000"/>
            <a:ext cx="1216025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folHlink"/>
                </a:solidFill>
              </a:rPr>
              <a:t>прямой</a:t>
            </a:r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5867400" y="4005263"/>
            <a:ext cx="987425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folHlink"/>
                </a:solidFill>
              </a:rPr>
              <a:t>тупой</a:t>
            </a:r>
          </a:p>
        </p:txBody>
      </p:sp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6443663" y="5013325"/>
            <a:ext cx="66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folHlink"/>
                </a:solidFill>
              </a:rPr>
              <a:t>25</a:t>
            </a:r>
            <a:r>
              <a:rPr lang="ru-RU" sz="24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/>
      <p:bldP spid="56325" grpId="0"/>
      <p:bldP spid="56326" grpId="0"/>
      <p:bldP spid="56327" grpId="0"/>
      <p:bldP spid="563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0191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smtClean="0">
                <a:solidFill>
                  <a:srgbClr val="FFCC00"/>
                </a:solidFill>
              </a:rPr>
              <a:t>Образец оформления решения задачи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0" y="1341438"/>
            <a:ext cx="810101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i="1" dirty="0">
                <a:latin typeface="Comic Sans MS" pitchFamily="66" charset="0"/>
              </a:rPr>
              <a:t>При пересечении двух прямых образовалось четыре угла. Один из них равен </a:t>
            </a:r>
            <a:r>
              <a:rPr lang="ru-RU" sz="2400" i="1" dirty="0" smtClean="0">
                <a:latin typeface="Comic Sans MS" pitchFamily="66" charset="0"/>
              </a:rPr>
              <a:t>48</a:t>
            </a:r>
            <a:r>
              <a:rPr lang="ru-RU" sz="2400" i="1" baseline="30000" dirty="0" smtClean="0">
                <a:latin typeface="Comic Sans MS" pitchFamily="66" charset="0"/>
              </a:rPr>
              <a:t>0</a:t>
            </a:r>
            <a:r>
              <a:rPr lang="ru-RU" sz="2400" i="1" dirty="0">
                <a:latin typeface="Comic Sans MS" pitchFamily="66" charset="0"/>
              </a:rPr>
              <a:t>. Найдите величины остальных углов</a:t>
            </a:r>
            <a:r>
              <a:rPr lang="ru-RU" sz="2400" i="1" dirty="0">
                <a:solidFill>
                  <a:srgbClr val="FF66FF"/>
                </a:solidFill>
                <a:latin typeface="Comic Sans MS" pitchFamily="66" charset="0"/>
              </a:rPr>
              <a:t>.</a:t>
            </a:r>
            <a:endParaRPr lang="ru-RU" sz="2400" i="1" baseline="30000" dirty="0">
              <a:solidFill>
                <a:srgbClr val="FF66FF"/>
              </a:solidFill>
              <a:latin typeface="Comic Sans MS" pitchFamily="66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2349500"/>
            <a:ext cx="2740025" cy="3246438"/>
            <a:chOff x="0" y="1480"/>
            <a:chExt cx="1726" cy="2045"/>
          </a:xfrm>
        </p:grpSpPr>
        <p:sp>
          <p:nvSpPr>
            <p:cNvPr id="35864" name="Line 6"/>
            <p:cNvSpPr>
              <a:spLocks noChangeShapeType="1"/>
            </p:cNvSpPr>
            <p:nvPr/>
          </p:nvSpPr>
          <p:spPr bwMode="auto">
            <a:xfrm>
              <a:off x="158" y="1480"/>
              <a:ext cx="1044" cy="1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5" name="Line 7"/>
            <p:cNvSpPr>
              <a:spLocks noChangeShapeType="1"/>
            </p:cNvSpPr>
            <p:nvPr/>
          </p:nvSpPr>
          <p:spPr bwMode="auto">
            <a:xfrm flipH="1">
              <a:off x="158" y="1525"/>
              <a:ext cx="908" cy="18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6" name="Text Box 8"/>
            <p:cNvSpPr txBox="1">
              <a:spLocks noChangeArrowheads="1"/>
            </p:cNvSpPr>
            <p:nvPr/>
          </p:nvSpPr>
          <p:spPr bwMode="auto">
            <a:xfrm>
              <a:off x="0" y="1752"/>
              <a:ext cx="29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Comic Sans MS" pitchFamily="66" charset="0"/>
                </a:rPr>
                <a:t>M</a:t>
              </a:r>
              <a:endParaRPr lang="ru-RU" sz="1800">
                <a:latin typeface="Comic Sans MS" pitchFamily="66" charset="0"/>
              </a:endParaRPr>
            </a:p>
          </p:txBody>
        </p:sp>
        <p:sp>
          <p:nvSpPr>
            <p:cNvPr id="35867" name="Text Box 9"/>
            <p:cNvSpPr txBox="1">
              <a:spLocks noChangeArrowheads="1"/>
            </p:cNvSpPr>
            <p:nvPr/>
          </p:nvSpPr>
          <p:spPr bwMode="auto">
            <a:xfrm flipV="1">
              <a:off x="567" y="2610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Comic Sans MS" pitchFamily="66" charset="0"/>
                </a:rPr>
                <a:t>O</a:t>
              </a:r>
              <a:endParaRPr lang="ru-RU" sz="1800">
                <a:latin typeface="Comic Sans MS" pitchFamily="66" charset="0"/>
              </a:endParaRPr>
            </a:p>
          </p:txBody>
        </p:sp>
        <p:sp>
          <p:nvSpPr>
            <p:cNvPr id="35868" name="Text Box 10"/>
            <p:cNvSpPr txBox="1">
              <a:spLocks noChangeArrowheads="1"/>
            </p:cNvSpPr>
            <p:nvPr/>
          </p:nvSpPr>
          <p:spPr bwMode="auto">
            <a:xfrm>
              <a:off x="1156" y="1570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Comic Sans MS" pitchFamily="66" charset="0"/>
                </a:rPr>
                <a:t>F</a:t>
              </a:r>
              <a:endParaRPr lang="ru-RU" sz="1800">
                <a:latin typeface="Comic Sans MS" pitchFamily="66" charset="0"/>
              </a:endParaRPr>
            </a:p>
          </p:txBody>
        </p:sp>
        <p:sp>
          <p:nvSpPr>
            <p:cNvPr id="35869" name="Text Box 11"/>
            <p:cNvSpPr txBox="1">
              <a:spLocks noChangeArrowheads="1"/>
            </p:cNvSpPr>
            <p:nvPr/>
          </p:nvSpPr>
          <p:spPr bwMode="auto">
            <a:xfrm>
              <a:off x="249" y="3203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Comic Sans MS" pitchFamily="66" charset="0"/>
                </a:rPr>
                <a:t>P</a:t>
              </a:r>
              <a:endParaRPr lang="ru-RU" sz="1800">
                <a:latin typeface="Comic Sans MS" pitchFamily="66" charset="0"/>
              </a:endParaRPr>
            </a:p>
          </p:txBody>
        </p:sp>
        <p:sp>
          <p:nvSpPr>
            <p:cNvPr id="35870" name="Text Box 12"/>
            <p:cNvSpPr txBox="1">
              <a:spLocks noChangeArrowheads="1"/>
            </p:cNvSpPr>
            <p:nvPr/>
          </p:nvSpPr>
          <p:spPr bwMode="auto">
            <a:xfrm>
              <a:off x="1292" y="3294"/>
              <a:ext cx="4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Comic Sans MS" pitchFamily="66" charset="0"/>
                </a:rPr>
                <a:t>K</a:t>
              </a:r>
              <a:endParaRPr lang="ru-RU" sz="1800">
                <a:latin typeface="Comic Sans MS" pitchFamily="66" charset="0"/>
              </a:endParaRPr>
            </a:p>
          </p:txBody>
        </p:sp>
        <p:sp>
          <p:nvSpPr>
            <p:cNvPr id="35871" name="Arc 13"/>
            <p:cNvSpPr>
              <a:spLocks/>
            </p:cNvSpPr>
            <p:nvPr/>
          </p:nvSpPr>
          <p:spPr bwMode="auto">
            <a:xfrm>
              <a:off x="521" y="2160"/>
              <a:ext cx="182" cy="4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72" name="Text Box 14"/>
            <p:cNvSpPr txBox="1">
              <a:spLocks noChangeArrowheads="1"/>
            </p:cNvSpPr>
            <p:nvPr/>
          </p:nvSpPr>
          <p:spPr bwMode="auto">
            <a:xfrm>
              <a:off x="431" y="1888"/>
              <a:ext cx="4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43 </a:t>
              </a:r>
              <a:r>
                <a:rPr lang="ru-RU" sz="1800" baseline="30000">
                  <a:latin typeface="Comic Sans MS" pitchFamily="66" charset="0"/>
                </a:rPr>
                <a:t>0</a:t>
              </a:r>
            </a:p>
          </p:txBody>
        </p:sp>
      </p:grpSp>
      <p:sp>
        <p:nvSpPr>
          <p:cNvPr id="59407" name="Text Box 15"/>
          <p:cNvSpPr txBox="1">
            <a:spLocks noChangeArrowheads="1"/>
          </p:cNvSpPr>
          <p:nvPr/>
        </p:nvSpPr>
        <p:spPr bwMode="auto">
          <a:xfrm>
            <a:off x="4787900" y="2492375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solidFill>
                  <a:srgbClr val="FFFF00"/>
                </a:solidFill>
                <a:latin typeface="Comic Sans MS" pitchFamily="66" charset="0"/>
              </a:rPr>
              <a:t>Дано:</a:t>
            </a:r>
          </a:p>
        </p:txBody>
      </p:sp>
      <p:sp>
        <p:nvSpPr>
          <p:cNvPr id="35846" name="Rectangle 16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09" name="Text Box 17"/>
          <p:cNvSpPr txBox="1">
            <a:spLocks noChangeArrowheads="1"/>
          </p:cNvSpPr>
          <p:nvPr/>
        </p:nvSpPr>
        <p:spPr bwMode="auto">
          <a:xfrm>
            <a:off x="4284663" y="3284538"/>
            <a:ext cx="1439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latin typeface="Comic Sans MS" pitchFamily="66" charset="0"/>
              </a:rPr>
              <a:t>     </a:t>
            </a:r>
            <a:r>
              <a:rPr lang="ru-RU" sz="1800">
                <a:solidFill>
                  <a:srgbClr val="FFFF00"/>
                </a:solidFill>
                <a:latin typeface="Comic Sans MS" pitchFamily="66" charset="0"/>
              </a:rPr>
              <a:t>Найти:</a:t>
            </a:r>
          </a:p>
        </p:txBody>
      </p:sp>
      <p:sp>
        <p:nvSpPr>
          <p:cNvPr id="35848" name="Rectangle 18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49" name="Rectangle 1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12" name="Text Box 20"/>
          <p:cNvSpPr txBox="1">
            <a:spLocks noChangeArrowheads="1"/>
          </p:cNvSpPr>
          <p:nvPr/>
        </p:nvSpPr>
        <p:spPr bwMode="auto">
          <a:xfrm>
            <a:off x="4716463" y="3644900"/>
            <a:ext cx="1584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>
                <a:latin typeface="Comic Sans MS" pitchFamily="66" charset="0"/>
              </a:rPr>
              <a:t>Решение:</a:t>
            </a:r>
          </a:p>
        </p:txBody>
      </p:sp>
      <p:sp>
        <p:nvSpPr>
          <p:cNvPr id="35851" name="Rectangle 2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52" name="Rectangle 22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53" name="Rectangle 2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54" name="Rectangle 24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55" name="Rectangle 2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56" name="Rectangle 2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9419" name="Text Box 27"/>
          <p:cNvSpPr txBox="1">
            <a:spLocks noChangeArrowheads="1"/>
          </p:cNvSpPr>
          <p:nvPr/>
        </p:nvSpPr>
        <p:spPr bwMode="auto">
          <a:xfrm>
            <a:off x="3708400" y="6381750"/>
            <a:ext cx="5184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solidFill>
                  <a:srgbClr val="FFFF00"/>
                </a:solidFill>
                <a:latin typeface="Comic Sans MS" pitchFamily="66" charset="0"/>
              </a:rPr>
              <a:t>Ответ: 137</a:t>
            </a:r>
            <a:r>
              <a:rPr lang="ru-RU" sz="1800" baseline="30000">
                <a:solidFill>
                  <a:srgbClr val="FFFF00"/>
                </a:solidFill>
                <a:latin typeface="Comic Sans MS" pitchFamily="66" charset="0"/>
              </a:rPr>
              <a:t>0</a:t>
            </a:r>
            <a:r>
              <a:rPr lang="ru-RU" sz="1800">
                <a:solidFill>
                  <a:srgbClr val="FFFF00"/>
                </a:solidFill>
                <a:latin typeface="Comic Sans MS" pitchFamily="66" charset="0"/>
              </a:rPr>
              <a:t>, 43</a:t>
            </a:r>
            <a:r>
              <a:rPr lang="ru-RU" sz="1800" baseline="30000">
                <a:solidFill>
                  <a:srgbClr val="FFFF00"/>
                </a:solidFill>
                <a:latin typeface="Comic Sans MS" pitchFamily="66" charset="0"/>
              </a:rPr>
              <a:t>0</a:t>
            </a:r>
            <a:r>
              <a:rPr lang="ru-RU" sz="1800">
                <a:solidFill>
                  <a:srgbClr val="FFFF00"/>
                </a:solidFill>
                <a:latin typeface="Comic Sans MS" pitchFamily="66" charset="0"/>
              </a:rPr>
              <a:t>, 137</a:t>
            </a:r>
            <a:r>
              <a:rPr lang="ru-RU" sz="1800" baseline="30000">
                <a:solidFill>
                  <a:srgbClr val="FFFF00"/>
                </a:solidFill>
                <a:latin typeface="Comic Sans MS" pitchFamily="66" charset="0"/>
              </a:rPr>
              <a:t>0</a:t>
            </a:r>
            <a:endParaRPr lang="ru-RU" sz="180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9420" name="Text Box 28"/>
          <p:cNvSpPr txBox="1">
            <a:spLocks noChangeArrowheads="1"/>
          </p:cNvSpPr>
          <p:nvPr/>
        </p:nvSpPr>
        <p:spPr bwMode="auto">
          <a:xfrm>
            <a:off x="5651500" y="2492375"/>
            <a:ext cx="2303463" cy="1192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dirty="0">
                <a:latin typeface="Comic Sans MS" pitchFamily="66" charset="0"/>
              </a:rPr>
              <a:t>МК </a:t>
            </a:r>
            <a:r>
              <a:rPr lang="ru-RU" sz="1800" dirty="0">
                <a:latin typeface="Comic Sans MS" pitchFamily="66" charset="0"/>
                <a:sym typeface="Symbol" pitchFamily="18" charset="2"/>
              </a:rPr>
              <a:t> </a:t>
            </a:r>
            <a:r>
              <a:rPr lang="en-US" sz="1800" dirty="0">
                <a:latin typeface="Comic Sans MS" pitchFamily="66" charset="0"/>
                <a:sym typeface="Symbol" pitchFamily="18" charset="2"/>
              </a:rPr>
              <a:t>PF</a:t>
            </a:r>
            <a:r>
              <a:rPr lang="ru-RU" sz="1800" dirty="0">
                <a:latin typeface="Comic Sans MS" pitchFamily="66" charset="0"/>
                <a:sym typeface="Symbol" pitchFamily="18" charset="2"/>
              </a:rPr>
              <a:t> = О</a:t>
            </a:r>
          </a:p>
          <a:p>
            <a:pPr>
              <a:spcBef>
                <a:spcPct val="50000"/>
              </a:spcBef>
            </a:pPr>
            <a:r>
              <a:rPr lang="ru-RU" sz="1800" dirty="0">
                <a:latin typeface="Comic Sans MS" pitchFamily="66" charset="0"/>
                <a:sym typeface="Symbol" pitchFamily="18" charset="2"/>
              </a:rPr>
              <a:t>МО</a:t>
            </a:r>
            <a:r>
              <a:rPr lang="en-US" sz="1800" dirty="0">
                <a:latin typeface="Comic Sans MS" pitchFamily="66" charset="0"/>
                <a:sym typeface="Symbol" pitchFamily="18" charset="2"/>
              </a:rPr>
              <a:t>F</a:t>
            </a:r>
            <a:r>
              <a:rPr lang="ru-RU" sz="1800" dirty="0">
                <a:latin typeface="Comic Sans MS" pitchFamily="66" charset="0"/>
                <a:sym typeface="Symbol" pitchFamily="18" charset="2"/>
              </a:rPr>
              <a:t> = </a:t>
            </a:r>
            <a:r>
              <a:rPr lang="ru-RU" sz="1800" dirty="0" smtClean="0">
                <a:latin typeface="Comic Sans MS" pitchFamily="66" charset="0"/>
                <a:sym typeface="Symbol" pitchFamily="18" charset="2"/>
              </a:rPr>
              <a:t>48</a:t>
            </a:r>
            <a:r>
              <a:rPr lang="en-US" sz="1800" dirty="0" smtClean="0">
                <a:latin typeface="Comic Sans MS" pitchFamily="66" charset="0"/>
                <a:sym typeface="Symbol" pitchFamily="18" charset="2"/>
              </a:rPr>
              <a:t>°</a:t>
            </a:r>
            <a:endParaRPr lang="en-US" sz="1800" dirty="0">
              <a:latin typeface="Comic Sans MS" pitchFamily="66" charset="0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endParaRPr lang="ru-RU" sz="1800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59421" name="Text Box 29"/>
          <p:cNvSpPr txBox="1">
            <a:spLocks noChangeArrowheads="1"/>
          </p:cNvSpPr>
          <p:nvPr/>
        </p:nvSpPr>
        <p:spPr bwMode="auto">
          <a:xfrm>
            <a:off x="5508625" y="3284538"/>
            <a:ext cx="331311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>
                <a:latin typeface="Comic Sans MS" pitchFamily="66" charset="0"/>
                <a:sym typeface="Symbol" pitchFamily="18" charset="2"/>
              </a:rPr>
              <a:t></a:t>
            </a:r>
            <a:r>
              <a:rPr lang="en-US" sz="1800">
                <a:latin typeface="Comic Sans MS" pitchFamily="66" charset="0"/>
                <a:sym typeface="Symbol" pitchFamily="18" charset="2"/>
              </a:rPr>
              <a:t>FOK, KOP, POM.</a:t>
            </a:r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2411413" y="4005263"/>
            <a:ext cx="6408737" cy="2003425"/>
            <a:chOff x="1519" y="2523"/>
            <a:chExt cx="4037" cy="1262"/>
          </a:xfrm>
        </p:grpSpPr>
        <p:sp>
          <p:nvSpPr>
            <p:cNvPr id="35861" name="Text Box 31"/>
            <p:cNvSpPr txBox="1">
              <a:spLocks noChangeArrowheads="1"/>
            </p:cNvSpPr>
            <p:nvPr/>
          </p:nvSpPr>
          <p:spPr bwMode="auto">
            <a:xfrm>
              <a:off x="1519" y="2523"/>
              <a:ext cx="403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МО</a:t>
              </a:r>
              <a:r>
                <a:rPr lang="en-US" sz="1800" dirty="0">
                  <a:latin typeface="Comic Sans MS" pitchFamily="66" charset="0"/>
                  <a:sym typeface="Symbol" pitchFamily="18" charset="2"/>
                </a:rPr>
                <a:t>F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   и  </a:t>
              </a:r>
              <a:r>
                <a:rPr lang="en-US" sz="1800" dirty="0">
                  <a:latin typeface="Comic Sans MS" pitchFamily="66" charset="0"/>
                  <a:sym typeface="Symbol" pitchFamily="18" charset="2"/>
                </a:rPr>
                <a:t>KOP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  </a:t>
              </a:r>
              <a:r>
                <a:rPr lang="ru-RU" sz="1800" dirty="0">
                  <a:latin typeface="Comic Sans MS" pitchFamily="66" charset="0"/>
                </a:rPr>
                <a:t>вертикальные,  значит, по свойству вертикальных углов, 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МО</a:t>
              </a:r>
              <a:r>
                <a:rPr lang="en-US" sz="1800" dirty="0">
                  <a:latin typeface="Comic Sans MS" pitchFamily="66" charset="0"/>
                  <a:sym typeface="Symbol" pitchFamily="18" charset="2"/>
                </a:rPr>
                <a:t>F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 = </a:t>
              </a:r>
              <a:r>
                <a:rPr lang="en-US" sz="1800" dirty="0">
                  <a:latin typeface="Comic Sans MS" pitchFamily="66" charset="0"/>
                  <a:sym typeface="Symbol" pitchFamily="18" charset="2"/>
                </a:rPr>
                <a:t>KOP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 , </a:t>
              </a:r>
              <a:r>
                <a:rPr lang="en-US" sz="1800" dirty="0">
                  <a:latin typeface="Comic Sans MS" pitchFamily="66" charset="0"/>
                  <a:sym typeface="Symbol" pitchFamily="18" charset="2"/>
                </a:rPr>
                <a:t>KOP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 = </a:t>
              </a:r>
              <a:r>
                <a:rPr lang="ru-RU" sz="1800" dirty="0" smtClean="0">
                  <a:latin typeface="Comic Sans MS" pitchFamily="66" charset="0"/>
                  <a:sym typeface="Symbol" pitchFamily="18" charset="2"/>
                </a:rPr>
                <a:t>48</a:t>
              </a:r>
              <a:r>
                <a:rPr lang="en-US" sz="1800" dirty="0" smtClean="0">
                  <a:latin typeface="Comic Sans MS" pitchFamily="66" charset="0"/>
                  <a:sym typeface="Symbol" pitchFamily="18" charset="2"/>
                </a:rPr>
                <a:t>°</a:t>
              </a:r>
              <a:endParaRPr lang="en-US" sz="1800" dirty="0">
                <a:latin typeface="Comic Sans MS" pitchFamily="66" charset="0"/>
                <a:sym typeface="Symbol" pitchFamily="18" charset="2"/>
              </a:endParaRPr>
            </a:p>
          </p:txBody>
        </p:sp>
        <p:sp>
          <p:nvSpPr>
            <p:cNvPr id="35862" name="Text Box 32"/>
            <p:cNvSpPr txBox="1">
              <a:spLocks noChangeArrowheads="1"/>
            </p:cNvSpPr>
            <p:nvPr/>
          </p:nvSpPr>
          <p:spPr bwMode="auto">
            <a:xfrm>
              <a:off x="1519" y="2931"/>
              <a:ext cx="3765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МО</a:t>
              </a:r>
              <a:r>
                <a:rPr lang="en-US" sz="1800" dirty="0">
                  <a:latin typeface="Comic Sans MS" pitchFamily="66" charset="0"/>
                  <a:sym typeface="Symbol" pitchFamily="18" charset="2"/>
                </a:rPr>
                <a:t>F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 + </a:t>
              </a:r>
              <a:r>
                <a:rPr lang="en-US" sz="1800" dirty="0">
                  <a:latin typeface="Comic Sans MS" pitchFamily="66" charset="0"/>
                  <a:sym typeface="Symbol" pitchFamily="18" charset="2"/>
                </a:rPr>
                <a:t>FOK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 = 180</a:t>
              </a:r>
              <a:r>
                <a:rPr lang="en-US" sz="1800" dirty="0">
                  <a:latin typeface="Comic Sans MS" pitchFamily="66" charset="0"/>
                  <a:sym typeface="Symbol" pitchFamily="18" charset="2"/>
                </a:rPr>
                <a:t>°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, так как они смежные. Отсюда </a:t>
              </a:r>
              <a:r>
                <a:rPr lang="ru-RU" sz="1800" dirty="0">
                  <a:latin typeface="Comic Sans MS" pitchFamily="66" charset="0"/>
                </a:rPr>
                <a:t> 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</a:t>
              </a:r>
              <a:r>
                <a:rPr lang="en-US" sz="1800" dirty="0">
                  <a:latin typeface="Comic Sans MS" pitchFamily="66" charset="0"/>
                  <a:sym typeface="Symbol" pitchFamily="18" charset="2"/>
                </a:rPr>
                <a:t>FOK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 = 180</a:t>
              </a:r>
              <a:r>
                <a:rPr lang="en-US" sz="1800" dirty="0">
                  <a:latin typeface="Comic Sans MS" pitchFamily="66" charset="0"/>
                  <a:sym typeface="Symbol" pitchFamily="18" charset="2"/>
                </a:rPr>
                <a:t>°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- </a:t>
              </a:r>
              <a:r>
                <a:rPr lang="ru-RU" sz="1800" dirty="0" smtClean="0">
                  <a:latin typeface="Comic Sans MS" pitchFamily="66" charset="0"/>
                  <a:sym typeface="Symbol" pitchFamily="18" charset="2"/>
                </a:rPr>
                <a:t>48</a:t>
              </a:r>
              <a:r>
                <a:rPr lang="en-US" sz="1800" dirty="0" smtClean="0">
                  <a:latin typeface="Comic Sans MS" pitchFamily="66" charset="0"/>
                  <a:sym typeface="Symbol" pitchFamily="18" charset="2"/>
                </a:rPr>
                <a:t>°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=</a:t>
              </a:r>
              <a:r>
                <a:rPr lang="ru-RU" sz="1800" dirty="0" smtClean="0">
                  <a:latin typeface="Comic Sans MS" pitchFamily="66" charset="0"/>
                  <a:sym typeface="Symbol" pitchFamily="18" charset="2"/>
                </a:rPr>
                <a:t>132</a:t>
              </a:r>
              <a:r>
                <a:rPr lang="en-US" sz="1800" dirty="0" smtClean="0">
                  <a:latin typeface="Comic Sans MS" pitchFamily="66" charset="0"/>
                  <a:sym typeface="Symbol" pitchFamily="18" charset="2"/>
                </a:rPr>
                <a:t>°</a:t>
              </a:r>
              <a:endParaRPr lang="en-US" sz="1800" dirty="0">
                <a:latin typeface="Comic Sans MS" pitchFamily="66" charset="0"/>
                <a:sym typeface="Symbol" pitchFamily="18" charset="2"/>
              </a:endParaRPr>
            </a:p>
          </p:txBody>
        </p:sp>
        <p:sp>
          <p:nvSpPr>
            <p:cNvPr id="35863" name="Text Box 33"/>
            <p:cNvSpPr txBox="1">
              <a:spLocks noChangeArrowheads="1"/>
            </p:cNvSpPr>
            <p:nvPr/>
          </p:nvSpPr>
          <p:spPr bwMode="auto">
            <a:xfrm>
              <a:off x="1519" y="3294"/>
              <a:ext cx="4037" cy="4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</a:t>
              </a:r>
              <a:r>
                <a:rPr lang="en-US" sz="1800" dirty="0">
                  <a:latin typeface="Comic Sans MS" pitchFamily="66" charset="0"/>
                  <a:sym typeface="Symbol" pitchFamily="18" charset="2"/>
                </a:rPr>
                <a:t>FOK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  и  </a:t>
              </a:r>
              <a:r>
                <a:rPr lang="en-US" sz="1800" dirty="0">
                  <a:latin typeface="Comic Sans MS" pitchFamily="66" charset="0"/>
                  <a:sym typeface="Symbol" pitchFamily="18" charset="2"/>
                </a:rPr>
                <a:t>POM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  вертикальные, значит </a:t>
              </a:r>
              <a:r>
                <a:rPr lang="en-US" sz="1800" dirty="0">
                  <a:latin typeface="Comic Sans MS" pitchFamily="66" charset="0"/>
                  <a:sym typeface="Symbol" pitchFamily="18" charset="2"/>
                </a:rPr>
                <a:t>FOK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 = </a:t>
              </a:r>
              <a:r>
                <a:rPr lang="en-US" sz="1800" dirty="0">
                  <a:latin typeface="Comic Sans MS" pitchFamily="66" charset="0"/>
                  <a:sym typeface="Symbol" pitchFamily="18" charset="2"/>
                </a:rPr>
                <a:t>POM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 , </a:t>
              </a:r>
            </a:p>
            <a:p>
              <a:pPr>
                <a:spcBef>
                  <a:spcPct val="50000"/>
                </a:spcBef>
              </a:pPr>
              <a:r>
                <a:rPr lang="en-US" sz="1800" dirty="0">
                  <a:latin typeface="Comic Sans MS" pitchFamily="66" charset="0"/>
                  <a:sym typeface="Symbol" pitchFamily="18" charset="2"/>
                </a:rPr>
                <a:t>POM</a:t>
              </a:r>
              <a:r>
                <a:rPr lang="ru-RU" sz="1800" dirty="0">
                  <a:latin typeface="Comic Sans MS" pitchFamily="66" charset="0"/>
                  <a:sym typeface="Symbol" pitchFamily="18" charset="2"/>
                </a:rPr>
                <a:t> =</a:t>
              </a:r>
              <a:r>
                <a:rPr lang="ru-RU" sz="1800" dirty="0" smtClean="0">
                  <a:latin typeface="Comic Sans MS" pitchFamily="66" charset="0"/>
                  <a:sym typeface="Symbol" pitchFamily="18" charset="2"/>
                </a:rPr>
                <a:t>132</a:t>
              </a:r>
              <a:r>
                <a:rPr lang="en-US" sz="1800" dirty="0" smtClean="0">
                  <a:latin typeface="Comic Sans MS" pitchFamily="66" charset="0"/>
                  <a:sym typeface="Symbol" pitchFamily="18" charset="2"/>
                </a:rPr>
                <a:t>°</a:t>
              </a:r>
              <a:endParaRPr lang="en-US" sz="1800" dirty="0">
                <a:latin typeface="Comic Sans MS" pitchFamily="66" charset="0"/>
                <a:sym typeface="Symbol" pitchFamily="18" charset="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9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9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0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/>
      <p:bldP spid="59407" grpId="0"/>
      <p:bldP spid="59409" grpId="0"/>
      <p:bldP spid="59412" grpId="0"/>
      <p:bldP spid="59419" grpId="0"/>
      <p:bldP spid="59420" grpId="0"/>
      <p:bldP spid="594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684213" y="981075"/>
            <a:ext cx="6911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latin typeface="Arial" charset="0"/>
              </a:rPr>
              <a:t>5. Найдите </a:t>
            </a:r>
            <a:r>
              <a:rPr lang="en-US" sz="3600">
                <a:latin typeface="Arial" charset="0"/>
              </a:rPr>
              <a:t>&lt;AOC.</a:t>
            </a:r>
            <a:endParaRPr lang="ru-RU" sz="3600">
              <a:latin typeface="Arial" charset="0"/>
            </a:endParaRPr>
          </a:p>
        </p:txBody>
      </p:sp>
      <p:grpSp>
        <p:nvGrpSpPr>
          <p:cNvPr id="45059" name="Group 3"/>
          <p:cNvGrpSpPr>
            <a:grpSpLocks/>
          </p:cNvGrpSpPr>
          <p:nvPr/>
        </p:nvGrpSpPr>
        <p:grpSpPr bwMode="auto">
          <a:xfrm>
            <a:off x="3132138" y="1989138"/>
            <a:ext cx="5327650" cy="2311400"/>
            <a:chOff x="793" y="1570"/>
            <a:chExt cx="3403" cy="1456"/>
          </a:xfrm>
        </p:grpSpPr>
        <p:sp>
          <p:nvSpPr>
            <p:cNvPr id="45066" name="Line 4"/>
            <p:cNvSpPr>
              <a:spLocks noChangeShapeType="1"/>
            </p:cNvSpPr>
            <p:nvPr/>
          </p:nvSpPr>
          <p:spPr bwMode="auto">
            <a:xfrm flipV="1">
              <a:off x="975" y="2205"/>
              <a:ext cx="3130" cy="4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7" name="Line 5"/>
            <p:cNvSpPr>
              <a:spLocks noChangeShapeType="1"/>
            </p:cNvSpPr>
            <p:nvPr/>
          </p:nvSpPr>
          <p:spPr bwMode="auto">
            <a:xfrm flipH="1">
              <a:off x="1429" y="1616"/>
              <a:ext cx="1632" cy="12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8" name="Text Box 6"/>
            <p:cNvSpPr txBox="1">
              <a:spLocks noChangeArrowheads="1"/>
            </p:cNvSpPr>
            <p:nvPr/>
          </p:nvSpPr>
          <p:spPr bwMode="auto">
            <a:xfrm>
              <a:off x="793" y="2251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latin typeface="Arial" charset="0"/>
                </a:rPr>
                <a:t>А</a:t>
              </a:r>
            </a:p>
          </p:txBody>
        </p:sp>
        <p:sp>
          <p:nvSpPr>
            <p:cNvPr id="45069" name="Text Box 7"/>
            <p:cNvSpPr txBox="1">
              <a:spLocks noChangeArrowheads="1"/>
            </p:cNvSpPr>
            <p:nvPr/>
          </p:nvSpPr>
          <p:spPr bwMode="auto">
            <a:xfrm>
              <a:off x="3969" y="2205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latin typeface="Arial" charset="0"/>
                </a:rPr>
                <a:t>В</a:t>
              </a:r>
            </a:p>
          </p:txBody>
        </p:sp>
        <p:sp>
          <p:nvSpPr>
            <p:cNvPr id="45070" name="Text Box 8"/>
            <p:cNvSpPr txBox="1">
              <a:spLocks noChangeArrowheads="1"/>
            </p:cNvSpPr>
            <p:nvPr/>
          </p:nvSpPr>
          <p:spPr bwMode="auto">
            <a:xfrm>
              <a:off x="3061" y="1570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latin typeface="Arial" charset="0"/>
                </a:rPr>
                <a:t>С</a:t>
              </a:r>
            </a:p>
          </p:txBody>
        </p:sp>
        <p:sp>
          <p:nvSpPr>
            <p:cNvPr id="45071" name="Text Box 9"/>
            <p:cNvSpPr txBox="1">
              <a:spLocks noChangeArrowheads="1"/>
            </p:cNvSpPr>
            <p:nvPr/>
          </p:nvSpPr>
          <p:spPr bwMode="auto">
            <a:xfrm>
              <a:off x="1519" y="2795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>
                  <a:latin typeface="Arial" charset="0"/>
                </a:rPr>
                <a:t>D</a:t>
              </a:r>
              <a:endParaRPr lang="ru-RU" sz="1800" b="1">
                <a:latin typeface="Arial" charset="0"/>
              </a:endParaRPr>
            </a:p>
          </p:txBody>
        </p:sp>
        <p:sp>
          <p:nvSpPr>
            <p:cNvPr id="45072" name="Text Box 10"/>
            <p:cNvSpPr txBox="1">
              <a:spLocks noChangeArrowheads="1"/>
            </p:cNvSpPr>
            <p:nvPr/>
          </p:nvSpPr>
          <p:spPr bwMode="auto">
            <a:xfrm>
              <a:off x="2018" y="1979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latin typeface="Arial" charset="0"/>
                </a:rPr>
                <a:t>О</a:t>
              </a:r>
            </a:p>
          </p:txBody>
        </p:sp>
        <p:sp>
          <p:nvSpPr>
            <p:cNvPr id="45073" name="Arc 11"/>
            <p:cNvSpPr>
              <a:spLocks/>
            </p:cNvSpPr>
            <p:nvPr/>
          </p:nvSpPr>
          <p:spPr bwMode="auto">
            <a:xfrm rot="5400000">
              <a:off x="2113" y="2164"/>
              <a:ext cx="180" cy="360"/>
            </a:xfrm>
            <a:custGeom>
              <a:avLst/>
              <a:gdLst>
                <a:gd name="T0" fmla="*/ 0 w 28567"/>
                <a:gd name="T1" fmla="*/ 0 h 34206"/>
                <a:gd name="T2" fmla="*/ 0 w 28567"/>
                <a:gd name="T3" fmla="*/ 0 h 34206"/>
                <a:gd name="T4" fmla="*/ 0 w 28567"/>
                <a:gd name="T5" fmla="*/ 0 h 34206"/>
                <a:gd name="T6" fmla="*/ 0 60000 65536"/>
                <a:gd name="T7" fmla="*/ 0 60000 65536"/>
                <a:gd name="T8" fmla="*/ 0 60000 65536"/>
                <a:gd name="T9" fmla="*/ 0 w 28567"/>
                <a:gd name="T10" fmla="*/ 0 h 34206"/>
                <a:gd name="T11" fmla="*/ 28567 w 28567"/>
                <a:gd name="T12" fmla="*/ 34206 h 3420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567" h="34206" fill="none" extrusionOk="0">
                  <a:moveTo>
                    <a:pt x="0" y="1154"/>
                  </a:moveTo>
                  <a:cubicBezTo>
                    <a:pt x="2243" y="390"/>
                    <a:pt x="4597" y="-1"/>
                    <a:pt x="6967" y="0"/>
                  </a:cubicBezTo>
                  <a:cubicBezTo>
                    <a:pt x="18896" y="0"/>
                    <a:pt x="28567" y="9670"/>
                    <a:pt x="28567" y="21600"/>
                  </a:cubicBezTo>
                  <a:cubicBezTo>
                    <a:pt x="28567" y="26123"/>
                    <a:pt x="27146" y="30532"/>
                    <a:pt x="24506" y="34205"/>
                  </a:cubicBezTo>
                </a:path>
                <a:path w="28567" h="34206" stroke="0" extrusionOk="0">
                  <a:moveTo>
                    <a:pt x="0" y="1154"/>
                  </a:moveTo>
                  <a:cubicBezTo>
                    <a:pt x="2243" y="390"/>
                    <a:pt x="4597" y="-1"/>
                    <a:pt x="6967" y="0"/>
                  </a:cubicBezTo>
                  <a:cubicBezTo>
                    <a:pt x="18896" y="0"/>
                    <a:pt x="28567" y="9670"/>
                    <a:pt x="28567" y="21600"/>
                  </a:cubicBezTo>
                  <a:cubicBezTo>
                    <a:pt x="28567" y="26123"/>
                    <a:pt x="27146" y="30532"/>
                    <a:pt x="24506" y="34205"/>
                  </a:cubicBezTo>
                  <a:lnTo>
                    <a:pt x="6967" y="21600"/>
                  </a:lnTo>
                  <a:lnTo>
                    <a:pt x="0" y="1154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74" name="Text Box 12"/>
            <p:cNvSpPr txBox="1">
              <a:spLocks noChangeArrowheads="1"/>
            </p:cNvSpPr>
            <p:nvPr/>
          </p:nvSpPr>
          <p:spPr bwMode="auto">
            <a:xfrm>
              <a:off x="2154" y="2387"/>
              <a:ext cx="59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>
                  <a:latin typeface="Arial" charset="0"/>
                </a:rPr>
                <a:t>103</a:t>
              </a:r>
              <a:r>
                <a:rPr lang="en-US" sz="1800" b="1" baseline="30000">
                  <a:latin typeface="Arial" charset="0"/>
                </a:rPr>
                <a:t>0</a:t>
              </a:r>
              <a:endParaRPr lang="ru-RU" sz="1800" b="1" baseline="30000">
                <a:latin typeface="Arial" charset="0"/>
              </a:endParaRPr>
            </a:p>
          </p:txBody>
        </p:sp>
      </p:grpSp>
      <p:sp>
        <p:nvSpPr>
          <p:cNvPr id="89101" name="Text Box 13"/>
          <p:cNvSpPr txBox="1">
            <a:spLocks noChangeArrowheads="1"/>
          </p:cNvSpPr>
          <p:nvPr/>
        </p:nvSpPr>
        <p:spPr bwMode="auto">
          <a:xfrm>
            <a:off x="1042988" y="4437063"/>
            <a:ext cx="16573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10</a:t>
            </a:r>
            <a:r>
              <a:rPr lang="en-US" b="1">
                <a:latin typeface="Arial" charset="0"/>
              </a:rPr>
              <a:t>3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89102" name="Text Box 14"/>
          <p:cNvSpPr txBox="1">
            <a:spLocks noChangeArrowheads="1"/>
          </p:cNvSpPr>
          <p:nvPr/>
        </p:nvSpPr>
        <p:spPr bwMode="auto">
          <a:xfrm>
            <a:off x="1042988" y="2997200"/>
            <a:ext cx="1657350" cy="833438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latin typeface="Arial" charset="0"/>
              </a:rPr>
              <a:t>77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89103" name="Text Box 15"/>
          <p:cNvSpPr txBox="1">
            <a:spLocks noChangeArrowheads="1"/>
          </p:cNvSpPr>
          <p:nvPr/>
        </p:nvSpPr>
        <p:spPr bwMode="auto">
          <a:xfrm>
            <a:off x="1476375" y="5805488"/>
            <a:ext cx="16573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latin typeface="Arial" charset="0"/>
              </a:rPr>
              <a:t>3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45063" name="Text Box 16"/>
          <p:cNvSpPr txBox="1">
            <a:spLocks noChangeArrowheads="1"/>
          </p:cNvSpPr>
          <p:nvPr/>
        </p:nvSpPr>
        <p:spPr bwMode="auto">
          <a:xfrm>
            <a:off x="611188" y="5876925"/>
            <a:ext cx="550862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  <a:endParaRPr lang="ru-RU"/>
          </a:p>
        </p:txBody>
      </p:sp>
      <p:sp>
        <p:nvSpPr>
          <p:cNvPr id="45064" name="Text Box 17"/>
          <p:cNvSpPr txBox="1">
            <a:spLocks noChangeArrowheads="1"/>
          </p:cNvSpPr>
          <p:nvPr/>
        </p:nvSpPr>
        <p:spPr bwMode="auto">
          <a:xfrm>
            <a:off x="250825" y="4437063"/>
            <a:ext cx="542925" cy="8239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45065" name="Text Box 18"/>
          <p:cNvSpPr txBox="1">
            <a:spLocks noChangeArrowheads="1"/>
          </p:cNvSpPr>
          <p:nvPr/>
        </p:nvSpPr>
        <p:spPr bwMode="auto">
          <a:xfrm>
            <a:off x="250825" y="3213100"/>
            <a:ext cx="549275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684213" y="981075"/>
            <a:ext cx="6911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latin typeface="Arial" charset="0"/>
              </a:rPr>
              <a:t>6. Найдите </a:t>
            </a:r>
            <a:r>
              <a:rPr lang="en-US" sz="3600">
                <a:latin typeface="Arial" charset="0"/>
              </a:rPr>
              <a:t>&lt;DOB.</a:t>
            </a:r>
            <a:endParaRPr lang="ru-RU" sz="3600">
              <a:latin typeface="Arial" charset="0"/>
            </a:endParaRPr>
          </a:p>
        </p:txBody>
      </p:sp>
      <p:grpSp>
        <p:nvGrpSpPr>
          <p:cNvPr id="46083" name="Group 3"/>
          <p:cNvGrpSpPr>
            <a:grpSpLocks/>
          </p:cNvGrpSpPr>
          <p:nvPr/>
        </p:nvGrpSpPr>
        <p:grpSpPr bwMode="auto">
          <a:xfrm>
            <a:off x="3741738" y="1844675"/>
            <a:ext cx="5402262" cy="2311400"/>
            <a:chOff x="975" y="1253"/>
            <a:chExt cx="3403" cy="1456"/>
          </a:xfrm>
        </p:grpSpPr>
        <p:sp>
          <p:nvSpPr>
            <p:cNvPr id="46090" name="Line 4"/>
            <p:cNvSpPr>
              <a:spLocks noChangeShapeType="1"/>
            </p:cNvSpPr>
            <p:nvPr/>
          </p:nvSpPr>
          <p:spPr bwMode="auto">
            <a:xfrm flipV="1">
              <a:off x="1157" y="1888"/>
              <a:ext cx="3130" cy="4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1" name="Line 5"/>
            <p:cNvSpPr>
              <a:spLocks noChangeShapeType="1"/>
            </p:cNvSpPr>
            <p:nvPr/>
          </p:nvSpPr>
          <p:spPr bwMode="auto">
            <a:xfrm flipH="1">
              <a:off x="1611" y="1299"/>
              <a:ext cx="1632" cy="12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092" name="Text Box 6"/>
            <p:cNvSpPr txBox="1">
              <a:spLocks noChangeArrowheads="1"/>
            </p:cNvSpPr>
            <p:nvPr/>
          </p:nvSpPr>
          <p:spPr bwMode="auto">
            <a:xfrm>
              <a:off x="975" y="1934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latin typeface="Arial" charset="0"/>
                </a:rPr>
                <a:t>А</a:t>
              </a:r>
            </a:p>
          </p:txBody>
        </p:sp>
        <p:sp>
          <p:nvSpPr>
            <p:cNvPr id="46093" name="Text Box 7"/>
            <p:cNvSpPr txBox="1">
              <a:spLocks noChangeArrowheads="1"/>
            </p:cNvSpPr>
            <p:nvPr/>
          </p:nvSpPr>
          <p:spPr bwMode="auto">
            <a:xfrm>
              <a:off x="4151" y="1888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latin typeface="Arial" charset="0"/>
                </a:rPr>
                <a:t>В</a:t>
              </a:r>
            </a:p>
          </p:txBody>
        </p:sp>
        <p:sp>
          <p:nvSpPr>
            <p:cNvPr id="46094" name="Text Box 8"/>
            <p:cNvSpPr txBox="1">
              <a:spLocks noChangeArrowheads="1"/>
            </p:cNvSpPr>
            <p:nvPr/>
          </p:nvSpPr>
          <p:spPr bwMode="auto">
            <a:xfrm>
              <a:off x="3243" y="1253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latin typeface="Arial" charset="0"/>
                </a:rPr>
                <a:t>С</a:t>
              </a:r>
            </a:p>
          </p:txBody>
        </p:sp>
        <p:sp>
          <p:nvSpPr>
            <p:cNvPr id="46095" name="Text Box 9"/>
            <p:cNvSpPr txBox="1">
              <a:spLocks noChangeArrowheads="1"/>
            </p:cNvSpPr>
            <p:nvPr/>
          </p:nvSpPr>
          <p:spPr bwMode="auto">
            <a:xfrm>
              <a:off x="1701" y="2478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>
                  <a:latin typeface="Arial" charset="0"/>
                </a:rPr>
                <a:t>D</a:t>
              </a:r>
              <a:endParaRPr lang="ru-RU" sz="1800" b="1">
                <a:latin typeface="Arial" charset="0"/>
              </a:endParaRPr>
            </a:p>
          </p:txBody>
        </p:sp>
        <p:sp>
          <p:nvSpPr>
            <p:cNvPr id="46096" name="Text Box 10"/>
            <p:cNvSpPr txBox="1">
              <a:spLocks noChangeArrowheads="1"/>
            </p:cNvSpPr>
            <p:nvPr/>
          </p:nvSpPr>
          <p:spPr bwMode="auto">
            <a:xfrm>
              <a:off x="2200" y="1662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latin typeface="Arial" charset="0"/>
                </a:rPr>
                <a:t>О</a:t>
              </a:r>
            </a:p>
          </p:txBody>
        </p:sp>
        <p:sp>
          <p:nvSpPr>
            <p:cNvPr id="46097" name="Arc 11"/>
            <p:cNvSpPr>
              <a:spLocks/>
            </p:cNvSpPr>
            <p:nvPr/>
          </p:nvSpPr>
          <p:spPr bwMode="auto">
            <a:xfrm rot="-10469580">
              <a:off x="1926" y="1916"/>
              <a:ext cx="136" cy="328"/>
            </a:xfrm>
            <a:custGeom>
              <a:avLst/>
              <a:gdLst>
                <a:gd name="T0" fmla="*/ 0 w 21600"/>
                <a:gd name="T1" fmla="*/ 0 h 31183"/>
                <a:gd name="T2" fmla="*/ 0 w 21600"/>
                <a:gd name="T3" fmla="*/ 0 h 31183"/>
                <a:gd name="T4" fmla="*/ 0 w 21600"/>
                <a:gd name="T5" fmla="*/ 0 h 3118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183"/>
                <a:gd name="T11" fmla="*/ 21600 w 21600"/>
                <a:gd name="T12" fmla="*/ 31183 h 3118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183" fill="none" extrusionOk="0">
                  <a:moveTo>
                    <a:pt x="2504" y="-1"/>
                  </a:moveTo>
                  <a:cubicBezTo>
                    <a:pt x="13390" y="1270"/>
                    <a:pt x="21600" y="10493"/>
                    <a:pt x="21600" y="21454"/>
                  </a:cubicBezTo>
                  <a:cubicBezTo>
                    <a:pt x="21600" y="24833"/>
                    <a:pt x="20807" y="28165"/>
                    <a:pt x="19284" y="31182"/>
                  </a:cubicBezTo>
                </a:path>
                <a:path w="21600" h="31183" stroke="0" extrusionOk="0">
                  <a:moveTo>
                    <a:pt x="2504" y="-1"/>
                  </a:moveTo>
                  <a:cubicBezTo>
                    <a:pt x="13390" y="1270"/>
                    <a:pt x="21600" y="10493"/>
                    <a:pt x="21600" y="21454"/>
                  </a:cubicBezTo>
                  <a:cubicBezTo>
                    <a:pt x="21600" y="24833"/>
                    <a:pt x="20807" y="28165"/>
                    <a:pt x="19284" y="31182"/>
                  </a:cubicBezTo>
                  <a:lnTo>
                    <a:pt x="0" y="21454"/>
                  </a:lnTo>
                  <a:lnTo>
                    <a:pt x="2504" y="-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98" name="Text Box 12"/>
            <p:cNvSpPr txBox="1">
              <a:spLocks noChangeArrowheads="1"/>
            </p:cNvSpPr>
            <p:nvPr/>
          </p:nvSpPr>
          <p:spPr bwMode="auto">
            <a:xfrm>
              <a:off x="1565" y="1979"/>
              <a:ext cx="36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>
                  <a:latin typeface="Arial" charset="0"/>
                </a:rPr>
                <a:t>54</a:t>
              </a:r>
              <a:r>
                <a:rPr lang="en-US" sz="1800" b="1" baseline="30000">
                  <a:latin typeface="Arial" charset="0"/>
                </a:rPr>
                <a:t>0</a:t>
              </a:r>
              <a:endParaRPr lang="ru-RU" sz="1800" b="1" baseline="30000">
                <a:latin typeface="Arial" charset="0"/>
              </a:endParaRPr>
            </a:p>
          </p:txBody>
        </p:sp>
      </p:grpSp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1619250" y="4652963"/>
            <a:ext cx="16573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latin typeface="Arial" charset="0"/>
              </a:rPr>
              <a:t>36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90126" name="Text Box 14"/>
          <p:cNvSpPr txBox="1">
            <a:spLocks noChangeArrowheads="1"/>
          </p:cNvSpPr>
          <p:nvPr/>
        </p:nvSpPr>
        <p:spPr bwMode="auto">
          <a:xfrm>
            <a:off x="1331913" y="2997200"/>
            <a:ext cx="1657350" cy="833438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latin typeface="Arial" charset="0"/>
              </a:rPr>
              <a:t>126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90127" name="Text Box 15"/>
          <p:cNvSpPr txBox="1">
            <a:spLocks noChangeArrowheads="1"/>
          </p:cNvSpPr>
          <p:nvPr/>
        </p:nvSpPr>
        <p:spPr bwMode="auto">
          <a:xfrm>
            <a:off x="1331913" y="1773238"/>
            <a:ext cx="16573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latin typeface="Arial" charset="0"/>
              </a:rPr>
              <a:t>54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46087" name="Text Box 16"/>
          <p:cNvSpPr txBox="1">
            <a:spLocks noChangeArrowheads="1"/>
          </p:cNvSpPr>
          <p:nvPr/>
        </p:nvSpPr>
        <p:spPr bwMode="auto">
          <a:xfrm>
            <a:off x="684213" y="3068638"/>
            <a:ext cx="542925" cy="8239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46088" name="Text Box 17"/>
          <p:cNvSpPr txBox="1">
            <a:spLocks noChangeArrowheads="1"/>
          </p:cNvSpPr>
          <p:nvPr/>
        </p:nvSpPr>
        <p:spPr bwMode="auto">
          <a:xfrm>
            <a:off x="684213" y="1828800"/>
            <a:ext cx="549275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  <p:sp>
        <p:nvSpPr>
          <p:cNvPr id="46089" name="Text Box 18"/>
          <p:cNvSpPr txBox="1">
            <a:spLocks noChangeArrowheads="1"/>
          </p:cNvSpPr>
          <p:nvPr/>
        </p:nvSpPr>
        <p:spPr bwMode="auto">
          <a:xfrm>
            <a:off x="900113" y="4724400"/>
            <a:ext cx="550862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395288" y="765175"/>
            <a:ext cx="83534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latin typeface="Arial" charset="0"/>
              </a:rPr>
              <a:t>8. Угол равен 72</a:t>
            </a:r>
            <a:r>
              <a:rPr lang="ru-RU" sz="3200" baseline="30000">
                <a:latin typeface="Arial" charset="0"/>
              </a:rPr>
              <a:t>0</a:t>
            </a:r>
            <a:r>
              <a:rPr lang="ru-RU" sz="3200">
                <a:latin typeface="Arial" charset="0"/>
              </a:rPr>
              <a:t>. Чему равен вертикальный ему угол?</a:t>
            </a:r>
          </a:p>
        </p:txBody>
      </p:sp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1547813" y="4437063"/>
            <a:ext cx="16573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72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1476375" y="3068638"/>
            <a:ext cx="16573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108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1476375" y="1916113"/>
            <a:ext cx="1657350" cy="8334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b="1">
                <a:latin typeface="Arial" charset="0"/>
              </a:rPr>
              <a:t>18</a:t>
            </a:r>
            <a:r>
              <a:rPr lang="ru-RU" b="1" baseline="30000">
                <a:latin typeface="Arial" charset="0"/>
              </a:rPr>
              <a:t>0</a:t>
            </a:r>
            <a:endParaRPr lang="ru-RU" b="1">
              <a:latin typeface="Arial" charset="0"/>
            </a:endParaRP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684213" y="4508500"/>
            <a:ext cx="550862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  <a:endParaRPr lang="ru-RU"/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684213" y="3068638"/>
            <a:ext cx="542925" cy="8239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684213" y="1828800"/>
            <a:ext cx="549275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319246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	Домашнее задание</a:t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dirty="0" err="1" smtClean="0"/>
              <a:t>Якласс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доступно до 21:00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chemeClr val="accent2">
                  <a:alpha val="0"/>
                </a:schemeClr>
              </a:gs>
              <a:gs pos="50000">
                <a:schemeClr val="accent2">
                  <a:gamma/>
                  <a:shade val="25098"/>
                  <a:invGamma/>
                </a:schemeClr>
              </a:gs>
              <a:gs pos="100000">
                <a:schemeClr val="accent2">
                  <a:alpha val="0"/>
                </a:schemeClr>
              </a:gs>
            </a:gsLst>
            <a:lin ang="54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anchor="ctr"/>
          <a:lstStyle/>
          <a:p>
            <a:pPr algn="ctr">
              <a:defRPr/>
            </a:pPr>
            <a:r>
              <a:rPr lang="ru-RU" sz="44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Виды  углов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762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tx1"/>
              </a:gs>
              <a:gs pos="100000">
                <a:schemeClr val="bg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505200" y="1676400"/>
            <a:ext cx="1981200" cy="914400"/>
            <a:chOff x="144" y="672"/>
            <a:chExt cx="1248" cy="576"/>
          </a:xfrm>
        </p:grpSpPr>
        <p:sp>
          <p:nvSpPr>
            <p:cNvPr id="13355" name="Oval 5"/>
            <p:cNvSpPr>
              <a:spLocks noChangeArrowheads="1"/>
            </p:cNvSpPr>
            <p:nvPr/>
          </p:nvSpPr>
          <p:spPr bwMode="auto">
            <a:xfrm>
              <a:off x="144" y="1152"/>
              <a:ext cx="96" cy="96"/>
            </a:xfrm>
            <a:prstGeom prst="ellipse">
              <a:avLst/>
            </a:prstGeom>
            <a:solidFill>
              <a:srgbClr val="FFFF00"/>
            </a:solidFill>
            <a:ln w="2857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56" name="Line 6"/>
            <p:cNvSpPr>
              <a:spLocks noChangeShapeType="1"/>
            </p:cNvSpPr>
            <p:nvPr/>
          </p:nvSpPr>
          <p:spPr bwMode="auto">
            <a:xfrm>
              <a:off x="192" y="1200"/>
              <a:ext cx="1200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7" name="Line 7"/>
            <p:cNvSpPr>
              <a:spLocks noChangeShapeType="1"/>
            </p:cNvSpPr>
            <p:nvPr/>
          </p:nvSpPr>
          <p:spPr bwMode="auto">
            <a:xfrm flipV="1">
              <a:off x="192" y="672"/>
              <a:ext cx="1200" cy="528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0" y="1905000"/>
            <a:ext cx="30480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FF"/>
              </a:gs>
              <a:gs pos="50000">
                <a:srgbClr val="969696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Arial" charset="0"/>
              </a:rPr>
              <a:t>ОСТРЫЙ УГОЛ</a:t>
            </a:r>
          </a:p>
        </p:txBody>
      </p:sp>
      <p:graphicFrame>
        <p:nvGraphicFramePr>
          <p:cNvPr id="14384" name="Group 48"/>
          <p:cNvGraphicFramePr>
            <a:graphicFrameLocks noGrp="1"/>
          </p:cNvGraphicFramePr>
          <p:nvPr>
            <p:ph/>
          </p:nvPr>
        </p:nvGraphicFramePr>
        <p:xfrm>
          <a:off x="0" y="914400"/>
          <a:ext cx="9144000" cy="944648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944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Название угла</a:t>
                      </a:r>
                    </a:p>
                  </a:txBody>
                  <a:tcPr marT="45604" marB="456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Рисунок</a:t>
                      </a:r>
                    </a:p>
                  </a:txBody>
                  <a:tcPr marT="45604" marB="456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Градусная мера</a:t>
                      </a:r>
                    </a:p>
                  </a:txBody>
                  <a:tcPr marT="45604" marB="456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0" y="1524000"/>
            <a:ext cx="9144000" cy="5334000"/>
            <a:chOff x="0" y="960"/>
            <a:chExt cx="5760" cy="3360"/>
          </a:xfrm>
        </p:grpSpPr>
        <p:sp>
          <p:nvSpPr>
            <p:cNvPr id="13350" name="Line 20"/>
            <p:cNvSpPr>
              <a:spLocks noChangeShapeType="1"/>
            </p:cNvSpPr>
            <p:nvPr/>
          </p:nvSpPr>
          <p:spPr bwMode="auto">
            <a:xfrm>
              <a:off x="0" y="2544"/>
              <a:ext cx="57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1" name="Line 21"/>
            <p:cNvSpPr>
              <a:spLocks noChangeShapeType="1"/>
            </p:cNvSpPr>
            <p:nvPr/>
          </p:nvSpPr>
          <p:spPr bwMode="auto">
            <a:xfrm>
              <a:off x="0" y="1680"/>
              <a:ext cx="57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2" name="Line 22"/>
            <p:cNvSpPr>
              <a:spLocks noChangeShapeType="1"/>
            </p:cNvSpPr>
            <p:nvPr/>
          </p:nvSpPr>
          <p:spPr bwMode="auto">
            <a:xfrm>
              <a:off x="0" y="3360"/>
              <a:ext cx="57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3" name="Line 23"/>
            <p:cNvSpPr>
              <a:spLocks noChangeShapeType="1"/>
            </p:cNvSpPr>
            <p:nvPr/>
          </p:nvSpPr>
          <p:spPr bwMode="auto">
            <a:xfrm>
              <a:off x="1920" y="960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4" name="Line 24"/>
            <p:cNvSpPr>
              <a:spLocks noChangeShapeType="1"/>
            </p:cNvSpPr>
            <p:nvPr/>
          </p:nvSpPr>
          <p:spPr bwMode="auto">
            <a:xfrm>
              <a:off x="3840" y="960"/>
              <a:ext cx="0" cy="3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61" name="AutoShape 25"/>
          <p:cNvSpPr>
            <a:spLocks noChangeArrowheads="1"/>
          </p:cNvSpPr>
          <p:nvPr/>
        </p:nvSpPr>
        <p:spPr bwMode="auto">
          <a:xfrm>
            <a:off x="0" y="3124200"/>
            <a:ext cx="30480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FF"/>
              </a:gs>
              <a:gs pos="50000">
                <a:srgbClr val="969696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Arial" charset="0"/>
              </a:rPr>
              <a:t>ПРЯМОЙ УГОЛ</a:t>
            </a:r>
          </a:p>
        </p:txBody>
      </p:sp>
      <p:sp>
        <p:nvSpPr>
          <p:cNvPr id="14362" name="AutoShape 26"/>
          <p:cNvSpPr>
            <a:spLocks noChangeArrowheads="1"/>
          </p:cNvSpPr>
          <p:nvPr/>
        </p:nvSpPr>
        <p:spPr bwMode="auto">
          <a:xfrm>
            <a:off x="0" y="4419600"/>
            <a:ext cx="30480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FF"/>
              </a:gs>
              <a:gs pos="50000">
                <a:srgbClr val="969696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Arial" charset="0"/>
              </a:rPr>
              <a:t>ТУПОЙ УГОЛ</a:t>
            </a:r>
          </a:p>
        </p:txBody>
      </p:sp>
      <p:sp>
        <p:nvSpPr>
          <p:cNvPr id="14363" name="AutoShape 27"/>
          <p:cNvSpPr>
            <a:spLocks noChangeArrowheads="1"/>
          </p:cNvSpPr>
          <p:nvPr/>
        </p:nvSpPr>
        <p:spPr bwMode="auto">
          <a:xfrm>
            <a:off x="0" y="5791200"/>
            <a:ext cx="30480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FF"/>
              </a:gs>
              <a:gs pos="50000">
                <a:srgbClr val="969696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Arial" charset="0"/>
              </a:rPr>
              <a:t>РАЗВЕРНУТЫЙ</a:t>
            </a:r>
          </a:p>
        </p:txBody>
      </p: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3505200" y="2819400"/>
            <a:ext cx="1981200" cy="1143000"/>
            <a:chOff x="2208" y="1776"/>
            <a:chExt cx="1248" cy="720"/>
          </a:xfrm>
        </p:grpSpPr>
        <p:sp>
          <p:nvSpPr>
            <p:cNvPr id="13346" name="Oval 29"/>
            <p:cNvSpPr>
              <a:spLocks noChangeArrowheads="1"/>
            </p:cNvSpPr>
            <p:nvPr/>
          </p:nvSpPr>
          <p:spPr bwMode="auto">
            <a:xfrm>
              <a:off x="2208" y="2400"/>
              <a:ext cx="96" cy="96"/>
            </a:xfrm>
            <a:prstGeom prst="ellipse">
              <a:avLst/>
            </a:prstGeom>
            <a:solidFill>
              <a:srgbClr val="FFFF00"/>
            </a:solidFill>
            <a:ln w="2857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7" name="Line 30"/>
            <p:cNvSpPr>
              <a:spLocks noChangeShapeType="1"/>
            </p:cNvSpPr>
            <p:nvPr/>
          </p:nvSpPr>
          <p:spPr bwMode="auto">
            <a:xfrm>
              <a:off x="2256" y="2448"/>
              <a:ext cx="1200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8" name="Line 31"/>
            <p:cNvSpPr>
              <a:spLocks noChangeShapeType="1"/>
            </p:cNvSpPr>
            <p:nvPr/>
          </p:nvSpPr>
          <p:spPr bwMode="auto">
            <a:xfrm flipV="1">
              <a:off x="2256" y="1776"/>
              <a:ext cx="0" cy="672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9" name="Rectangle 32"/>
            <p:cNvSpPr>
              <a:spLocks noChangeArrowheads="1"/>
            </p:cNvSpPr>
            <p:nvPr/>
          </p:nvSpPr>
          <p:spPr bwMode="auto">
            <a:xfrm>
              <a:off x="2256" y="2304"/>
              <a:ext cx="144" cy="144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3276600" y="4267200"/>
            <a:ext cx="2590800" cy="990600"/>
            <a:chOff x="2064" y="2688"/>
            <a:chExt cx="1632" cy="624"/>
          </a:xfrm>
        </p:grpSpPr>
        <p:sp>
          <p:nvSpPr>
            <p:cNvPr id="13343" name="Oval 34"/>
            <p:cNvSpPr>
              <a:spLocks noChangeArrowheads="1"/>
            </p:cNvSpPr>
            <p:nvPr/>
          </p:nvSpPr>
          <p:spPr bwMode="auto">
            <a:xfrm>
              <a:off x="2448" y="3216"/>
              <a:ext cx="96" cy="96"/>
            </a:xfrm>
            <a:prstGeom prst="ellipse">
              <a:avLst/>
            </a:prstGeom>
            <a:solidFill>
              <a:srgbClr val="FFFF00"/>
            </a:solidFill>
            <a:ln w="2857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4" name="Line 35"/>
            <p:cNvSpPr>
              <a:spLocks noChangeShapeType="1"/>
            </p:cNvSpPr>
            <p:nvPr/>
          </p:nvSpPr>
          <p:spPr bwMode="auto">
            <a:xfrm>
              <a:off x="2496" y="3264"/>
              <a:ext cx="1200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5" name="Line 36"/>
            <p:cNvSpPr>
              <a:spLocks noChangeShapeType="1"/>
            </p:cNvSpPr>
            <p:nvPr/>
          </p:nvSpPr>
          <p:spPr bwMode="auto">
            <a:xfrm flipH="1" flipV="1">
              <a:off x="2064" y="2688"/>
              <a:ext cx="432" cy="576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3048000" y="6553200"/>
            <a:ext cx="2971800" cy="152400"/>
            <a:chOff x="1920" y="4128"/>
            <a:chExt cx="1872" cy="96"/>
          </a:xfrm>
        </p:grpSpPr>
        <p:sp>
          <p:nvSpPr>
            <p:cNvPr id="13340" name="Oval 38"/>
            <p:cNvSpPr>
              <a:spLocks noChangeArrowheads="1"/>
            </p:cNvSpPr>
            <p:nvPr/>
          </p:nvSpPr>
          <p:spPr bwMode="auto">
            <a:xfrm>
              <a:off x="2544" y="4128"/>
              <a:ext cx="96" cy="96"/>
            </a:xfrm>
            <a:prstGeom prst="ellipse">
              <a:avLst/>
            </a:prstGeom>
            <a:solidFill>
              <a:srgbClr val="FFFF00"/>
            </a:solidFill>
            <a:ln w="2857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41" name="Line 39"/>
            <p:cNvSpPr>
              <a:spLocks noChangeShapeType="1"/>
            </p:cNvSpPr>
            <p:nvPr/>
          </p:nvSpPr>
          <p:spPr bwMode="auto">
            <a:xfrm>
              <a:off x="2592" y="4176"/>
              <a:ext cx="1200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2" name="Line 40"/>
            <p:cNvSpPr>
              <a:spLocks noChangeShapeType="1"/>
            </p:cNvSpPr>
            <p:nvPr/>
          </p:nvSpPr>
          <p:spPr bwMode="auto">
            <a:xfrm flipH="1" flipV="1">
              <a:off x="1920" y="4176"/>
              <a:ext cx="672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77" name="AutoShape 41"/>
          <p:cNvSpPr>
            <a:spLocks noChangeArrowheads="1"/>
          </p:cNvSpPr>
          <p:nvPr/>
        </p:nvSpPr>
        <p:spPr bwMode="auto">
          <a:xfrm>
            <a:off x="6096000" y="1905000"/>
            <a:ext cx="30480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FF"/>
              </a:gs>
              <a:gs pos="50000">
                <a:srgbClr val="969696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Arial" charset="0"/>
              </a:rPr>
              <a:t>менее 90</a:t>
            </a:r>
            <a:r>
              <a:rPr lang="ru-RU" sz="2400" b="1">
                <a:solidFill>
                  <a:srgbClr val="000000"/>
                </a:solidFill>
                <a:latin typeface="Arial" charset="0"/>
                <a:cs typeface="Arial" charset="0"/>
              </a:rPr>
              <a:t>˚</a:t>
            </a:r>
          </a:p>
        </p:txBody>
      </p:sp>
      <p:sp>
        <p:nvSpPr>
          <p:cNvPr id="14378" name="AutoShape 42"/>
          <p:cNvSpPr>
            <a:spLocks noChangeArrowheads="1"/>
          </p:cNvSpPr>
          <p:nvPr/>
        </p:nvSpPr>
        <p:spPr bwMode="auto">
          <a:xfrm>
            <a:off x="6096000" y="3124200"/>
            <a:ext cx="30480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FF"/>
              </a:gs>
              <a:gs pos="50000">
                <a:srgbClr val="969696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Arial" charset="0"/>
              </a:rPr>
              <a:t>90</a:t>
            </a:r>
            <a:r>
              <a:rPr lang="ru-RU" sz="2400" b="1">
                <a:solidFill>
                  <a:srgbClr val="000000"/>
                </a:solidFill>
                <a:latin typeface="Arial" charset="0"/>
                <a:cs typeface="Arial" charset="0"/>
              </a:rPr>
              <a:t>˚</a:t>
            </a:r>
          </a:p>
        </p:txBody>
      </p:sp>
      <p:sp>
        <p:nvSpPr>
          <p:cNvPr id="14379" name="AutoShape 43"/>
          <p:cNvSpPr>
            <a:spLocks noChangeArrowheads="1"/>
          </p:cNvSpPr>
          <p:nvPr/>
        </p:nvSpPr>
        <p:spPr bwMode="auto">
          <a:xfrm>
            <a:off x="6096000" y="4419600"/>
            <a:ext cx="30480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FF"/>
              </a:gs>
              <a:gs pos="50000">
                <a:srgbClr val="969696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000000"/>
                </a:solidFill>
                <a:latin typeface="Arial" charset="0"/>
              </a:rPr>
              <a:t>&gt;90</a:t>
            </a:r>
            <a:r>
              <a:rPr lang="ru-RU" sz="2400" b="1">
                <a:solidFill>
                  <a:srgbClr val="000000"/>
                </a:solidFill>
                <a:latin typeface="Arial" charset="0"/>
              </a:rPr>
              <a:t>˚, но </a:t>
            </a:r>
            <a:r>
              <a:rPr lang="en-US" sz="2400" b="1">
                <a:solidFill>
                  <a:srgbClr val="000000"/>
                </a:solidFill>
                <a:latin typeface="Arial" charset="0"/>
              </a:rPr>
              <a:t>&lt;180</a:t>
            </a:r>
            <a:r>
              <a:rPr lang="ru-RU" sz="2400" b="1">
                <a:solidFill>
                  <a:srgbClr val="000000"/>
                </a:solidFill>
                <a:latin typeface="Arial" charset="0"/>
              </a:rPr>
              <a:t>˚</a:t>
            </a:r>
          </a:p>
        </p:txBody>
      </p:sp>
      <p:sp>
        <p:nvSpPr>
          <p:cNvPr id="14380" name="AutoShape 44"/>
          <p:cNvSpPr>
            <a:spLocks noChangeArrowheads="1"/>
          </p:cNvSpPr>
          <p:nvPr/>
        </p:nvSpPr>
        <p:spPr bwMode="auto">
          <a:xfrm>
            <a:off x="6096000" y="5791200"/>
            <a:ext cx="3048000" cy="4572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66FF"/>
              </a:gs>
              <a:gs pos="50000">
                <a:srgbClr val="969696"/>
              </a:gs>
              <a:gs pos="100000">
                <a:srgbClr val="0066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000000"/>
                </a:solidFill>
                <a:latin typeface="Arial" charset="0"/>
              </a:rPr>
              <a:t>180</a:t>
            </a:r>
            <a:r>
              <a:rPr lang="ru-RU" sz="2400" b="1">
                <a:solidFill>
                  <a:srgbClr val="000000"/>
                </a:solidFill>
                <a:latin typeface="Arial" charset="0"/>
              </a:rPr>
              <a:t>˚</a:t>
            </a:r>
          </a:p>
        </p:txBody>
      </p:sp>
      <p:sp>
        <p:nvSpPr>
          <p:cNvPr id="13339" name="AutoShape 4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459788" y="0"/>
            <a:ext cx="684212" cy="620713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 animBg="1"/>
      <p:bldP spid="14361" grpId="0" animBg="1"/>
      <p:bldP spid="14362" grpId="0" animBg="1"/>
      <p:bldP spid="14363" grpId="0" animBg="1"/>
      <p:bldP spid="14377" grpId="0" animBg="1"/>
      <p:bldP spid="14378" grpId="0" animBg="1"/>
      <p:bldP spid="14379" grpId="0" animBg="1"/>
      <p:bldP spid="1438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2033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CC00"/>
                </a:solidFill>
              </a:rPr>
              <a:t>Определение смежных углов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50825" y="2492375"/>
            <a:ext cx="4033838" cy="418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u="sng" dirty="0">
                <a:solidFill>
                  <a:srgbClr val="FFCC00"/>
                </a:solidFill>
                <a:latin typeface="Comic Sans MS" pitchFamily="66" charset="0"/>
              </a:rPr>
              <a:t>Определение.</a:t>
            </a:r>
            <a:r>
              <a:rPr lang="ru-RU" sz="2800" dirty="0">
                <a:latin typeface="Comic Sans MS" pitchFamily="66" charset="0"/>
              </a:rPr>
              <a:t> Два угла называются </a:t>
            </a:r>
            <a:r>
              <a:rPr lang="ru-RU" sz="2800" i="1" dirty="0">
                <a:solidFill>
                  <a:srgbClr val="FFFF00"/>
                </a:solidFill>
                <a:latin typeface="Comic Sans MS" pitchFamily="66" charset="0"/>
              </a:rPr>
              <a:t>смежными</a:t>
            </a:r>
            <a:r>
              <a:rPr lang="ru-RU" sz="2800" dirty="0">
                <a:latin typeface="Comic Sans MS" pitchFamily="66" charset="0"/>
              </a:rPr>
              <a:t>, если у них одна сторона общая, </a:t>
            </a:r>
            <a:endParaRPr lang="az-Latn-AZ" sz="2800" dirty="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ru-RU" sz="2800" dirty="0">
                <a:latin typeface="Comic Sans MS" pitchFamily="66" charset="0"/>
              </a:rPr>
              <a:t>а другие стороны этих углов являются дополнительными лучами.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5867400" y="1196975"/>
            <a:ext cx="576263" cy="18716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 flipH="1">
            <a:off x="6443663" y="1341438"/>
            <a:ext cx="1512887" cy="172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6443663" y="3068638"/>
            <a:ext cx="649287" cy="1944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8439" name="Group 7"/>
          <p:cNvGrpSpPr>
            <a:grpSpLocks/>
          </p:cNvGrpSpPr>
          <p:nvPr/>
        </p:nvGrpSpPr>
        <p:grpSpPr bwMode="auto">
          <a:xfrm>
            <a:off x="5614988" y="1557338"/>
            <a:ext cx="3529012" cy="3895725"/>
            <a:chOff x="3379" y="663"/>
            <a:chExt cx="2223" cy="2454"/>
          </a:xfrm>
        </p:grpSpPr>
        <p:sp>
          <p:nvSpPr>
            <p:cNvPr id="18489" name="Text Box 8"/>
            <p:cNvSpPr txBox="1">
              <a:spLocks noChangeArrowheads="1"/>
            </p:cNvSpPr>
            <p:nvPr/>
          </p:nvSpPr>
          <p:spPr bwMode="auto">
            <a:xfrm>
              <a:off x="3379" y="663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18490" name="Text Box 9"/>
            <p:cNvSpPr txBox="1">
              <a:spLocks noChangeArrowheads="1"/>
            </p:cNvSpPr>
            <p:nvPr/>
          </p:nvSpPr>
          <p:spPr bwMode="auto">
            <a:xfrm flipV="1">
              <a:off x="3878" y="1477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18491" name="Text Box 10"/>
            <p:cNvSpPr txBox="1">
              <a:spLocks noChangeArrowheads="1"/>
            </p:cNvSpPr>
            <p:nvPr/>
          </p:nvSpPr>
          <p:spPr bwMode="auto">
            <a:xfrm>
              <a:off x="4967" y="799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  <p:sp>
          <p:nvSpPr>
            <p:cNvPr id="18492" name="Text Box 11"/>
            <p:cNvSpPr txBox="1">
              <a:spLocks noChangeArrowheads="1"/>
            </p:cNvSpPr>
            <p:nvPr/>
          </p:nvSpPr>
          <p:spPr bwMode="auto">
            <a:xfrm>
              <a:off x="4150" y="2886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С</a:t>
              </a:r>
            </a:p>
          </p:txBody>
        </p:sp>
      </p:grpSp>
      <p:sp>
        <p:nvSpPr>
          <p:cNvPr id="18440" name="Text Box 12"/>
          <p:cNvSpPr txBox="1">
            <a:spLocks noChangeArrowheads="1"/>
          </p:cNvSpPr>
          <p:nvPr/>
        </p:nvSpPr>
        <p:spPr bwMode="auto">
          <a:xfrm>
            <a:off x="3924300" y="5300663"/>
            <a:ext cx="4608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>
              <a:latin typeface="Comic Sans MS" pitchFamily="66" charset="0"/>
            </a:endParaRPr>
          </a:p>
        </p:txBody>
      </p:sp>
      <p:sp>
        <p:nvSpPr>
          <p:cNvPr id="18441" name="Text Box 13"/>
          <p:cNvSpPr txBox="1">
            <a:spLocks noChangeArrowheads="1"/>
          </p:cNvSpPr>
          <p:nvPr/>
        </p:nvSpPr>
        <p:spPr bwMode="auto">
          <a:xfrm>
            <a:off x="3276600" y="5516563"/>
            <a:ext cx="5040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>
              <a:latin typeface="Comic Sans MS" pitchFamily="66" charset="0"/>
            </a:endParaRPr>
          </a:p>
        </p:txBody>
      </p:sp>
      <p:sp>
        <p:nvSpPr>
          <p:cNvPr id="1844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4" name="Text Box 16"/>
          <p:cNvSpPr txBox="1">
            <a:spLocks noChangeArrowheads="1"/>
          </p:cNvSpPr>
          <p:nvPr/>
        </p:nvSpPr>
        <p:spPr bwMode="auto">
          <a:xfrm>
            <a:off x="3995738" y="5661025"/>
            <a:ext cx="396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>
              <a:latin typeface="Comic Sans MS" pitchFamily="66" charset="0"/>
            </a:endParaRPr>
          </a:p>
        </p:txBody>
      </p:sp>
      <p:sp>
        <p:nvSpPr>
          <p:cNvPr id="18445" name="Text Box 17"/>
          <p:cNvSpPr txBox="1">
            <a:spLocks noChangeArrowheads="1"/>
          </p:cNvSpPr>
          <p:nvPr/>
        </p:nvSpPr>
        <p:spPr bwMode="auto">
          <a:xfrm>
            <a:off x="3132138" y="5445125"/>
            <a:ext cx="532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>
              <a:latin typeface="Comic Sans MS" pitchFamily="66" charset="0"/>
            </a:endParaRPr>
          </a:p>
        </p:txBody>
      </p:sp>
      <p:sp>
        <p:nvSpPr>
          <p:cNvPr id="1844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7" name="Text Box 20"/>
          <p:cNvSpPr txBox="1">
            <a:spLocks noChangeArrowheads="1"/>
          </p:cNvSpPr>
          <p:nvPr/>
        </p:nvSpPr>
        <p:spPr bwMode="auto">
          <a:xfrm>
            <a:off x="4643438" y="5516563"/>
            <a:ext cx="41052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Comic Sans MS" pitchFamily="66" charset="0"/>
                <a:sym typeface="Symbol" pitchFamily="18" charset="2"/>
              </a:rPr>
              <a:t>ВОА  и ВОС  </a:t>
            </a:r>
            <a:r>
              <a:rPr lang="ru-RU" sz="2400" i="1">
                <a:latin typeface="Comic Sans MS" pitchFamily="66" charset="0"/>
                <a:sym typeface="Symbol" pitchFamily="18" charset="2"/>
              </a:rPr>
              <a:t>смежные</a:t>
            </a:r>
          </a:p>
        </p:txBody>
      </p:sp>
      <p:grpSp>
        <p:nvGrpSpPr>
          <p:cNvPr id="18448" name="Group 26"/>
          <p:cNvGrpSpPr>
            <a:grpSpLocks/>
          </p:cNvGrpSpPr>
          <p:nvPr/>
        </p:nvGrpSpPr>
        <p:grpSpPr bwMode="auto">
          <a:xfrm>
            <a:off x="5614988" y="1557338"/>
            <a:ext cx="3529012" cy="3895725"/>
            <a:chOff x="3379" y="663"/>
            <a:chExt cx="2223" cy="2454"/>
          </a:xfrm>
        </p:grpSpPr>
        <p:sp>
          <p:nvSpPr>
            <p:cNvPr id="18485" name="Text Box 27"/>
            <p:cNvSpPr txBox="1">
              <a:spLocks noChangeArrowheads="1"/>
            </p:cNvSpPr>
            <p:nvPr/>
          </p:nvSpPr>
          <p:spPr bwMode="auto">
            <a:xfrm>
              <a:off x="3379" y="663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18486" name="Text Box 28"/>
            <p:cNvSpPr txBox="1">
              <a:spLocks noChangeArrowheads="1"/>
            </p:cNvSpPr>
            <p:nvPr/>
          </p:nvSpPr>
          <p:spPr bwMode="auto">
            <a:xfrm flipV="1">
              <a:off x="3878" y="1477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18487" name="Text Box 29"/>
            <p:cNvSpPr txBox="1">
              <a:spLocks noChangeArrowheads="1"/>
            </p:cNvSpPr>
            <p:nvPr/>
          </p:nvSpPr>
          <p:spPr bwMode="auto">
            <a:xfrm>
              <a:off x="4967" y="799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  <p:sp>
          <p:nvSpPr>
            <p:cNvPr id="18488" name="Text Box 30"/>
            <p:cNvSpPr txBox="1">
              <a:spLocks noChangeArrowheads="1"/>
            </p:cNvSpPr>
            <p:nvPr/>
          </p:nvSpPr>
          <p:spPr bwMode="auto">
            <a:xfrm>
              <a:off x="4150" y="2886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С</a:t>
              </a:r>
            </a:p>
          </p:txBody>
        </p:sp>
      </p:grpSp>
      <p:grpSp>
        <p:nvGrpSpPr>
          <p:cNvPr id="18449" name="Group 31"/>
          <p:cNvGrpSpPr>
            <a:grpSpLocks/>
          </p:cNvGrpSpPr>
          <p:nvPr/>
        </p:nvGrpSpPr>
        <p:grpSpPr bwMode="auto">
          <a:xfrm>
            <a:off x="5614988" y="1557338"/>
            <a:ext cx="3529012" cy="3895725"/>
            <a:chOff x="3379" y="663"/>
            <a:chExt cx="2223" cy="2454"/>
          </a:xfrm>
        </p:grpSpPr>
        <p:sp>
          <p:nvSpPr>
            <p:cNvPr id="18481" name="Text Box 32"/>
            <p:cNvSpPr txBox="1">
              <a:spLocks noChangeArrowheads="1"/>
            </p:cNvSpPr>
            <p:nvPr/>
          </p:nvSpPr>
          <p:spPr bwMode="auto">
            <a:xfrm>
              <a:off x="3379" y="663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18482" name="Text Box 33"/>
            <p:cNvSpPr txBox="1">
              <a:spLocks noChangeArrowheads="1"/>
            </p:cNvSpPr>
            <p:nvPr/>
          </p:nvSpPr>
          <p:spPr bwMode="auto">
            <a:xfrm flipV="1">
              <a:off x="3878" y="1477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18483" name="Text Box 34"/>
            <p:cNvSpPr txBox="1">
              <a:spLocks noChangeArrowheads="1"/>
            </p:cNvSpPr>
            <p:nvPr/>
          </p:nvSpPr>
          <p:spPr bwMode="auto">
            <a:xfrm>
              <a:off x="4967" y="799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  <p:sp>
          <p:nvSpPr>
            <p:cNvPr id="18484" name="Text Box 35"/>
            <p:cNvSpPr txBox="1">
              <a:spLocks noChangeArrowheads="1"/>
            </p:cNvSpPr>
            <p:nvPr/>
          </p:nvSpPr>
          <p:spPr bwMode="auto">
            <a:xfrm>
              <a:off x="4150" y="2886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С</a:t>
              </a:r>
            </a:p>
          </p:txBody>
        </p:sp>
      </p:grpSp>
      <p:grpSp>
        <p:nvGrpSpPr>
          <p:cNvPr id="18450" name="Group 36"/>
          <p:cNvGrpSpPr>
            <a:grpSpLocks/>
          </p:cNvGrpSpPr>
          <p:nvPr/>
        </p:nvGrpSpPr>
        <p:grpSpPr bwMode="auto">
          <a:xfrm>
            <a:off x="5614988" y="1557338"/>
            <a:ext cx="3529012" cy="3895725"/>
            <a:chOff x="3379" y="663"/>
            <a:chExt cx="2223" cy="2454"/>
          </a:xfrm>
        </p:grpSpPr>
        <p:sp>
          <p:nvSpPr>
            <p:cNvPr id="18477" name="Text Box 37"/>
            <p:cNvSpPr txBox="1">
              <a:spLocks noChangeArrowheads="1"/>
            </p:cNvSpPr>
            <p:nvPr/>
          </p:nvSpPr>
          <p:spPr bwMode="auto">
            <a:xfrm>
              <a:off x="3379" y="663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18478" name="Text Box 38"/>
            <p:cNvSpPr txBox="1">
              <a:spLocks noChangeArrowheads="1"/>
            </p:cNvSpPr>
            <p:nvPr/>
          </p:nvSpPr>
          <p:spPr bwMode="auto">
            <a:xfrm flipV="1">
              <a:off x="3878" y="1477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18479" name="Text Box 39"/>
            <p:cNvSpPr txBox="1">
              <a:spLocks noChangeArrowheads="1"/>
            </p:cNvSpPr>
            <p:nvPr/>
          </p:nvSpPr>
          <p:spPr bwMode="auto">
            <a:xfrm>
              <a:off x="4967" y="799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  <p:sp>
          <p:nvSpPr>
            <p:cNvPr id="18480" name="Text Box 40"/>
            <p:cNvSpPr txBox="1">
              <a:spLocks noChangeArrowheads="1"/>
            </p:cNvSpPr>
            <p:nvPr/>
          </p:nvSpPr>
          <p:spPr bwMode="auto">
            <a:xfrm>
              <a:off x="4150" y="2886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С</a:t>
              </a:r>
            </a:p>
          </p:txBody>
        </p:sp>
      </p:grpSp>
      <p:sp>
        <p:nvSpPr>
          <p:cNvPr id="18451" name="Line 41"/>
          <p:cNvSpPr>
            <a:spLocks noChangeShapeType="1"/>
          </p:cNvSpPr>
          <p:nvPr/>
        </p:nvSpPr>
        <p:spPr bwMode="auto">
          <a:xfrm>
            <a:off x="6443663" y="3068638"/>
            <a:ext cx="649287" cy="1944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8452" name="Group 42"/>
          <p:cNvGrpSpPr>
            <a:grpSpLocks/>
          </p:cNvGrpSpPr>
          <p:nvPr/>
        </p:nvGrpSpPr>
        <p:grpSpPr bwMode="auto">
          <a:xfrm>
            <a:off x="5614988" y="1557338"/>
            <a:ext cx="3529012" cy="3895725"/>
            <a:chOff x="3379" y="663"/>
            <a:chExt cx="2223" cy="2454"/>
          </a:xfrm>
        </p:grpSpPr>
        <p:sp>
          <p:nvSpPr>
            <p:cNvPr id="18473" name="Text Box 43"/>
            <p:cNvSpPr txBox="1">
              <a:spLocks noChangeArrowheads="1"/>
            </p:cNvSpPr>
            <p:nvPr/>
          </p:nvSpPr>
          <p:spPr bwMode="auto">
            <a:xfrm>
              <a:off x="3379" y="663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18474" name="Text Box 44"/>
            <p:cNvSpPr txBox="1">
              <a:spLocks noChangeArrowheads="1"/>
            </p:cNvSpPr>
            <p:nvPr/>
          </p:nvSpPr>
          <p:spPr bwMode="auto">
            <a:xfrm flipV="1">
              <a:off x="3878" y="1477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18475" name="Text Box 45"/>
            <p:cNvSpPr txBox="1">
              <a:spLocks noChangeArrowheads="1"/>
            </p:cNvSpPr>
            <p:nvPr/>
          </p:nvSpPr>
          <p:spPr bwMode="auto">
            <a:xfrm>
              <a:off x="4967" y="799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  <p:sp>
          <p:nvSpPr>
            <p:cNvPr id="18476" name="Text Box 46"/>
            <p:cNvSpPr txBox="1">
              <a:spLocks noChangeArrowheads="1"/>
            </p:cNvSpPr>
            <p:nvPr/>
          </p:nvSpPr>
          <p:spPr bwMode="auto">
            <a:xfrm>
              <a:off x="4150" y="2886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С</a:t>
              </a:r>
            </a:p>
          </p:txBody>
        </p:sp>
      </p:grpSp>
      <p:sp>
        <p:nvSpPr>
          <p:cNvPr id="22575" name="Line 47"/>
          <p:cNvSpPr>
            <a:spLocks noChangeShapeType="1"/>
          </p:cNvSpPr>
          <p:nvPr/>
        </p:nvSpPr>
        <p:spPr bwMode="auto">
          <a:xfrm>
            <a:off x="5867400" y="1196975"/>
            <a:ext cx="576263" cy="18716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4" name="Line 48"/>
          <p:cNvSpPr>
            <a:spLocks noChangeShapeType="1"/>
          </p:cNvSpPr>
          <p:nvPr/>
        </p:nvSpPr>
        <p:spPr bwMode="auto">
          <a:xfrm>
            <a:off x="6443663" y="3068638"/>
            <a:ext cx="649287" cy="1944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8455" name="Group 49"/>
          <p:cNvGrpSpPr>
            <a:grpSpLocks/>
          </p:cNvGrpSpPr>
          <p:nvPr/>
        </p:nvGrpSpPr>
        <p:grpSpPr bwMode="auto">
          <a:xfrm>
            <a:off x="5614988" y="1557338"/>
            <a:ext cx="3529012" cy="3895725"/>
            <a:chOff x="3379" y="663"/>
            <a:chExt cx="2223" cy="2454"/>
          </a:xfrm>
        </p:grpSpPr>
        <p:sp>
          <p:nvSpPr>
            <p:cNvPr id="18469" name="Text Box 50"/>
            <p:cNvSpPr txBox="1">
              <a:spLocks noChangeArrowheads="1"/>
            </p:cNvSpPr>
            <p:nvPr/>
          </p:nvSpPr>
          <p:spPr bwMode="auto">
            <a:xfrm>
              <a:off x="3379" y="663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18470" name="Text Box 51"/>
            <p:cNvSpPr txBox="1">
              <a:spLocks noChangeArrowheads="1"/>
            </p:cNvSpPr>
            <p:nvPr/>
          </p:nvSpPr>
          <p:spPr bwMode="auto">
            <a:xfrm flipV="1">
              <a:off x="3878" y="1477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18471" name="Text Box 52"/>
            <p:cNvSpPr txBox="1">
              <a:spLocks noChangeArrowheads="1"/>
            </p:cNvSpPr>
            <p:nvPr/>
          </p:nvSpPr>
          <p:spPr bwMode="auto">
            <a:xfrm>
              <a:off x="4967" y="799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  <p:sp>
          <p:nvSpPr>
            <p:cNvPr id="18472" name="Text Box 53"/>
            <p:cNvSpPr txBox="1">
              <a:spLocks noChangeArrowheads="1"/>
            </p:cNvSpPr>
            <p:nvPr/>
          </p:nvSpPr>
          <p:spPr bwMode="auto">
            <a:xfrm>
              <a:off x="4150" y="2886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С</a:t>
              </a:r>
            </a:p>
          </p:txBody>
        </p:sp>
      </p:grpSp>
      <p:sp>
        <p:nvSpPr>
          <p:cNvPr id="18456" name="Line 55"/>
          <p:cNvSpPr>
            <a:spLocks noChangeShapeType="1"/>
          </p:cNvSpPr>
          <p:nvPr/>
        </p:nvSpPr>
        <p:spPr bwMode="auto">
          <a:xfrm>
            <a:off x="6443663" y="3068638"/>
            <a:ext cx="649287" cy="1944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8457" name="Group 56"/>
          <p:cNvGrpSpPr>
            <a:grpSpLocks/>
          </p:cNvGrpSpPr>
          <p:nvPr/>
        </p:nvGrpSpPr>
        <p:grpSpPr bwMode="auto">
          <a:xfrm>
            <a:off x="5614988" y="1557338"/>
            <a:ext cx="3529012" cy="3895725"/>
            <a:chOff x="3379" y="663"/>
            <a:chExt cx="2223" cy="2454"/>
          </a:xfrm>
        </p:grpSpPr>
        <p:sp>
          <p:nvSpPr>
            <p:cNvPr id="18465" name="Text Box 57"/>
            <p:cNvSpPr txBox="1">
              <a:spLocks noChangeArrowheads="1"/>
            </p:cNvSpPr>
            <p:nvPr/>
          </p:nvSpPr>
          <p:spPr bwMode="auto">
            <a:xfrm>
              <a:off x="3379" y="663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18466" name="Text Box 58"/>
            <p:cNvSpPr txBox="1">
              <a:spLocks noChangeArrowheads="1"/>
            </p:cNvSpPr>
            <p:nvPr/>
          </p:nvSpPr>
          <p:spPr bwMode="auto">
            <a:xfrm flipV="1">
              <a:off x="3878" y="1477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18467" name="Text Box 59"/>
            <p:cNvSpPr txBox="1">
              <a:spLocks noChangeArrowheads="1"/>
            </p:cNvSpPr>
            <p:nvPr/>
          </p:nvSpPr>
          <p:spPr bwMode="auto">
            <a:xfrm>
              <a:off x="4967" y="799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  <p:sp>
          <p:nvSpPr>
            <p:cNvPr id="18468" name="Text Box 60"/>
            <p:cNvSpPr txBox="1">
              <a:spLocks noChangeArrowheads="1"/>
            </p:cNvSpPr>
            <p:nvPr/>
          </p:nvSpPr>
          <p:spPr bwMode="auto">
            <a:xfrm>
              <a:off x="4150" y="2886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С</a:t>
              </a:r>
            </a:p>
          </p:txBody>
        </p:sp>
      </p:grpSp>
      <p:sp>
        <p:nvSpPr>
          <p:cNvPr id="22589" name="Line 61"/>
          <p:cNvSpPr>
            <a:spLocks noChangeShapeType="1"/>
          </p:cNvSpPr>
          <p:nvPr/>
        </p:nvSpPr>
        <p:spPr bwMode="auto">
          <a:xfrm>
            <a:off x="6443663" y="3068638"/>
            <a:ext cx="649287" cy="1944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8459" name="Group 62"/>
          <p:cNvGrpSpPr>
            <a:grpSpLocks/>
          </p:cNvGrpSpPr>
          <p:nvPr/>
        </p:nvGrpSpPr>
        <p:grpSpPr bwMode="auto">
          <a:xfrm>
            <a:off x="5614988" y="1557338"/>
            <a:ext cx="3529012" cy="3895725"/>
            <a:chOff x="3379" y="663"/>
            <a:chExt cx="2223" cy="2454"/>
          </a:xfrm>
        </p:grpSpPr>
        <p:sp>
          <p:nvSpPr>
            <p:cNvPr id="18461" name="Text Box 63"/>
            <p:cNvSpPr txBox="1">
              <a:spLocks noChangeArrowheads="1"/>
            </p:cNvSpPr>
            <p:nvPr/>
          </p:nvSpPr>
          <p:spPr bwMode="auto">
            <a:xfrm>
              <a:off x="3379" y="663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18462" name="Text Box 64"/>
            <p:cNvSpPr txBox="1">
              <a:spLocks noChangeArrowheads="1"/>
            </p:cNvSpPr>
            <p:nvPr/>
          </p:nvSpPr>
          <p:spPr bwMode="auto">
            <a:xfrm flipV="1">
              <a:off x="3878" y="1477"/>
              <a:ext cx="31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18463" name="Text Box 65"/>
            <p:cNvSpPr txBox="1">
              <a:spLocks noChangeArrowheads="1"/>
            </p:cNvSpPr>
            <p:nvPr/>
          </p:nvSpPr>
          <p:spPr bwMode="auto">
            <a:xfrm>
              <a:off x="4967" y="799"/>
              <a:ext cx="6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  <p:sp>
          <p:nvSpPr>
            <p:cNvPr id="18464" name="Text Box 66"/>
            <p:cNvSpPr txBox="1">
              <a:spLocks noChangeArrowheads="1"/>
            </p:cNvSpPr>
            <p:nvPr/>
          </p:nvSpPr>
          <p:spPr bwMode="auto">
            <a:xfrm>
              <a:off x="4150" y="2886"/>
              <a:ext cx="2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С</a:t>
              </a:r>
            </a:p>
          </p:txBody>
        </p:sp>
      </p:grpSp>
      <p:sp>
        <p:nvSpPr>
          <p:cNvPr id="22596" name="Line 68"/>
          <p:cNvSpPr>
            <a:spLocks noChangeShapeType="1"/>
          </p:cNvSpPr>
          <p:nvPr/>
        </p:nvSpPr>
        <p:spPr bwMode="auto">
          <a:xfrm flipH="1">
            <a:off x="6443663" y="1341438"/>
            <a:ext cx="1512887" cy="172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4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3000"/>
                                        <p:tgtEl>
                                          <p:spTgt spid="225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9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5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5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8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75" grpId="0" animBg="1"/>
      <p:bldP spid="22589" grpId="0" animBg="1"/>
      <p:bldP spid="2259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Line 2"/>
          <p:cNvSpPr>
            <a:spLocks noChangeShapeType="1"/>
          </p:cNvSpPr>
          <p:nvPr/>
        </p:nvSpPr>
        <p:spPr bwMode="auto">
          <a:xfrm flipH="1">
            <a:off x="3276600" y="3573463"/>
            <a:ext cx="1944688" cy="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 flipH="1">
            <a:off x="2916238" y="1557338"/>
            <a:ext cx="792162" cy="20875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3059113" y="3573463"/>
            <a:ext cx="2160587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327400" y="1387475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Arial" charset="0"/>
              </a:rPr>
              <a:t>А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916238" y="3673475"/>
            <a:ext cx="236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" charset="0"/>
              </a:rPr>
              <a:t>О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984750" y="3692525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Arial" charset="0"/>
              </a:rPr>
              <a:t>В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611188" y="3141663"/>
            <a:ext cx="865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" charset="0"/>
              </a:rPr>
              <a:t>     С </a:t>
            </a:r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0" y="537368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Arial" charset="0"/>
              </a:rPr>
              <a:t>     Угол смежный  для острого угла является тупым</a:t>
            </a:r>
            <a:r>
              <a:rPr lang="ru-RU" sz="2400" b="1">
                <a:latin typeface="Arial" charset="0"/>
              </a:rPr>
              <a:t>.</a:t>
            </a:r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1403350" y="527050"/>
            <a:ext cx="5486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Arial" charset="0"/>
              </a:rPr>
              <a:t>1.Одну из сторон угла продолжить</a:t>
            </a:r>
          </a:p>
          <a:p>
            <a:r>
              <a:rPr lang="ru-RU" sz="2400" b="1">
                <a:latin typeface="Arial" charset="0"/>
              </a:rPr>
              <a:t>за его вершину.</a:t>
            </a:r>
          </a:p>
        </p:txBody>
      </p:sp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3708400" y="1895475"/>
            <a:ext cx="52085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Arial" charset="0"/>
              </a:rPr>
              <a:t>2.Получившийся угол АОС</a:t>
            </a:r>
          </a:p>
          <a:p>
            <a:r>
              <a:rPr lang="ru-RU" sz="2400" b="1">
                <a:latin typeface="Arial" charset="0"/>
              </a:rPr>
              <a:t>является смежным с углом АОВ.</a:t>
            </a:r>
          </a:p>
        </p:txBody>
      </p:sp>
      <p:sp>
        <p:nvSpPr>
          <p:cNvPr id="21516" name="Oval 12"/>
          <p:cNvSpPr>
            <a:spLocks noChangeArrowheads="1"/>
          </p:cNvSpPr>
          <p:nvPr/>
        </p:nvSpPr>
        <p:spPr bwMode="auto">
          <a:xfrm>
            <a:off x="2916238" y="3529013"/>
            <a:ext cx="142875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7" name="Arc 13"/>
          <p:cNvSpPr>
            <a:spLocks/>
          </p:cNvSpPr>
          <p:nvPr/>
        </p:nvSpPr>
        <p:spPr bwMode="auto">
          <a:xfrm rot="1139078">
            <a:off x="3059113" y="3284538"/>
            <a:ext cx="428625" cy="444500"/>
          </a:xfrm>
          <a:custGeom>
            <a:avLst/>
            <a:gdLst>
              <a:gd name="T0" fmla="*/ 0 w 25770"/>
              <a:gd name="T1" fmla="*/ 2147483647 h 21600"/>
              <a:gd name="T2" fmla="*/ 2147483647 w 25770"/>
              <a:gd name="T3" fmla="*/ 2147483647 h 21600"/>
              <a:gd name="T4" fmla="*/ 2147483647 w 25770"/>
              <a:gd name="T5" fmla="*/ 2147483647 h 21600"/>
              <a:gd name="T6" fmla="*/ 0 60000 65536"/>
              <a:gd name="T7" fmla="*/ 0 60000 65536"/>
              <a:gd name="T8" fmla="*/ 0 60000 65536"/>
              <a:gd name="T9" fmla="*/ 0 w 25770"/>
              <a:gd name="T10" fmla="*/ 0 h 21600"/>
              <a:gd name="T11" fmla="*/ 25770 w 2577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770" h="21600" fill="none" extrusionOk="0">
                <a:moveTo>
                  <a:pt x="-1" y="911"/>
                </a:moveTo>
                <a:cubicBezTo>
                  <a:pt x="2014" y="307"/>
                  <a:pt x="4105" y="-1"/>
                  <a:pt x="6209" y="0"/>
                </a:cubicBezTo>
                <a:cubicBezTo>
                  <a:pt x="14590" y="0"/>
                  <a:pt x="22215" y="4848"/>
                  <a:pt x="25770" y="12438"/>
                </a:cubicBezTo>
              </a:path>
              <a:path w="25770" h="21600" stroke="0" extrusionOk="0">
                <a:moveTo>
                  <a:pt x="-1" y="911"/>
                </a:moveTo>
                <a:cubicBezTo>
                  <a:pt x="2014" y="307"/>
                  <a:pt x="4105" y="-1"/>
                  <a:pt x="6209" y="0"/>
                </a:cubicBezTo>
                <a:cubicBezTo>
                  <a:pt x="14590" y="0"/>
                  <a:pt x="22215" y="4848"/>
                  <a:pt x="25770" y="12438"/>
                </a:cubicBezTo>
                <a:lnTo>
                  <a:pt x="6209" y="21600"/>
                </a:lnTo>
                <a:lnTo>
                  <a:pt x="-1" y="911"/>
                </a:lnTo>
                <a:close/>
              </a:path>
            </a:pathLst>
          </a:custGeom>
          <a:noFill/>
          <a:ln w="38100">
            <a:solidFill>
              <a:srgbClr val="0033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502" name="Arc 14"/>
          <p:cNvSpPr>
            <a:spLocks/>
          </p:cNvSpPr>
          <p:nvPr/>
        </p:nvSpPr>
        <p:spPr bwMode="auto">
          <a:xfrm rot="-3572750">
            <a:off x="2339975" y="2924175"/>
            <a:ext cx="865188" cy="865188"/>
          </a:xfrm>
          <a:custGeom>
            <a:avLst/>
            <a:gdLst>
              <a:gd name="T0" fmla="*/ 0 w 31259"/>
              <a:gd name="T1" fmla="*/ 2147483647 h 21600"/>
              <a:gd name="T2" fmla="*/ 2147483647 w 31259"/>
              <a:gd name="T3" fmla="*/ 2147483647 h 21600"/>
              <a:gd name="T4" fmla="*/ 2147483647 w 31259"/>
              <a:gd name="T5" fmla="*/ 2147483647 h 21600"/>
              <a:gd name="T6" fmla="*/ 0 60000 65536"/>
              <a:gd name="T7" fmla="*/ 0 60000 65536"/>
              <a:gd name="T8" fmla="*/ 0 60000 65536"/>
              <a:gd name="T9" fmla="*/ 0 w 31259"/>
              <a:gd name="T10" fmla="*/ 0 h 21600"/>
              <a:gd name="T11" fmla="*/ 31259 w 3125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259" h="21600" fill="none" extrusionOk="0">
                <a:moveTo>
                  <a:pt x="-1" y="2566"/>
                </a:moveTo>
                <a:cubicBezTo>
                  <a:pt x="3140" y="881"/>
                  <a:pt x="6648" y="-1"/>
                  <a:pt x="10212" y="0"/>
                </a:cubicBezTo>
                <a:cubicBezTo>
                  <a:pt x="20271" y="0"/>
                  <a:pt x="28998" y="6943"/>
                  <a:pt x="31259" y="16745"/>
                </a:cubicBezTo>
              </a:path>
              <a:path w="31259" h="21600" stroke="0" extrusionOk="0">
                <a:moveTo>
                  <a:pt x="-1" y="2566"/>
                </a:moveTo>
                <a:cubicBezTo>
                  <a:pt x="3140" y="881"/>
                  <a:pt x="6648" y="-1"/>
                  <a:pt x="10212" y="0"/>
                </a:cubicBezTo>
                <a:cubicBezTo>
                  <a:pt x="20271" y="0"/>
                  <a:pt x="28998" y="6943"/>
                  <a:pt x="31259" y="16745"/>
                </a:cubicBezTo>
                <a:lnTo>
                  <a:pt x="10212" y="21600"/>
                </a:lnTo>
                <a:lnTo>
                  <a:pt x="-1" y="2566"/>
                </a:lnTo>
                <a:close/>
              </a:path>
            </a:pathLst>
          </a:custGeom>
          <a:noFill/>
          <a:ln w="381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0" y="3644900"/>
            <a:ext cx="6196013" cy="646113"/>
            <a:chOff x="974" y="2304"/>
            <a:chExt cx="3903" cy="397"/>
          </a:xfrm>
        </p:grpSpPr>
        <p:sp>
          <p:nvSpPr>
            <p:cNvPr id="21527" name="Freeform 21" descr="Папирус"/>
            <p:cNvSpPr>
              <a:spLocks/>
            </p:cNvSpPr>
            <p:nvPr/>
          </p:nvSpPr>
          <p:spPr bwMode="auto">
            <a:xfrm>
              <a:off x="976" y="2304"/>
              <a:ext cx="3880" cy="344"/>
            </a:xfrm>
            <a:custGeom>
              <a:avLst/>
              <a:gdLst>
                <a:gd name="T0" fmla="*/ 0 w 3880"/>
                <a:gd name="T1" fmla="*/ 0 h 344"/>
                <a:gd name="T2" fmla="*/ 0 w 3880"/>
                <a:gd name="T3" fmla="*/ 344 h 344"/>
                <a:gd name="T4" fmla="*/ 3872 w 3880"/>
                <a:gd name="T5" fmla="*/ 344 h 344"/>
                <a:gd name="T6" fmla="*/ 3880 w 3880"/>
                <a:gd name="T7" fmla="*/ 0 h 344"/>
                <a:gd name="T8" fmla="*/ 0 w 3880"/>
                <a:gd name="T9" fmla="*/ 0 h 3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80"/>
                <a:gd name="T16" fmla="*/ 0 h 344"/>
                <a:gd name="T17" fmla="*/ 3880 w 3880"/>
                <a:gd name="T18" fmla="*/ 344 h 3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80" h="344">
                  <a:moveTo>
                    <a:pt x="0" y="0"/>
                  </a:moveTo>
                  <a:lnTo>
                    <a:pt x="0" y="344"/>
                  </a:lnTo>
                  <a:lnTo>
                    <a:pt x="3872" y="344"/>
                  </a:lnTo>
                  <a:lnTo>
                    <a:pt x="3880" y="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2" cstate="print"/>
              <a:srcRect/>
              <a:tile tx="0" ty="0" sx="100000" sy="100000" flip="none" algn="tl"/>
            </a:blip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1528" name="Oval 22"/>
            <p:cNvSpPr>
              <a:spLocks noChangeArrowheads="1"/>
            </p:cNvSpPr>
            <p:nvPr/>
          </p:nvSpPr>
          <p:spPr bwMode="auto">
            <a:xfrm rot="-4023734">
              <a:off x="1155" y="2433"/>
              <a:ext cx="91" cy="8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29" name="Text Box 23"/>
            <p:cNvSpPr txBox="1">
              <a:spLocks noChangeArrowheads="1"/>
            </p:cNvSpPr>
            <p:nvPr/>
          </p:nvSpPr>
          <p:spPr bwMode="auto">
            <a:xfrm>
              <a:off x="975" y="2513"/>
              <a:ext cx="3902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endParaRPr lang="ru-RU" sz="9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1530" name="Text Box 24"/>
            <p:cNvSpPr txBox="1">
              <a:spLocks noChangeArrowheads="1"/>
            </p:cNvSpPr>
            <p:nvPr/>
          </p:nvSpPr>
          <p:spPr bwMode="auto">
            <a:xfrm>
              <a:off x="974" y="2432"/>
              <a:ext cx="3903" cy="1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0       1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2       3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4        5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6        7        8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9       10      11      12       13      14      15      16      17</a:t>
              </a:r>
              <a:endParaRPr lang="ru-RU" sz="900" b="1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 rot="18469322" flipH="1">
            <a:off x="3096419" y="-927894"/>
            <a:ext cx="3205163" cy="1406525"/>
            <a:chOff x="763" y="1945"/>
            <a:chExt cx="2019" cy="886"/>
          </a:xfrm>
        </p:grpSpPr>
        <p:sp>
          <p:nvSpPr>
            <p:cNvPr id="21521" name="Freeform 26"/>
            <p:cNvSpPr>
              <a:spLocks/>
            </p:cNvSpPr>
            <p:nvPr/>
          </p:nvSpPr>
          <p:spPr bwMode="auto">
            <a:xfrm rot="-3316674">
              <a:off x="1322" y="1450"/>
              <a:ext cx="852" cy="1909"/>
            </a:xfrm>
            <a:custGeom>
              <a:avLst/>
              <a:gdLst>
                <a:gd name="T0" fmla="*/ 0 w 1252"/>
                <a:gd name="T1" fmla="*/ 1 h 3125"/>
                <a:gd name="T2" fmla="*/ 1 w 1252"/>
                <a:gd name="T3" fmla="*/ 0 h 3125"/>
                <a:gd name="T4" fmla="*/ 2 w 1252"/>
                <a:gd name="T5" fmla="*/ 1 h 3125"/>
                <a:gd name="T6" fmla="*/ 2 w 1252"/>
                <a:gd name="T7" fmla="*/ 1 h 3125"/>
                <a:gd name="T8" fmla="*/ 2 w 1252"/>
                <a:gd name="T9" fmla="*/ 1 h 3125"/>
                <a:gd name="T10" fmla="*/ 0 w 1252"/>
                <a:gd name="T11" fmla="*/ 1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515" name="Freeform 27"/>
            <p:cNvSpPr>
              <a:spLocks/>
            </p:cNvSpPr>
            <p:nvPr/>
          </p:nvSpPr>
          <p:spPr bwMode="auto">
            <a:xfrm rot="-3316674">
              <a:off x="2497" y="2382"/>
              <a:ext cx="215" cy="371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3" name="Freeform 28"/>
            <p:cNvSpPr>
              <a:spLocks/>
            </p:cNvSpPr>
            <p:nvPr/>
          </p:nvSpPr>
          <p:spPr bwMode="auto">
            <a:xfrm rot="-3316674">
              <a:off x="2671" y="2522"/>
              <a:ext cx="82" cy="141"/>
            </a:xfrm>
            <a:custGeom>
              <a:avLst/>
              <a:gdLst>
                <a:gd name="T0" fmla="*/ 1 w 121"/>
                <a:gd name="T1" fmla="*/ 0 h 230"/>
                <a:gd name="T2" fmla="*/ 0 w 121"/>
                <a:gd name="T3" fmla="*/ 1 h 230"/>
                <a:gd name="T4" fmla="*/ 1 w 121"/>
                <a:gd name="T5" fmla="*/ 1 h 230"/>
                <a:gd name="T6" fmla="*/ 1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1524" name="Group 29"/>
            <p:cNvGrpSpPr>
              <a:grpSpLocks/>
            </p:cNvGrpSpPr>
            <p:nvPr/>
          </p:nvGrpSpPr>
          <p:grpSpPr bwMode="auto">
            <a:xfrm>
              <a:off x="763" y="1945"/>
              <a:ext cx="1677" cy="744"/>
              <a:chOff x="763" y="1945"/>
              <a:chExt cx="1677" cy="744"/>
            </a:xfrm>
          </p:grpSpPr>
          <p:sp>
            <p:nvSpPr>
              <p:cNvPr id="21525" name="Freeform 30"/>
              <p:cNvSpPr>
                <a:spLocks/>
              </p:cNvSpPr>
              <p:nvPr/>
            </p:nvSpPr>
            <p:spPr bwMode="auto">
              <a:xfrm rot="-3316674">
                <a:off x="1271" y="1519"/>
                <a:ext cx="744" cy="1595"/>
              </a:xfrm>
              <a:custGeom>
                <a:avLst/>
                <a:gdLst>
                  <a:gd name="T0" fmla="*/ 1 w 1094"/>
                  <a:gd name="T1" fmla="*/ 1 h 2612"/>
                  <a:gd name="T2" fmla="*/ 2 w 1094"/>
                  <a:gd name="T3" fmla="*/ 1 h 2612"/>
                  <a:gd name="T4" fmla="*/ 2 w 1094"/>
                  <a:gd name="T5" fmla="*/ 1 h 2612"/>
                  <a:gd name="T6" fmla="*/ 1 w 1094"/>
                  <a:gd name="T7" fmla="*/ 0 h 2612"/>
                  <a:gd name="T8" fmla="*/ 0 w 1094"/>
                  <a:gd name="T9" fmla="*/ 1 h 2612"/>
                  <a:gd name="T10" fmla="*/ 2 w 1094"/>
                  <a:gd name="T11" fmla="*/ 1 h 26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94"/>
                  <a:gd name="T19" fmla="*/ 0 h 2612"/>
                  <a:gd name="T20" fmla="*/ 1094 w 1094"/>
                  <a:gd name="T21" fmla="*/ 2612 h 26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6" name="Freeform 31"/>
              <p:cNvSpPr>
                <a:spLocks/>
              </p:cNvSpPr>
              <p:nvPr/>
            </p:nvSpPr>
            <p:spPr bwMode="auto">
              <a:xfrm>
                <a:off x="763" y="2084"/>
                <a:ext cx="42" cy="155"/>
              </a:xfrm>
              <a:custGeom>
                <a:avLst/>
                <a:gdLst>
                  <a:gd name="T0" fmla="*/ 33 w 42"/>
                  <a:gd name="T1" fmla="*/ 0 h 155"/>
                  <a:gd name="T2" fmla="*/ 41 w 42"/>
                  <a:gd name="T3" fmla="*/ 48 h 155"/>
                  <a:gd name="T4" fmla="*/ 29 w 42"/>
                  <a:gd name="T5" fmla="*/ 116 h 155"/>
                  <a:gd name="T6" fmla="*/ 9 w 42"/>
                  <a:gd name="T7" fmla="*/ 152 h 155"/>
                  <a:gd name="T8" fmla="*/ 1 w 42"/>
                  <a:gd name="T9" fmla="*/ 96 h 155"/>
                  <a:gd name="T10" fmla="*/ 5 w 42"/>
                  <a:gd name="T11" fmla="*/ 52 h 155"/>
                  <a:gd name="T12" fmla="*/ 33 w 42"/>
                  <a:gd name="T13" fmla="*/ 0 h 1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2"/>
                  <a:gd name="T22" fmla="*/ 0 h 155"/>
                  <a:gd name="T23" fmla="*/ 42 w 42"/>
                  <a:gd name="T24" fmla="*/ 155 h 1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2" h="155">
                    <a:moveTo>
                      <a:pt x="33" y="0"/>
                    </a:moveTo>
                    <a:cubicBezTo>
                      <a:pt x="42" y="3"/>
                      <a:pt x="42" y="29"/>
                      <a:pt x="41" y="48"/>
                    </a:cubicBezTo>
                    <a:cubicBezTo>
                      <a:pt x="40" y="67"/>
                      <a:pt x="34" y="99"/>
                      <a:pt x="29" y="116"/>
                    </a:cubicBezTo>
                    <a:cubicBezTo>
                      <a:pt x="24" y="133"/>
                      <a:pt x="14" y="155"/>
                      <a:pt x="9" y="152"/>
                    </a:cubicBezTo>
                    <a:cubicBezTo>
                      <a:pt x="4" y="149"/>
                      <a:pt x="2" y="113"/>
                      <a:pt x="1" y="96"/>
                    </a:cubicBezTo>
                    <a:cubicBezTo>
                      <a:pt x="0" y="79"/>
                      <a:pt x="0" y="68"/>
                      <a:pt x="5" y="52"/>
                    </a:cubicBezTo>
                    <a:cubicBezTo>
                      <a:pt x="10" y="36"/>
                      <a:pt x="27" y="11"/>
                      <a:pt x="33" y="0"/>
                    </a:cubicBezTo>
                    <a:close/>
                  </a:path>
                </a:pathLst>
              </a:custGeom>
              <a:solidFill>
                <a:srgbClr val="CC0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3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3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3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1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63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63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63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22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220"/>
                            </p:stCondLst>
                            <p:childTnLst>
                              <p:par>
                                <p:cTn id="50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6763E-6 L -0.25799 -1.6763E-6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28 0.32255 L -0.25017 0.33318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22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0220"/>
                            </p:stCondLst>
                            <p:childTnLst>
                              <p:par>
                                <p:cTn id="7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720"/>
                            </p:stCondLst>
                            <p:childTnLst>
                              <p:par>
                                <p:cTn id="8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1220"/>
                            </p:stCondLst>
                            <p:childTnLst>
                              <p:par>
                                <p:cTn id="86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3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3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3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3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 tmFilter="0,0; .5, 1; 1, 1"/>
                                        <p:tgtEl>
                                          <p:spTgt spid="63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720"/>
                            </p:stCondLst>
                            <p:childTnLst>
                              <p:par>
                                <p:cTn id="94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3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3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3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 tmFilter="0,0; .5, 1; 1, 1"/>
                                        <p:tgtEl>
                                          <p:spTgt spid="63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4420"/>
                            </p:stCondLst>
                            <p:childTnLst>
                              <p:par>
                                <p:cTn id="10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nimBg="1"/>
      <p:bldP spid="63496" grpId="0"/>
      <p:bldP spid="63498" grpId="0" build="allAtOnce"/>
      <p:bldP spid="6350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323850" y="0"/>
            <a:ext cx="78486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endParaRPr lang="en-US" sz="2800" b="1" i="1" u="sng"/>
          </a:p>
          <a:p>
            <a:pPr algn="r">
              <a:spcBef>
                <a:spcPct val="50000"/>
              </a:spcBef>
            </a:pPr>
            <a:r>
              <a:rPr lang="ru-RU" sz="2800" b="1" i="1" u="sng"/>
              <a:t>Теорема.</a:t>
            </a:r>
          </a:p>
          <a:p>
            <a:pPr algn="r">
              <a:spcBef>
                <a:spcPct val="50000"/>
              </a:spcBef>
            </a:pPr>
            <a:r>
              <a:rPr lang="ru-RU" sz="2800"/>
              <a:t> </a:t>
            </a:r>
            <a:r>
              <a:rPr lang="ru-RU" sz="2800" b="1" i="1" u="sng">
                <a:solidFill>
                  <a:srgbClr val="FFCC00"/>
                </a:solidFill>
                <a:latin typeface="Comic Sans MS" pitchFamily="66" charset="0"/>
              </a:rPr>
              <a:t>Сумма   смежных углов    равна 180</a:t>
            </a:r>
            <a:r>
              <a:rPr lang="ru-RU" sz="2800" b="1" i="1" u="sng" baseline="30000">
                <a:solidFill>
                  <a:srgbClr val="FFCC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4572000" y="1993931"/>
            <a:ext cx="4572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u="sng" dirty="0"/>
              <a:t>Дано</a:t>
            </a:r>
            <a:r>
              <a:rPr lang="ru-RU" sz="2400" dirty="0"/>
              <a:t>: </a:t>
            </a:r>
            <a:r>
              <a:rPr lang="ru-RU" sz="2400" dirty="0">
                <a:sym typeface="Symbol" pitchFamily="18" charset="2"/>
              </a:rPr>
              <a:t></a:t>
            </a:r>
            <a:r>
              <a:rPr lang="en-US" sz="2400" dirty="0"/>
              <a:t>AOC</a:t>
            </a:r>
            <a:r>
              <a:rPr lang="en-US" sz="2400" dirty="0">
                <a:sym typeface="Symbol" pitchFamily="18" charset="2"/>
              </a:rPr>
              <a:t> </a:t>
            </a:r>
            <a:r>
              <a:rPr lang="ru-RU" sz="2400" dirty="0" smtClean="0">
                <a:sym typeface="Symbol" pitchFamily="18" charset="2"/>
              </a:rPr>
              <a:t>= 54</a:t>
            </a:r>
            <a:r>
              <a:rPr lang="ru-RU" sz="2400" dirty="0" smtClean="0">
                <a:sym typeface="Symbol" pitchFamily="18" charset="2"/>
              </a:rPr>
              <a:t> </a:t>
            </a:r>
            <a:r>
              <a:rPr lang="ru-RU" sz="2400" dirty="0" smtClean="0">
                <a:sym typeface="Symbol" pitchFamily="18" charset="2"/>
              </a:rPr>
              <a:t></a:t>
            </a:r>
            <a:endParaRPr lang="ru-RU" sz="2400" dirty="0">
              <a:sym typeface="Symbol" pitchFamily="18" charset="2"/>
            </a:endParaRPr>
          </a:p>
          <a:p>
            <a:pPr algn="ctr"/>
            <a:r>
              <a:rPr lang="ru-RU" sz="2400" u="sng" dirty="0" smtClean="0">
                <a:sym typeface="Symbol" pitchFamily="18" charset="2"/>
              </a:rPr>
              <a:t>Найти: </a:t>
            </a:r>
            <a:r>
              <a:rPr lang="ru-RU" sz="2400" dirty="0" smtClean="0">
                <a:sym typeface="Symbol" pitchFamily="18" charset="2"/>
              </a:rPr>
              <a:t>СОВ</a:t>
            </a:r>
            <a:endParaRPr lang="ru-RU" sz="2400" dirty="0">
              <a:sym typeface="Symbol" pitchFamily="18" charset="2"/>
            </a:endParaRPr>
          </a:p>
          <a:p>
            <a:pPr algn="ctr"/>
            <a:r>
              <a:rPr lang="ru-RU" sz="2400" u="sng" dirty="0" smtClean="0">
                <a:sym typeface="Symbol" pitchFamily="18" charset="2"/>
              </a:rPr>
              <a:t>Решение</a:t>
            </a:r>
            <a:r>
              <a:rPr lang="ru-RU" sz="2400" dirty="0" smtClean="0">
                <a:sym typeface="Symbol" pitchFamily="18" charset="2"/>
              </a:rPr>
              <a:t>:</a:t>
            </a:r>
            <a:r>
              <a:rPr lang="ru-RU" sz="2400" dirty="0" smtClean="0">
                <a:sym typeface="Symbol" pitchFamily="18" charset="2"/>
              </a:rPr>
              <a:t> </a:t>
            </a:r>
            <a:r>
              <a:rPr lang="ru-RU" sz="2400" dirty="0">
                <a:sym typeface="Symbol" pitchFamily="18" charset="2"/>
              </a:rPr>
              <a:t>1) Так как </a:t>
            </a:r>
            <a:r>
              <a:rPr lang="en-US" sz="2400" dirty="0"/>
              <a:t>AOC</a:t>
            </a:r>
            <a:r>
              <a:rPr lang="en-US" sz="2400" dirty="0">
                <a:sym typeface="Symbol" pitchFamily="18" charset="2"/>
              </a:rPr>
              <a:t> </a:t>
            </a:r>
            <a:r>
              <a:rPr lang="ru-RU" sz="2400" dirty="0">
                <a:sym typeface="Symbol" pitchFamily="18" charset="2"/>
              </a:rPr>
              <a:t>и </a:t>
            </a:r>
            <a:r>
              <a:rPr lang="ru-RU" sz="2400" dirty="0" smtClean="0">
                <a:sym typeface="Symbol" pitchFamily="18" charset="2"/>
              </a:rPr>
              <a:t></a:t>
            </a:r>
            <a:r>
              <a:rPr lang="ru-RU" sz="2400" dirty="0">
                <a:sym typeface="Symbol" pitchFamily="18" charset="2"/>
              </a:rPr>
              <a:t>С</a:t>
            </a:r>
            <a:r>
              <a:rPr lang="en-US" sz="2400" dirty="0" smtClean="0"/>
              <a:t>O</a:t>
            </a:r>
            <a:r>
              <a:rPr lang="ru-RU" sz="2400" dirty="0" smtClean="0"/>
              <a:t>В</a:t>
            </a:r>
            <a:r>
              <a:rPr lang="en-US" sz="2400" dirty="0" smtClean="0">
                <a:sym typeface="Symbol" pitchFamily="18" charset="2"/>
              </a:rPr>
              <a:t> </a:t>
            </a:r>
            <a:r>
              <a:rPr lang="ru-RU" sz="2400" dirty="0">
                <a:sym typeface="Symbol" pitchFamily="18" charset="2"/>
              </a:rPr>
              <a:t>– смежные, то лучи ОА и ОВ – противоположные, то есть, </a:t>
            </a:r>
            <a:r>
              <a:rPr lang="en-US" sz="2400" dirty="0"/>
              <a:t>AOB</a:t>
            </a:r>
            <a:r>
              <a:rPr lang="ru-RU" sz="2400" dirty="0">
                <a:sym typeface="Symbol" pitchFamily="18" charset="2"/>
              </a:rPr>
              <a:t> – развернутый, следовательно, </a:t>
            </a:r>
            <a:r>
              <a:rPr lang="en-US" sz="2400" dirty="0"/>
              <a:t>AOB</a:t>
            </a:r>
            <a:r>
              <a:rPr lang="en-US" sz="2400" dirty="0">
                <a:sym typeface="Symbol" pitchFamily="18" charset="2"/>
              </a:rPr>
              <a:t> </a:t>
            </a:r>
            <a:r>
              <a:rPr lang="ru-RU" sz="2400" dirty="0">
                <a:sym typeface="Symbol" pitchFamily="18" charset="2"/>
              </a:rPr>
              <a:t>= 180</a:t>
            </a:r>
            <a:r>
              <a:rPr lang="ru-RU" sz="2400" dirty="0"/>
              <a:t>.</a:t>
            </a:r>
            <a:endParaRPr lang="ru-RU" sz="2400" dirty="0">
              <a:sym typeface="Symbol" pitchFamily="18" charset="2"/>
            </a:endParaRPr>
          </a:p>
          <a:p>
            <a:pPr algn="ctr"/>
            <a:r>
              <a:rPr lang="ru-RU" sz="2400" dirty="0">
                <a:sym typeface="Symbol" pitchFamily="18" charset="2"/>
              </a:rPr>
              <a:t>2) Луч </a:t>
            </a:r>
            <a:r>
              <a:rPr lang="en-US" sz="2400" dirty="0">
                <a:sym typeface="Symbol" pitchFamily="18" charset="2"/>
              </a:rPr>
              <a:t>OC</a:t>
            </a:r>
            <a:r>
              <a:rPr lang="ru-RU" sz="2400" dirty="0">
                <a:sym typeface="Symbol" pitchFamily="18" charset="2"/>
              </a:rPr>
              <a:t> проходит между сторонами </a:t>
            </a:r>
            <a:r>
              <a:rPr lang="en-US" sz="2400" dirty="0"/>
              <a:t>AOB</a:t>
            </a:r>
            <a:r>
              <a:rPr lang="ru-RU" sz="2400" dirty="0">
                <a:sym typeface="Symbol" pitchFamily="18" charset="2"/>
              </a:rPr>
              <a:t>, значит, </a:t>
            </a:r>
            <a:r>
              <a:rPr lang="en-US" sz="2400" dirty="0"/>
              <a:t>AOC</a:t>
            </a:r>
            <a:r>
              <a:rPr lang="en-US" sz="2400" dirty="0">
                <a:sym typeface="Symbol" pitchFamily="18" charset="2"/>
              </a:rPr>
              <a:t> </a:t>
            </a:r>
            <a:r>
              <a:rPr lang="ru-RU" sz="2400" dirty="0">
                <a:sym typeface="Symbol" pitchFamily="18" charset="2"/>
              </a:rPr>
              <a:t>+ </a:t>
            </a:r>
            <a:r>
              <a:rPr lang="ru-RU" sz="2400" dirty="0" smtClean="0">
                <a:sym typeface="Symbol" pitchFamily="18" charset="2"/>
              </a:rPr>
              <a:t></a:t>
            </a:r>
            <a:r>
              <a:rPr lang="ru-RU" sz="2400" dirty="0">
                <a:sym typeface="Symbol" pitchFamily="18" charset="2"/>
              </a:rPr>
              <a:t>С</a:t>
            </a:r>
            <a:r>
              <a:rPr lang="en-US" sz="2400" dirty="0" smtClean="0"/>
              <a:t>O</a:t>
            </a:r>
            <a:r>
              <a:rPr lang="ru-RU" sz="2400" dirty="0" smtClean="0"/>
              <a:t>В</a:t>
            </a:r>
            <a:r>
              <a:rPr lang="ru-RU" sz="2400" dirty="0" smtClean="0">
                <a:sym typeface="Symbol" pitchFamily="18" charset="2"/>
              </a:rPr>
              <a:t> </a:t>
            </a:r>
            <a:r>
              <a:rPr lang="ru-RU" sz="2400" dirty="0">
                <a:sym typeface="Symbol" pitchFamily="18" charset="2"/>
              </a:rPr>
              <a:t>= </a:t>
            </a:r>
            <a:r>
              <a:rPr lang="ru-RU" sz="2400" dirty="0" smtClean="0">
                <a:sym typeface="Symbol" pitchFamily="18" charset="2"/>
              </a:rPr>
              <a:t> </a:t>
            </a:r>
            <a:r>
              <a:rPr lang="ru-RU" sz="2400" dirty="0">
                <a:sym typeface="Symbol" pitchFamily="18" charset="2"/>
              </a:rPr>
              <a:t>180</a:t>
            </a:r>
            <a:r>
              <a:rPr lang="ru-RU" sz="2400" dirty="0" smtClean="0">
                <a:sym typeface="Symbol" pitchFamily="18" charset="2"/>
              </a:rPr>
              <a:t></a:t>
            </a:r>
            <a:endParaRPr lang="ru-RU" sz="2400" dirty="0">
              <a:sym typeface="Symbol" pitchFamily="18" charset="2"/>
            </a:endParaRPr>
          </a:p>
          <a:p>
            <a:pPr algn="ctr"/>
            <a:r>
              <a:rPr lang="ru-RU" sz="2400" dirty="0" smtClean="0">
                <a:sym typeface="Symbol" pitchFamily="18" charset="2"/>
              </a:rPr>
              <a:t>3</a:t>
            </a:r>
            <a:r>
              <a:rPr lang="ru-RU" sz="2400" dirty="0" smtClean="0">
                <a:sym typeface="Symbol" pitchFamily="18" charset="2"/>
              </a:rPr>
              <a:t>) </a:t>
            </a:r>
            <a:r>
              <a:rPr lang="ru-RU" sz="2400" dirty="0" smtClean="0">
                <a:sym typeface="Symbol" pitchFamily="18" charset="2"/>
              </a:rPr>
              <a:t>СОВ = АОВ - АОС= </a:t>
            </a:r>
          </a:p>
          <a:p>
            <a:pPr algn="ctr"/>
            <a:r>
              <a:rPr lang="ru-RU" sz="2400" dirty="0" smtClean="0">
                <a:sym typeface="Symbol" pitchFamily="18" charset="2"/>
              </a:rPr>
              <a:t>=</a:t>
            </a:r>
            <a:r>
              <a:rPr lang="ru-RU" sz="2400" dirty="0" smtClean="0">
                <a:sym typeface="Symbol" pitchFamily="18" charset="2"/>
              </a:rPr>
              <a:t>180</a:t>
            </a:r>
            <a:r>
              <a:rPr lang="ru-RU" sz="2400" dirty="0" smtClean="0">
                <a:sym typeface="Symbol" pitchFamily="18" charset="2"/>
              </a:rPr>
              <a:t> </a:t>
            </a:r>
            <a:r>
              <a:rPr lang="ru-RU" sz="2400" dirty="0" smtClean="0">
                <a:sym typeface="Symbol" pitchFamily="18" charset="2"/>
              </a:rPr>
              <a:t> – 54</a:t>
            </a:r>
            <a:r>
              <a:rPr lang="ru-RU" sz="2400" dirty="0" smtClean="0">
                <a:sym typeface="Symbol" pitchFamily="18" charset="2"/>
              </a:rPr>
              <a:t> </a:t>
            </a:r>
            <a:r>
              <a:rPr lang="ru-RU" sz="2400" dirty="0" smtClean="0">
                <a:sym typeface="Symbol" pitchFamily="18" charset="2"/>
              </a:rPr>
              <a:t> = 126</a:t>
            </a:r>
            <a:r>
              <a:rPr lang="ru-RU" sz="2400" dirty="0" smtClean="0">
                <a:sym typeface="Symbol" pitchFamily="18" charset="2"/>
              </a:rPr>
              <a:t> </a:t>
            </a:r>
            <a:endParaRPr lang="ru-RU" sz="2400" dirty="0" smtClean="0">
              <a:sym typeface="Symbol" pitchFamily="18" charset="2"/>
            </a:endParaRPr>
          </a:p>
        </p:txBody>
      </p:sp>
      <p:grpSp>
        <p:nvGrpSpPr>
          <p:cNvPr id="24580" name="Group 13"/>
          <p:cNvGrpSpPr>
            <a:grpSpLocks/>
          </p:cNvGrpSpPr>
          <p:nvPr/>
        </p:nvGrpSpPr>
        <p:grpSpPr bwMode="auto">
          <a:xfrm rot="1335440">
            <a:off x="395288" y="2060575"/>
            <a:ext cx="4356100" cy="2016125"/>
            <a:chOff x="0" y="572"/>
            <a:chExt cx="2745" cy="1270"/>
          </a:xfrm>
        </p:grpSpPr>
        <p:sp>
          <p:nvSpPr>
            <p:cNvPr id="24583" name="Line 14"/>
            <p:cNvSpPr>
              <a:spLocks noChangeShapeType="1"/>
            </p:cNvSpPr>
            <p:nvPr/>
          </p:nvSpPr>
          <p:spPr bwMode="auto">
            <a:xfrm>
              <a:off x="409" y="663"/>
              <a:ext cx="1179" cy="49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4584" name="Group 15"/>
            <p:cNvGrpSpPr>
              <a:grpSpLocks/>
            </p:cNvGrpSpPr>
            <p:nvPr/>
          </p:nvGrpSpPr>
          <p:grpSpPr bwMode="auto">
            <a:xfrm>
              <a:off x="0" y="572"/>
              <a:ext cx="2745" cy="1270"/>
              <a:chOff x="0" y="572"/>
              <a:chExt cx="2745" cy="1270"/>
            </a:xfrm>
          </p:grpSpPr>
          <p:sp>
            <p:nvSpPr>
              <p:cNvPr id="24585" name="Text Box 16"/>
              <p:cNvSpPr txBox="1">
                <a:spLocks noChangeArrowheads="1"/>
              </p:cNvSpPr>
              <p:nvPr/>
            </p:nvSpPr>
            <p:spPr bwMode="auto">
              <a:xfrm>
                <a:off x="318" y="799"/>
                <a:ext cx="36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>
                    <a:latin typeface="Comic Sans MS" pitchFamily="66" charset="0"/>
                  </a:rPr>
                  <a:t>С</a:t>
                </a:r>
              </a:p>
            </p:txBody>
          </p:sp>
          <p:grpSp>
            <p:nvGrpSpPr>
              <p:cNvPr id="24586" name="Group 17"/>
              <p:cNvGrpSpPr>
                <a:grpSpLocks/>
              </p:cNvGrpSpPr>
              <p:nvPr/>
            </p:nvGrpSpPr>
            <p:grpSpPr bwMode="auto">
              <a:xfrm>
                <a:off x="0" y="572"/>
                <a:ext cx="2745" cy="1270"/>
                <a:chOff x="0" y="572"/>
                <a:chExt cx="2745" cy="1270"/>
              </a:xfrm>
            </p:grpSpPr>
            <p:sp>
              <p:nvSpPr>
                <p:cNvPr id="24587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46" y="663"/>
                  <a:ext cx="2699" cy="1179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588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1519" y="1253"/>
                  <a:ext cx="273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ru-RU" sz="2400">
                      <a:latin typeface="Comic Sans MS" pitchFamily="66" charset="0"/>
                    </a:rPr>
                    <a:t>О</a:t>
                  </a:r>
                </a:p>
              </p:txBody>
            </p:sp>
            <p:sp>
              <p:nvSpPr>
                <p:cNvPr id="24589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0" y="1524"/>
                  <a:ext cx="409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latin typeface="Comic Sans MS" pitchFamily="66" charset="0"/>
                    </a:rPr>
                    <a:t>A</a:t>
                  </a:r>
                  <a:endParaRPr lang="ru-RU" sz="2400">
                    <a:latin typeface="Comic Sans MS" pitchFamily="66" charset="0"/>
                  </a:endParaRPr>
                </a:p>
              </p:txBody>
            </p:sp>
            <p:sp>
              <p:nvSpPr>
                <p:cNvPr id="24590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087" y="572"/>
                  <a:ext cx="590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400">
                      <a:latin typeface="Comic Sans MS" pitchFamily="66" charset="0"/>
                    </a:rPr>
                    <a:t>B</a:t>
                  </a:r>
                  <a:endParaRPr lang="ru-RU" sz="2400">
                    <a:latin typeface="Comic Sans MS" pitchFamily="66" charset="0"/>
                  </a:endParaRPr>
                </a:p>
              </p:txBody>
            </p:sp>
          </p:grpSp>
        </p:grpSp>
      </p:grpSp>
      <p:sp>
        <p:nvSpPr>
          <p:cNvPr id="46102" name="Rectangle 2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477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folHlink"/>
                </a:solidFill>
              </a:rPr>
              <a:t>C</a:t>
            </a:r>
            <a:r>
              <a:rPr lang="ru-RU" dirty="0" err="1" smtClean="0">
                <a:solidFill>
                  <a:schemeClr val="folHlink"/>
                </a:solidFill>
              </a:rPr>
              <a:t>войство</a:t>
            </a:r>
            <a:r>
              <a:rPr lang="ru-RU" dirty="0" smtClean="0">
                <a:solidFill>
                  <a:schemeClr val="folHlink"/>
                </a:solidFill>
              </a:rPr>
              <a:t> смежных углов</a:t>
            </a:r>
          </a:p>
        </p:txBody>
      </p:sp>
      <p:sp>
        <p:nvSpPr>
          <p:cNvPr id="46103" name="Rectangle 23"/>
          <p:cNvSpPr>
            <a:spLocks noChangeArrowheads="1"/>
          </p:cNvSpPr>
          <p:nvPr/>
        </p:nvSpPr>
        <p:spPr bwMode="auto">
          <a:xfrm>
            <a:off x="250825" y="4160838"/>
            <a:ext cx="4176713" cy="120015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800"/>
              <a:t>1. Сколько углов изображено на рисунке? Какие это углы?</a:t>
            </a:r>
          </a:p>
          <a:p>
            <a:pPr algn="ctr"/>
            <a:r>
              <a:rPr lang="ru-RU" sz="1800"/>
              <a:t>2. Существует ли какая-нибудь взаимосвязь между этими углами?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6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6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46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6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500"/>
                                        <p:tgtEl>
                                          <p:spTgt spid="46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500"/>
                                        <p:tgtEl>
                                          <p:spTgt spid="46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500"/>
                                        <p:tgtEl>
                                          <p:spTgt spid="46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500"/>
                                        <p:tgtEl>
                                          <p:spTgt spid="46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500"/>
                                        <p:tgtEl>
                                          <p:spTgt spid="46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500"/>
                                        <p:tgtEl>
                                          <p:spTgt spid="46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1000"/>
                                        <p:tgtEl>
                                          <p:spTgt spid="46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1000"/>
                                        <p:tgtEl>
                                          <p:spTgt spid="46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000"/>
                                        <p:tgtEl>
                                          <p:spTgt spid="46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5500"/>
                            </p:stCondLst>
                            <p:childTnLst>
                              <p:par>
                                <p:cTn id="5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1000"/>
                                        <p:tgtEl>
                                          <p:spTgt spid="46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1000"/>
                                        <p:tgtEl>
                                          <p:spTgt spid="46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000"/>
                                        <p:tgtEl>
                                          <p:spTgt spid="46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3500"/>
                            </p:stCondLst>
                            <p:childTnLst>
                              <p:par>
                                <p:cTn id="6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1000"/>
                                        <p:tgtEl>
                                          <p:spTgt spid="46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1000"/>
                                        <p:tgtEl>
                                          <p:spTgt spid="46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000"/>
                                        <p:tgtEl>
                                          <p:spTgt spid="46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0"/>
                            </p:stCondLst>
                            <p:childTnLst>
                              <p:par>
                                <p:cTn id="6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1000"/>
                                        <p:tgtEl>
                                          <p:spTgt spid="46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1000"/>
                                        <p:tgtEl>
                                          <p:spTgt spid="46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000"/>
                                        <p:tgtEl>
                                          <p:spTgt spid="46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3"/>
          <p:cNvGrpSpPr>
            <a:grpSpLocks/>
          </p:cNvGrpSpPr>
          <p:nvPr/>
        </p:nvGrpSpPr>
        <p:grpSpPr bwMode="auto">
          <a:xfrm>
            <a:off x="1258888" y="1341438"/>
            <a:ext cx="6480175" cy="2303462"/>
            <a:chOff x="839" y="1117"/>
            <a:chExt cx="4082" cy="1451"/>
          </a:xfrm>
        </p:grpSpPr>
        <p:grpSp>
          <p:nvGrpSpPr>
            <p:cNvPr id="25609" name="Group 4"/>
            <p:cNvGrpSpPr>
              <a:grpSpLocks/>
            </p:cNvGrpSpPr>
            <p:nvPr/>
          </p:nvGrpSpPr>
          <p:grpSpPr bwMode="auto">
            <a:xfrm>
              <a:off x="839" y="1117"/>
              <a:ext cx="4082" cy="1451"/>
              <a:chOff x="839" y="1117"/>
              <a:chExt cx="4082" cy="1451"/>
            </a:xfrm>
          </p:grpSpPr>
          <p:sp>
            <p:nvSpPr>
              <p:cNvPr id="25612" name="Line 5"/>
              <p:cNvSpPr>
                <a:spLocks noChangeShapeType="1"/>
              </p:cNvSpPr>
              <p:nvPr/>
            </p:nvSpPr>
            <p:spPr bwMode="auto">
              <a:xfrm>
                <a:off x="839" y="2523"/>
                <a:ext cx="4082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13" name="Line 6"/>
              <p:cNvSpPr>
                <a:spLocks noChangeShapeType="1"/>
              </p:cNvSpPr>
              <p:nvPr/>
            </p:nvSpPr>
            <p:spPr bwMode="auto">
              <a:xfrm flipV="1">
                <a:off x="2472" y="1117"/>
                <a:ext cx="1315" cy="140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14" name="Arc 7"/>
              <p:cNvSpPr>
                <a:spLocks/>
              </p:cNvSpPr>
              <p:nvPr/>
            </p:nvSpPr>
            <p:spPr bwMode="auto">
              <a:xfrm>
                <a:off x="2835" y="2160"/>
                <a:ext cx="272" cy="36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615" name="Arc 8"/>
              <p:cNvSpPr>
                <a:spLocks/>
              </p:cNvSpPr>
              <p:nvPr/>
            </p:nvSpPr>
            <p:spPr bwMode="auto">
              <a:xfrm flipH="1">
                <a:off x="2298" y="2251"/>
                <a:ext cx="401" cy="317"/>
              </a:xfrm>
              <a:custGeom>
                <a:avLst/>
                <a:gdLst>
                  <a:gd name="T0" fmla="*/ 0 w 21171"/>
                  <a:gd name="T1" fmla="*/ 0 h 21600"/>
                  <a:gd name="T2" fmla="*/ 0 w 21171"/>
                  <a:gd name="T3" fmla="*/ 0 h 21600"/>
                  <a:gd name="T4" fmla="*/ 0 w 21171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171"/>
                  <a:gd name="T10" fmla="*/ 0 h 21600"/>
                  <a:gd name="T11" fmla="*/ 21171 w 21171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171" h="21600" fill="none" extrusionOk="0">
                    <a:moveTo>
                      <a:pt x="-1" y="0"/>
                    </a:moveTo>
                    <a:cubicBezTo>
                      <a:pt x="10277" y="0"/>
                      <a:pt x="19131" y="7241"/>
                      <a:pt x="21170" y="17315"/>
                    </a:cubicBezTo>
                  </a:path>
                  <a:path w="21171" h="21600" stroke="0" extrusionOk="0">
                    <a:moveTo>
                      <a:pt x="-1" y="0"/>
                    </a:moveTo>
                    <a:cubicBezTo>
                      <a:pt x="10277" y="0"/>
                      <a:pt x="19131" y="7241"/>
                      <a:pt x="21170" y="17315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616" name="Arc 9"/>
              <p:cNvSpPr>
                <a:spLocks/>
              </p:cNvSpPr>
              <p:nvPr/>
            </p:nvSpPr>
            <p:spPr bwMode="auto">
              <a:xfrm flipH="1">
                <a:off x="2200" y="2115"/>
                <a:ext cx="610" cy="408"/>
              </a:xfrm>
              <a:custGeom>
                <a:avLst/>
                <a:gdLst>
                  <a:gd name="T0" fmla="*/ 0 w 24202"/>
                  <a:gd name="T1" fmla="*/ 0 h 24257"/>
                  <a:gd name="T2" fmla="*/ 0 w 24202"/>
                  <a:gd name="T3" fmla="*/ 0 h 24257"/>
                  <a:gd name="T4" fmla="*/ 0 w 24202"/>
                  <a:gd name="T5" fmla="*/ 0 h 24257"/>
                  <a:gd name="T6" fmla="*/ 0 60000 65536"/>
                  <a:gd name="T7" fmla="*/ 0 60000 65536"/>
                  <a:gd name="T8" fmla="*/ 0 60000 65536"/>
                  <a:gd name="T9" fmla="*/ 0 w 24202"/>
                  <a:gd name="T10" fmla="*/ 0 h 24257"/>
                  <a:gd name="T11" fmla="*/ 24202 w 24202"/>
                  <a:gd name="T12" fmla="*/ 24257 h 2425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202" h="24257" fill="none" extrusionOk="0">
                    <a:moveTo>
                      <a:pt x="0" y="157"/>
                    </a:moveTo>
                    <a:cubicBezTo>
                      <a:pt x="863" y="52"/>
                      <a:pt x="1732" y="-1"/>
                      <a:pt x="2602" y="0"/>
                    </a:cubicBezTo>
                    <a:cubicBezTo>
                      <a:pt x="14531" y="0"/>
                      <a:pt x="24202" y="9670"/>
                      <a:pt x="24202" y="21600"/>
                    </a:cubicBezTo>
                    <a:cubicBezTo>
                      <a:pt x="24202" y="22488"/>
                      <a:pt x="24147" y="23375"/>
                      <a:pt x="24037" y="24256"/>
                    </a:cubicBezTo>
                  </a:path>
                  <a:path w="24202" h="24257" stroke="0" extrusionOk="0">
                    <a:moveTo>
                      <a:pt x="0" y="157"/>
                    </a:moveTo>
                    <a:cubicBezTo>
                      <a:pt x="863" y="52"/>
                      <a:pt x="1732" y="-1"/>
                      <a:pt x="2602" y="0"/>
                    </a:cubicBezTo>
                    <a:cubicBezTo>
                      <a:pt x="14531" y="0"/>
                      <a:pt x="24202" y="9670"/>
                      <a:pt x="24202" y="21600"/>
                    </a:cubicBezTo>
                    <a:cubicBezTo>
                      <a:pt x="24202" y="22488"/>
                      <a:pt x="24147" y="23375"/>
                      <a:pt x="24037" y="24256"/>
                    </a:cubicBezTo>
                    <a:lnTo>
                      <a:pt x="2602" y="21600"/>
                    </a:lnTo>
                    <a:lnTo>
                      <a:pt x="0" y="157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5610" name="Text Box 10"/>
            <p:cNvSpPr txBox="1">
              <a:spLocks noChangeArrowheads="1"/>
            </p:cNvSpPr>
            <p:nvPr/>
          </p:nvSpPr>
          <p:spPr bwMode="auto">
            <a:xfrm rot="-2297410">
              <a:off x="2076" y="1838"/>
              <a:ext cx="68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 dirty="0" smtClean="0">
                  <a:latin typeface="Arial" charset="0"/>
                </a:rPr>
                <a:t>144</a:t>
              </a:r>
              <a:r>
                <a:rPr lang="ru-RU" sz="2800" b="1" baseline="30000" dirty="0" smtClean="0">
                  <a:latin typeface="Arial" charset="0"/>
                </a:rPr>
                <a:t>0</a:t>
              </a:r>
              <a:endParaRPr lang="ru-RU" sz="2800" b="1" dirty="0">
                <a:latin typeface="Arial" charset="0"/>
              </a:endParaRPr>
            </a:p>
          </p:txBody>
        </p:sp>
        <p:sp>
          <p:nvSpPr>
            <p:cNvPr id="25611" name="Text Box 11"/>
            <p:cNvSpPr txBox="1">
              <a:spLocks noChangeArrowheads="1"/>
            </p:cNvSpPr>
            <p:nvPr/>
          </p:nvSpPr>
          <p:spPr bwMode="auto">
            <a:xfrm>
              <a:off x="3061" y="2069"/>
              <a:ext cx="45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>
                  <a:latin typeface="Arial" charset="0"/>
                </a:rPr>
                <a:t>?</a:t>
              </a:r>
            </a:p>
          </p:txBody>
        </p:sp>
      </p:grpSp>
      <p:sp>
        <p:nvSpPr>
          <p:cNvPr id="60432" name="Text Box 16"/>
          <p:cNvSpPr txBox="1">
            <a:spLocks noChangeArrowheads="1"/>
          </p:cNvSpPr>
          <p:nvPr/>
        </p:nvSpPr>
        <p:spPr bwMode="auto">
          <a:xfrm>
            <a:off x="1763713" y="4365625"/>
            <a:ext cx="6769100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latin typeface="Arial" charset="0"/>
              </a:rPr>
              <a:t>Решение: </a:t>
            </a:r>
            <a:r>
              <a:rPr lang="en-US" sz="2400" b="1" dirty="0"/>
              <a:t>&lt;DCB</a:t>
            </a:r>
            <a:r>
              <a:rPr lang="en-US" sz="1800" dirty="0"/>
              <a:t> </a:t>
            </a:r>
            <a:r>
              <a:rPr lang="ru-RU" sz="1800" dirty="0"/>
              <a:t>+</a:t>
            </a:r>
            <a:r>
              <a:rPr lang="en-US" sz="1800" dirty="0"/>
              <a:t> </a:t>
            </a:r>
            <a:r>
              <a:rPr lang="en-US" sz="2400" b="1" dirty="0"/>
              <a:t>&lt;ACD</a:t>
            </a:r>
            <a:r>
              <a:rPr lang="ru-RU" sz="2400" b="1" dirty="0"/>
              <a:t> =</a:t>
            </a:r>
            <a:r>
              <a:rPr lang="en-US" sz="2800" b="1" dirty="0">
                <a:latin typeface="Arial" charset="0"/>
              </a:rPr>
              <a:t>180</a:t>
            </a:r>
            <a:r>
              <a:rPr lang="en-US" sz="2800" b="1" baseline="30000" dirty="0">
                <a:latin typeface="Arial" charset="0"/>
              </a:rPr>
              <a:t>0 </a:t>
            </a:r>
            <a:endParaRPr lang="en-US" sz="2400" b="1" dirty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Arial" charset="0"/>
              </a:rPr>
              <a:t>(</a:t>
            </a:r>
            <a:r>
              <a:rPr lang="ru-RU" sz="2800" b="1" dirty="0">
                <a:latin typeface="Arial" charset="0"/>
              </a:rPr>
              <a:t>по свойству смежных углов</a:t>
            </a:r>
            <a:r>
              <a:rPr lang="en-US" sz="2800" b="1" dirty="0">
                <a:latin typeface="Arial" charset="0"/>
              </a:rPr>
              <a:t>)</a:t>
            </a:r>
            <a:endParaRPr lang="ru-RU" sz="2800" b="1" dirty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Arial" charset="0"/>
              </a:rPr>
              <a:t>&lt;DCB = 180</a:t>
            </a:r>
            <a:r>
              <a:rPr lang="en-US" sz="2800" b="1" baseline="30000" dirty="0">
                <a:latin typeface="Arial" charset="0"/>
              </a:rPr>
              <a:t>0 -</a:t>
            </a:r>
            <a:r>
              <a:rPr lang="en-US" sz="2800" b="1" dirty="0">
                <a:latin typeface="Arial" charset="0"/>
              </a:rPr>
              <a:t> &lt;ACD= 180</a:t>
            </a:r>
            <a:r>
              <a:rPr lang="en-US" sz="2800" b="1" baseline="30000" dirty="0">
                <a:latin typeface="Arial" charset="0"/>
              </a:rPr>
              <a:t>0</a:t>
            </a:r>
            <a:r>
              <a:rPr lang="en-US" sz="2800" b="1" dirty="0">
                <a:latin typeface="Arial" charset="0"/>
              </a:rPr>
              <a:t> – </a:t>
            </a:r>
            <a:r>
              <a:rPr lang="en-US" sz="2800" b="1" dirty="0" smtClean="0">
                <a:latin typeface="Arial" charset="0"/>
              </a:rPr>
              <a:t>1</a:t>
            </a:r>
            <a:r>
              <a:rPr lang="ru-RU" sz="2800" b="1" dirty="0" smtClean="0">
                <a:latin typeface="Arial" charset="0"/>
              </a:rPr>
              <a:t>44</a:t>
            </a:r>
            <a:r>
              <a:rPr lang="en-US" sz="2800" b="1" baseline="30000" dirty="0" smtClean="0">
                <a:latin typeface="Arial" charset="0"/>
              </a:rPr>
              <a:t>0 </a:t>
            </a:r>
            <a:endParaRPr lang="en-US" sz="2800" b="1" baseline="30000" dirty="0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Arial" charset="0"/>
              </a:rPr>
              <a:t>                 &lt;DCB = </a:t>
            </a:r>
            <a:r>
              <a:rPr lang="ru-RU" sz="2800" b="1" dirty="0" smtClean="0">
                <a:latin typeface="Arial" charset="0"/>
              </a:rPr>
              <a:t>36</a:t>
            </a:r>
            <a:r>
              <a:rPr lang="en-US" sz="2800" b="1" baseline="30000" dirty="0" smtClean="0">
                <a:latin typeface="Arial" charset="0"/>
              </a:rPr>
              <a:t>0</a:t>
            </a:r>
            <a:r>
              <a:rPr lang="en-US" sz="1800" b="1" dirty="0" smtClean="0">
                <a:latin typeface="Arial" charset="0"/>
              </a:rPr>
              <a:t>                 </a:t>
            </a:r>
            <a:endParaRPr lang="ru-RU" sz="1800" b="1" dirty="0">
              <a:latin typeface="Arial" charset="0"/>
            </a:endParaRPr>
          </a:p>
        </p:txBody>
      </p:sp>
      <p:sp>
        <p:nvSpPr>
          <p:cNvPr id="25604" name="Text Box 18"/>
          <p:cNvSpPr txBox="1">
            <a:spLocks noChangeArrowheads="1"/>
          </p:cNvSpPr>
          <p:nvPr/>
        </p:nvSpPr>
        <p:spPr bwMode="auto">
          <a:xfrm>
            <a:off x="900113" y="620713"/>
            <a:ext cx="5543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Решите задачу по чертежу</a:t>
            </a:r>
          </a:p>
        </p:txBody>
      </p:sp>
      <p:sp>
        <p:nvSpPr>
          <p:cNvPr id="25605" name="Text Box 22"/>
          <p:cNvSpPr txBox="1">
            <a:spLocks noChangeArrowheads="1"/>
          </p:cNvSpPr>
          <p:nvPr/>
        </p:nvSpPr>
        <p:spPr bwMode="auto">
          <a:xfrm>
            <a:off x="1187450" y="3644900"/>
            <a:ext cx="549275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  <p:sp>
        <p:nvSpPr>
          <p:cNvPr id="25606" name="Text Box 23"/>
          <p:cNvSpPr txBox="1">
            <a:spLocks noChangeArrowheads="1"/>
          </p:cNvSpPr>
          <p:nvPr/>
        </p:nvSpPr>
        <p:spPr bwMode="auto">
          <a:xfrm>
            <a:off x="3635375" y="3573463"/>
            <a:ext cx="550863" cy="8239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  <a:endParaRPr lang="ru-RU"/>
          </a:p>
        </p:txBody>
      </p:sp>
      <p:sp>
        <p:nvSpPr>
          <p:cNvPr id="25607" name="Text Box 24"/>
          <p:cNvSpPr txBox="1">
            <a:spLocks noChangeArrowheads="1"/>
          </p:cNvSpPr>
          <p:nvPr/>
        </p:nvSpPr>
        <p:spPr bwMode="auto">
          <a:xfrm>
            <a:off x="7092950" y="3716338"/>
            <a:ext cx="542925" cy="823912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25608" name="Text Box 25"/>
          <p:cNvSpPr txBox="1">
            <a:spLocks noChangeArrowheads="1"/>
          </p:cNvSpPr>
          <p:nvPr/>
        </p:nvSpPr>
        <p:spPr bwMode="auto">
          <a:xfrm>
            <a:off x="4716463" y="1196975"/>
            <a:ext cx="596900" cy="823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Начертите произвольный </a:t>
            </a:r>
            <a:r>
              <a:rPr lang="ru-RU" sz="4000" smtClean="0">
                <a:sym typeface="Symbol" pitchFamily="18" charset="2"/>
              </a:rPr>
              <a:t></a:t>
            </a:r>
            <a:r>
              <a:rPr lang="en-US" sz="4000" smtClean="0"/>
              <a:t>AOB</a:t>
            </a:r>
            <a:r>
              <a:rPr lang="ru-RU" sz="4000" smtClean="0"/>
              <a:t>. Постройте лучи </a:t>
            </a:r>
            <a:r>
              <a:rPr lang="en-US" sz="4000" smtClean="0"/>
              <a:t>OC</a:t>
            </a:r>
            <a:r>
              <a:rPr lang="ru-RU" sz="4000" smtClean="0"/>
              <a:t> и </a:t>
            </a:r>
            <a:r>
              <a:rPr lang="en-US" sz="4000" smtClean="0"/>
              <a:t>OD</a:t>
            </a:r>
            <a:r>
              <a:rPr lang="ru-RU" sz="4000" smtClean="0"/>
              <a:t>, противоположные к его сторонам. </a:t>
            </a:r>
          </a:p>
        </p:txBody>
      </p:sp>
      <p:sp>
        <p:nvSpPr>
          <p:cNvPr id="48155" name="Text Box 27"/>
          <p:cNvSpPr>
            <a:spLocks noGrp="1" noChangeArrowheads="1"/>
          </p:cNvSpPr>
          <p:nvPr>
            <p:ph idx="1"/>
          </p:nvPr>
        </p:nvSpPr>
        <p:spPr>
          <a:xfrm>
            <a:off x="0" y="2205038"/>
            <a:ext cx="4067175" cy="3240087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u="sng" smtClean="0">
                <a:solidFill>
                  <a:srgbClr val="FFFF00"/>
                </a:solidFill>
              </a:rPr>
              <a:t>Определение.</a:t>
            </a:r>
            <a:r>
              <a:rPr lang="ru-RU" smtClean="0">
                <a:solidFill>
                  <a:srgbClr val="FFFF00"/>
                </a:solidFill>
              </a:rPr>
              <a:t> </a:t>
            </a:r>
            <a:r>
              <a:rPr lang="ru-RU" smtClean="0"/>
              <a:t>Углы, у которых стороны одного из них являются дополнительными лучами другого, называются </a:t>
            </a:r>
            <a:r>
              <a:rPr lang="ru-RU" u="sng" smtClean="0">
                <a:solidFill>
                  <a:srgbClr val="FFFF00"/>
                </a:solidFill>
              </a:rPr>
              <a:t>вертикальными.</a:t>
            </a:r>
          </a:p>
        </p:txBody>
      </p:sp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7092950" y="3178175"/>
            <a:ext cx="1008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Comic Sans MS" pitchFamily="66" charset="0"/>
              </a:rPr>
              <a:t>В</a:t>
            </a:r>
          </a:p>
        </p:txBody>
      </p: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7235825" y="5373688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Comic Sans MS" pitchFamily="66" charset="0"/>
              </a:rPr>
              <a:t>С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4211638" y="2924175"/>
            <a:ext cx="3313112" cy="1660525"/>
            <a:chOff x="2653" y="1866"/>
            <a:chExt cx="2087" cy="1046"/>
          </a:xfrm>
        </p:grpSpPr>
        <p:sp>
          <p:nvSpPr>
            <p:cNvPr id="26635" name="Text Box 13"/>
            <p:cNvSpPr txBox="1">
              <a:spLocks noChangeArrowheads="1"/>
            </p:cNvSpPr>
            <p:nvPr/>
          </p:nvSpPr>
          <p:spPr bwMode="auto">
            <a:xfrm>
              <a:off x="2880" y="1866"/>
              <a:ext cx="31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26636" name="Text Box 14"/>
            <p:cNvSpPr txBox="1">
              <a:spLocks noChangeArrowheads="1"/>
            </p:cNvSpPr>
            <p:nvPr/>
          </p:nvSpPr>
          <p:spPr bwMode="auto">
            <a:xfrm flipV="1">
              <a:off x="3379" y="2547"/>
              <a:ext cx="31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26637" name="Line 19"/>
            <p:cNvSpPr>
              <a:spLocks noChangeShapeType="1"/>
            </p:cNvSpPr>
            <p:nvPr/>
          </p:nvSpPr>
          <p:spPr bwMode="auto">
            <a:xfrm>
              <a:off x="2653" y="1888"/>
              <a:ext cx="771" cy="7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38" name="Line 20"/>
            <p:cNvSpPr>
              <a:spLocks noChangeShapeType="1"/>
            </p:cNvSpPr>
            <p:nvPr/>
          </p:nvSpPr>
          <p:spPr bwMode="auto">
            <a:xfrm flipV="1">
              <a:off x="3379" y="1888"/>
              <a:ext cx="1361" cy="7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8151" name="Line 23"/>
          <p:cNvSpPr>
            <a:spLocks noChangeShapeType="1"/>
          </p:cNvSpPr>
          <p:nvPr/>
        </p:nvSpPr>
        <p:spPr bwMode="auto">
          <a:xfrm>
            <a:off x="5364163" y="4149725"/>
            <a:ext cx="1944687" cy="18716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52" name="Line 24"/>
          <p:cNvSpPr>
            <a:spLocks noChangeShapeType="1"/>
          </p:cNvSpPr>
          <p:nvPr/>
        </p:nvSpPr>
        <p:spPr bwMode="auto">
          <a:xfrm flipH="1">
            <a:off x="3635375" y="4149725"/>
            <a:ext cx="1728788" cy="1008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53" name="Text Box 25"/>
          <p:cNvSpPr txBox="1">
            <a:spLocks noChangeArrowheads="1"/>
          </p:cNvSpPr>
          <p:nvPr/>
        </p:nvSpPr>
        <p:spPr bwMode="auto">
          <a:xfrm>
            <a:off x="3708400" y="5180013"/>
            <a:ext cx="492125" cy="5794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z-Latn-AZ" sz="3200" b="1"/>
              <a:t>D</a:t>
            </a:r>
            <a:endParaRPr lang="ru-RU" sz="3200" b="1"/>
          </a:p>
        </p:txBody>
      </p:sp>
      <p:sp>
        <p:nvSpPr>
          <p:cNvPr id="48154" name="Oval 26"/>
          <p:cNvSpPr>
            <a:spLocks noChangeArrowheads="1"/>
          </p:cNvSpPr>
          <p:nvPr/>
        </p:nvSpPr>
        <p:spPr bwMode="auto">
          <a:xfrm>
            <a:off x="5364163" y="4149725"/>
            <a:ext cx="71437" cy="71438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8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81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5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81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5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48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48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48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3" grpId="0"/>
      <p:bldP spid="48144" grpId="0"/>
      <p:bldP spid="48151" grpId="0" animBg="1"/>
      <p:bldP spid="48152" grpId="0" animBg="1"/>
      <p:bldP spid="48153" grpId="0"/>
      <p:bldP spid="481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411413" y="1484313"/>
            <a:ext cx="2089150" cy="2454275"/>
            <a:chOff x="3787" y="845"/>
            <a:chExt cx="1316" cy="1546"/>
          </a:xfrm>
        </p:grpSpPr>
        <p:sp>
          <p:nvSpPr>
            <p:cNvPr id="29729" name="Line 9"/>
            <p:cNvSpPr>
              <a:spLocks noChangeShapeType="1"/>
            </p:cNvSpPr>
            <p:nvPr/>
          </p:nvSpPr>
          <p:spPr bwMode="auto">
            <a:xfrm>
              <a:off x="3787" y="981"/>
              <a:ext cx="545" cy="1179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30" name="Line 10"/>
            <p:cNvSpPr>
              <a:spLocks noChangeShapeType="1"/>
            </p:cNvSpPr>
            <p:nvPr/>
          </p:nvSpPr>
          <p:spPr bwMode="auto">
            <a:xfrm flipV="1">
              <a:off x="4332" y="1071"/>
              <a:ext cx="498" cy="1089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31" name="Arc 11"/>
            <p:cNvSpPr>
              <a:spLocks/>
            </p:cNvSpPr>
            <p:nvPr/>
          </p:nvSpPr>
          <p:spPr bwMode="auto">
            <a:xfrm>
              <a:off x="4241" y="1933"/>
              <a:ext cx="182" cy="4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32" name="Text Box 12"/>
            <p:cNvSpPr txBox="1">
              <a:spLocks noChangeArrowheads="1"/>
            </p:cNvSpPr>
            <p:nvPr/>
          </p:nvSpPr>
          <p:spPr bwMode="auto">
            <a:xfrm>
              <a:off x="3787" y="845"/>
              <a:ext cx="273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А</a:t>
              </a:r>
            </a:p>
          </p:txBody>
        </p:sp>
        <p:sp>
          <p:nvSpPr>
            <p:cNvPr id="29733" name="Text Box 13"/>
            <p:cNvSpPr txBox="1">
              <a:spLocks noChangeArrowheads="1"/>
            </p:cNvSpPr>
            <p:nvPr/>
          </p:nvSpPr>
          <p:spPr bwMode="auto">
            <a:xfrm>
              <a:off x="4195" y="2160"/>
              <a:ext cx="273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29734" name="Text Box 14"/>
            <p:cNvSpPr txBox="1">
              <a:spLocks noChangeArrowheads="1"/>
            </p:cNvSpPr>
            <p:nvPr/>
          </p:nvSpPr>
          <p:spPr bwMode="auto">
            <a:xfrm>
              <a:off x="4830" y="1071"/>
              <a:ext cx="273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>
                  <a:latin typeface="Comic Sans MS" pitchFamily="66" charset="0"/>
                </a:rPr>
                <a:t>В</a:t>
              </a: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 rot="-6882100">
            <a:off x="-3174" y="3611562"/>
            <a:ext cx="6196012" cy="646113"/>
            <a:chOff x="974" y="2304"/>
            <a:chExt cx="3903" cy="397"/>
          </a:xfrm>
        </p:grpSpPr>
        <p:sp>
          <p:nvSpPr>
            <p:cNvPr id="29725" name="Freeform 21" descr="Папирус"/>
            <p:cNvSpPr>
              <a:spLocks/>
            </p:cNvSpPr>
            <p:nvPr/>
          </p:nvSpPr>
          <p:spPr bwMode="auto">
            <a:xfrm>
              <a:off x="976" y="2304"/>
              <a:ext cx="3880" cy="344"/>
            </a:xfrm>
            <a:custGeom>
              <a:avLst/>
              <a:gdLst>
                <a:gd name="T0" fmla="*/ 0 w 3880"/>
                <a:gd name="T1" fmla="*/ 0 h 344"/>
                <a:gd name="T2" fmla="*/ 0 w 3880"/>
                <a:gd name="T3" fmla="*/ 344 h 344"/>
                <a:gd name="T4" fmla="*/ 3872 w 3880"/>
                <a:gd name="T5" fmla="*/ 344 h 344"/>
                <a:gd name="T6" fmla="*/ 3880 w 3880"/>
                <a:gd name="T7" fmla="*/ 0 h 344"/>
                <a:gd name="T8" fmla="*/ 0 w 3880"/>
                <a:gd name="T9" fmla="*/ 0 h 3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80"/>
                <a:gd name="T16" fmla="*/ 0 h 344"/>
                <a:gd name="T17" fmla="*/ 3880 w 3880"/>
                <a:gd name="T18" fmla="*/ 344 h 3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80" h="344">
                  <a:moveTo>
                    <a:pt x="0" y="0"/>
                  </a:moveTo>
                  <a:lnTo>
                    <a:pt x="0" y="344"/>
                  </a:lnTo>
                  <a:lnTo>
                    <a:pt x="3872" y="344"/>
                  </a:lnTo>
                  <a:lnTo>
                    <a:pt x="3880" y="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2" cstate="print"/>
              <a:srcRect/>
              <a:tile tx="0" ty="0" sx="100000" sy="100000" flip="none" algn="tl"/>
            </a:blip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9726" name="Oval 22"/>
            <p:cNvSpPr>
              <a:spLocks noChangeArrowheads="1"/>
            </p:cNvSpPr>
            <p:nvPr/>
          </p:nvSpPr>
          <p:spPr bwMode="auto">
            <a:xfrm rot="-4023734">
              <a:off x="1155" y="2433"/>
              <a:ext cx="91" cy="8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27" name="Text Box 23"/>
            <p:cNvSpPr txBox="1">
              <a:spLocks noChangeArrowheads="1"/>
            </p:cNvSpPr>
            <p:nvPr/>
          </p:nvSpPr>
          <p:spPr bwMode="auto">
            <a:xfrm>
              <a:off x="975" y="2513"/>
              <a:ext cx="3902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endParaRPr lang="ru-RU" sz="9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9728" name="Text Box 24"/>
            <p:cNvSpPr txBox="1">
              <a:spLocks noChangeArrowheads="1"/>
            </p:cNvSpPr>
            <p:nvPr/>
          </p:nvSpPr>
          <p:spPr bwMode="auto">
            <a:xfrm>
              <a:off x="974" y="2432"/>
              <a:ext cx="3903" cy="1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0       1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2       3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4        5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6        7        8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9       10      11      12       13      14      15      16      17</a:t>
              </a:r>
              <a:endParaRPr lang="ru-RU" sz="900" b="1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 rot="18469322" flipH="1">
            <a:off x="3960019" y="-704056"/>
            <a:ext cx="3205163" cy="1406525"/>
            <a:chOff x="763" y="1945"/>
            <a:chExt cx="2019" cy="886"/>
          </a:xfrm>
        </p:grpSpPr>
        <p:sp>
          <p:nvSpPr>
            <p:cNvPr id="29719" name="Freeform 26"/>
            <p:cNvSpPr>
              <a:spLocks/>
            </p:cNvSpPr>
            <p:nvPr/>
          </p:nvSpPr>
          <p:spPr bwMode="auto">
            <a:xfrm rot="-3316674">
              <a:off x="1322" y="1450"/>
              <a:ext cx="852" cy="1909"/>
            </a:xfrm>
            <a:custGeom>
              <a:avLst/>
              <a:gdLst>
                <a:gd name="T0" fmla="*/ 0 w 1252"/>
                <a:gd name="T1" fmla="*/ 1 h 3125"/>
                <a:gd name="T2" fmla="*/ 1 w 1252"/>
                <a:gd name="T3" fmla="*/ 0 h 3125"/>
                <a:gd name="T4" fmla="*/ 2 w 1252"/>
                <a:gd name="T5" fmla="*/ 1 h 3125"/>
                <a:gd name="T6" fmla="*/ 2 w 1252"/>
                <a:gd name="T7" fmla="*/ 1 h 3125"/>
                <a:gd name="T8" fmla="*/ 2 w 1252"/>
                <a:gd name="T9" fmla="*/ 1 h 3125"/>
                <a:gd name="T10" fmla="*/ 0 w 1252"/>
                <a:gd name="T11" fmla="*/ 1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23" name="Freeform 27"/>
            <p:cNvSpPr>
              <a:spLocks/>
            </p:cNvSpPr>
            <p:nvPr/>
          </p:nvSpPr>
          <p:spPr bwMode="auto">
            <a:xfrm rot="-3316674">
              <a:off x="2483" y="2398"/>
              <a:ext cx="215" cy="371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21" name="Freeform 28"/>
            <p:cNvSpPr>
              <a:spLocks/>
            </p:cNvSpPr>
            <p:nvPr/>
          </p:nvSpPr>
          <p:spPr bwMode="auto">
            <a:xfrm rot="-3316674">
              <a:off x="2671" y="2522"/>
              <a:ext cx="82" cy="141"/>
            </a:xfrm>
            <a:custGeom>
              <a:avLst/>
              <a:gdLst>
                <a:gd name="T0" fmla="*/ 1 w 121"/>
                <a:gd name="T1" fmla="*/ 0 h 230"/>
                <a:gd name="T2" fmla="*/ 0 w 121"/>
                <a:gd name="T3" fmla="*/ 1 h 230"/>
                <a:gd name="T4" fmla="*/ 1 w 121"/>
                <a:gd name="T5" fmla="*/ 1 h 230"/>
                <a:gd name="T6" fmla="*/ 1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9722" name="Group 29"/>
            <p:cNvGrpSpPr>
              <a:grpSpLocks/>
            </p:cNvGrpSpPr>
            <p:nvPr/>
          </p:nvGrpSpPr>
          <p:grpSpPr bwMode="auto">
            <a:xfrm>
              <a:off x="763" y="1945"/>
              <a:ext cx="1677" cy="744"/>
              <a:chOff x="763" y="1945"/>
              <a:chExt cx="1677" cy="744"/>
            </a:xfrm>
          </p:grpSpPr>
          <p:sp>
            <p:nvSpPr>
              <p:cNvPr id="29723" name="Freeform 30"/>
              <p:cNvSpPr>
                <a:spLocks/>
              </p:cNvSpPr>
              <p:nvPr/>
            </p:nvSpPr>
            <p:spPr bwMode="auto">
              <a:xfrm rot="-3316674">
                <a:off x="1271" y="1519"/>
                <a:ext cx="744" cy="1595"/>
              </a:xfrm>
              <a:custGeom>
                <a:avLst/>
                <a:gdLst>
                  <a:gd name="T0" fmla="*/ 1 w 1094"/>
                  <a:gd name="T1" fmla="*/ 1 h 2612"/>
                  <a:gd name="T2" fmla="*/ 2 w 1094"/>
                  <a:gd name="T3" fmla="*/ 1 h 2612"/>
                  <a:gd name="T4" fmla="*/ 2 w 1094"/>
                  <a:gd name="T5" fmla="*/ 1 h 2612"/>
                  <a:gd name="T6" fmla="*/ 1 w 1094"/>
                  <a:gd name="T7" fmla="*/ 0 h 2612"/>
                  <a:gd name="T8" fmla="*/ 0 w 1094"/>
                  <a:gd name="T9" fmla="*/ 1 h 2612"/>
                  <a:gd name="T10" fmla="*/ 2 w 1094"/>
                  <a:gd name="T11" fmla="*/ 1 h 26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94"/>
                  <a:gd name="T19" fmla="*/ 0 h 2612"/>
                  <a:gd name="T20" fmla="*/ 1094 w 1094"/>
                  <a:gd name="T21" fmla="*/ 2612 h 26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24" name="Freeform 31"/>
              <p:cNvSpPr>
                <a:spLocks/>
              </p:cNvSpPr>
              <p:nvPr/>
            </p:nvSpPr>
            <p:spPr bwMode="auto">
              <a:xfrm>
                <a:off x="763" y="2084"/>
                <a:ext cx="42" cy="155"/>
              </a:xfrm>
              <a:custGeom>
                <a:avLst/>
                <a:gdLst>
                  <a:gd name="T0" fmla="*/ 33 w 42"/>
                  <a:gd name="T1" fmla="*/ 0 h 155"/>
                  <a:gd name="T2" fmla="*/ 41 w 42"/>
                  <a:gd name="T3" fmla="*/ 48 h 155"/>
                  <a:gd name="T4" fmla="*/ 29 w 42"/>
                  <a:gd name="T5" fmla="*/ 116 h 155"/>
                  <a:gd name="T6" fmla="*/ 9 w 42"/>
                  <a:gd name="T7" fmla="*/ 152 h 155"/>
                  <a:gd name="T8" fmla="*/ 1 w 42"/>
                  <a:gd name="T9" fmla="*/ 96 h 155"/>
                  <a:gd name="T10" fmla="*/ 5 w 42"/>
                  <a:gd name="T11" fmla="*/ 52 h 155"/>
                  <a:gd name="T12" fmla="*/ 33 w 42"/>
                  <a:gd name="T13" fmla="*/ 0 h 1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2"/>
                  <a:gd name="T22" fmla="*/ 0 h 155"/>
                  <a:gd name="T23" fmla="*/ 42 w 42"/>
                  <a:gd name="T24" fmla="*/ 155 h 1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2" h="155">
                    <a:moveTo>
                      <a:pt x="33" y="0"/>
                    </a:moveTo>
                    <a:cubicBezTo>
                      <a:pt x="42" y="3"/>
                      <a:pt x="42" y="29"/>
                      <a:pt x="41" y="48"/>
                    </a:cubicBezTo>
                    <a:cubicBezTo>
                      <a:pt x="40" y="67"/>
                      <a:pt x="34" y="99"/>
                      <a:pt x="29" y="116"/>
                    </a:cubicBezTo>
                    <a:cubicBezTo>
                      <a:pt x="24" y="133"/>
                      <a:pt x="14" y="155"/>
                      <a:pt x="9" y="152"/>
                    </a:cubicBezTo>
                    <a:cubicBezTo>
                      <a:pt x="4" y="149"/>
                      <a:pt x="2" y="113"/>
                      <a:pt x="1" y="96"/>
                    </a:cubicBezTo>
                    <a:cubicBezTo>
                      <a:pt x="0" y="79"/>
                      <a:pt x="0" y="68"/>
                      <a:pt x="5" y="52"/>
                    </a:cubicBezTo>
                    <a:cubicBezTo>
                      <a:pt x="10" y="36"/>
                      <a:pt x="27" y="11"/>
                      <a:pt x="33" y="0"/>
                    </a:cubicBezTo>
                    <a:close/>
                  </a:path>
                </a:pathLst>
              </a:custGeom>
              <a:solidFill>
                <a:srgbClr val="CC0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sp>
        <p:nvSpPr>
          <p:cNvPr id="55329" name="Line 33"/>
          <p:cNvSpPr>
            <a:spLocks noChangeShapeType="1"/>
          </p:cNvSpPr>
          <p:nvPr/>
        </p:nvSpPr>
        <p:spPr bwMode="auto">
          <a:xfrm>
            <a:off x="3276600" y="3573463"/>
            <a:ext cx="1008063" cy="2376487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" name="Group 34"/>
          <p:cNvGrpSpPr>
            <a:grpSpLocks/>
          </p:cNvGrpSpPr>
          <p:nvPr/>
        </p:nvGrpSpPr>
        <p:grpSpPr bwMode="auto">
          <a:xfrm rot="6850488">
            <a:off x="428626" y="3436937"/>
            <a:ext cx="6196012" cy="646113"/>
            <a:chOff x="974" y="2304"/>
            <a:chExt cx="3903" cy="397"/>
          </a:xfrm>
        </p:grpSpPr>
        <p:sp>
          <p:nvSpPr>
            <p:cNvPr id="29715" name="Freeform 35" descr="Папирус"/>
            <p:cNvSpPr>
              <a:spLocks/>
            </p:cNvSpPr>
            <p:nvPr/>
          </p:nvSpPr>
          <p:spPr bwMode="auto">
            <a:xfrm>
              <a:off x="976" y="2304"/>
              <a:ext cx="3880" cy="344"/>
            </a:xfrm>
            <a:custGeom>
              <a:avLst/>
              <a:gdLst>
                <a:gd name="T0" fmla="*/ 0 w 3880"/>
                <a:gd name="T1" fmla="*/ 0 h 344"/>
                <a:gd name="T2" fmla="*/ 0 w 3880"/>
                <a:gd name="T3" fmla="*/ 344 h 344"/>
                <a:gd name="T4" fmla="*/ 3872 w 3880"/>
                <a:gd name="T5" fmla="*/ 344 h 344"/>
                <a:gd name="T6" fmla="*/ 3880 w 3880"/>
                <a:gd name="T7" fmla="*/ 0 h 344"/>
                <a:gd name="T8" fmla="*/ 0 w 3880"/>
                <a:gd name="T9" fmla="*/ 0 h 3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80"/>
                <a:gd name="T16" fmla="*/ 0 h 344"/>
                <a:gd name="T17" fmla="*/ 3880 w 3880"/>
                <a:gd name="T18" fmla="*/ 344 h 3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80" h="344">
                  <a:moveTo>
                    <a:pt x="0" y="0"/>
                  </a:moveTo>
                  <a:lnTo>
                    <a:pt x="0" y="344"/>
                  </a:lnTo>
                  <a:lnTo>
                    <a:pt x="3872" y="344"/>
                  </a:lnTo>
                  <a:lnTo>
                    <a:pt x="3880" y="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2" cstate="print"/>
              <a:srcRect/>
              <a:tile tx="0" ty="0" sx="100000" sy="100000" flip="none" algn="tl"/>
            </a:blip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9716" name="Oval 36"/>
            <p:cNvSpPr>
              <a:spLocks noChangeArrowheads="1"/>
            </p:cNvSpPr>
            <p:nvPr/>
          </p:nvSpPr>
          <p:spPr bwMode="auto">
            <a:xfrm rot="-4023734">
              <a:off x="1155" y="2433"/>
              <a:ext cx="91" cy="8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17" name="Text Box 37"/>
            <p:cNvSpPr txBox="1">
              <a:spLocks noChangeArrowheads="1"/>
            </p:cNvSpPr>
            <p:nvPr/>
          </p:nvSpPr>
          <p:spPr bwMode="auto">
            <a:xfrm>
              <a:off x="975" y="2513"/>
              <a:ext cx="3902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8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900">
                  <a:solidFill>
                    <a:srgbClr val="000000"/>
                  </a:solidFill>
                  <a:latin typeface="Arial" charset="0"/>
                  <a:cs typeface="Arial" charset="0"/>
                </a:rPr>
                <a:t>IIII</a:t>
              </a:r>
              <a:r>
                <a:rPr lang="en-US" sz="1400">
                  <a:solidFill>
                    <a:srgbClr val="000000"/>
                  </a:solidFill>
                  <a:latin typeface="Arial" charset="0"/>
                  <a:cs typeface="Arial" charset="0"/>
                </a:rPr>
                <a:t>I</a:t>
              </a:r>
              <a:endParaRPr lang="ru-RU" sz="9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9718" name="Text Box 38"/>
            <p:cNvSpPr txBox="1">
              <a:spLocks noChangeArrowheads="1"/>
            </p:cNvSpPr>
            <p:nvPr/>
          </p:nvSpPr>
          <p:spPr bwMode="auto">
            <a:xfrm>
              <a:off x="974" y="2432"/>
              <a:ext cx="3903" cy="1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0       1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2       3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4        5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6        7        8        </a:t>
              </a:r>
              <a:r>
                <a:rPr lang="ru-RU" sz="900" b="1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en-US" sz="900" b="1">
                  <a:solidFill>
                    <a:srgbClr val="000000"/>
                  </a:solidFill>
                  <a:cs typeface="Arial" charset="0"/>
                </a:rPr>
                <a:t>9       10      11      12       13      14      15      16      17</a:t>
              </a:r>
              <a:endParaRPr lang="ru-RU" sz="900" b="1">
                <a:solidFill>
                  <a:srgbClr val="000000"/>
                </a:solidFill>
                <a:cs typeface="Arial" charset="0"/>
              </a:endParaRPr>
            </a:p>
          </p:txBody>
        </p:sp>
      </p:grpSp>
      <p:grpSp>
        <p:nvGrpSpPr>
          <p:cNvPr id="7" name="Group 39"/>
          <p:cNvGrpSpPr>
            <a:grpSpLocks/>
          </p:cNvGrpSpPr>
          <p:nvPr/>
        </p:nvGrpSpPr>
        <p:grpSpPr bwMode="auto">
          <a:xfrm rot="14433088" flipH="1">
            <a:off x="-1080294" y="727869"/>
            <a:ext cx="3205163" cy="1406525"/>
            <a:chOff x="763" y="1945"/>
            <a:chExt cx="2019" cy="886"/>
          </a:xfrm>
        </p:grpSpPr>
        <p:sp>
          <p:nvSpPr>
            <p:cNvPr id="29709" name="Freeform 40"/>
            <p:cNvSpPr>
              <a:spLocks/>
            </p:cNvSpPr>
            <p:nvPr/>
          </p:nvSpPr>
          <p:spPr bwMode="auto">
            <a:xfrm rot="-3316674">
              <a:off x="1322" y="1450"/>
              <a:ext cx="852" cy="1909"/>
            </a:xfrm>
            <a:custGeom>
              <a:avLst/>
              <a:gdLst>
                <a:gd name="T0" fmla="*/ 0 w 1252"/>
                <a:gd name="T1" fmla="*/ 1 h 3125"/>
                <a:gd name="T2" fmla="*/ 1 w 1252"/>
                <a:gd name="T3" fmla="*/ 0 h 3125"/>
                <a:gd name="T4" fmla="*/ 2 w 1252"/>
                <a:gd name="T5" fmla="*/ 1 h 3125"/>
                <a:gd name="T6" fmla="*/ 2 w 1252"/>
                <a:gd name="T7" fmla="*/ 1 h 3125"/>
                <a:gd name="T8" fmla="*/ 2 w 1252"/>
                <a:gd name="T9" fmla="*/ 1 h 3125"/>
                <a:gd name="T10" fmla="*/ 0 w 1252"/>
                <a:gd name="T11" fmla="*/ 1 h 3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2"/>
                <a:gd name="T19" fmla="*/ 0 h 3125"/>
                <a:gd name="T20" fmla="*/ 1252 w 1252"/>
                <a:gd name="T21" fmla="*/ 3125 h 3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337" name="Freeform 41"/>
            <p:cNvSpPr>
              <a:spLocks/>
            </p:cNvSpPr>
            <p:nvPr/>
          </p:nvSpPr>
          <p:spPr bwMode="auto">
            <a:xfrm rot="-3316674">
              <a:off x="2482" y="2398"/>
              <a:ext cx="215" cy="371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711" name="Freeform 42"/>
            <p:cNvSpPr>
              <a:spLocks/>
            </p:cNvSpPr>
            <p:nvPr/>
          </p:nvSpPr>
          <p:spPr bwMode="auto">
            <a:xfrm rot="-3316674">
              <a:off x="2671" y="2522"/>
              <a:ext cx="82" cy="141"/>
            </a:xfrm>
            <a:custGeom>
              <a:avLst/>
              <a:gdLst>
                <a:gd name="T0" fmla="*/ 1 w 121"/>
                <a:gd name="T1" fmla="*/ 0 h 230"/>
                <a:gd name="T2" fmla="*/ 0 w 121"/>
                <a:gd name="T3" fmla="*/ 1 h 230"/>
                <a:gd name="T4" fmla="*/ 1 w 121"/>
                <a:gd name="T5" fmla="*/ 1 h 230"/>
                <a:gd name="T6" fmla="*/ 1 w 121"/>
                <a:gd name="T7" fmla="*/ 0 h 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1"/>
                <a:gd name="T13" fmla="*/ 0 h 230"/>
                <a:gd name="T14" fmla="*/ 121 w 121"/>
                <a:gd name="T15" fmla="*/ 230 h 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9712" name="Group 43"/>
            <p:cNvGrpSpPr>
              <a:grpSpLocks/>
            </p:cNvGrpSpPr>
            <p:nvPr/>
          </p:nvGrpSpPr>
          <p:grpSpPr bwMode="auto">
            <a:xfrm>
              <a:off x="763" y="1945"/>
              <a:ext cx="1677" cy="744"/>
              <a:chOff x="763" y="1945"/>
              <a:chExt cx="1677" cy="744"/>
            </a:xfrm>
          </p:grpSpPr>
          <p:sp>
            <p:nvSpPr>
              <p:cNvPr id="29713" name="Freeform 44"/>
              <p:cNvSpPr>
                <a:spLocks/>
              </p:cNvSpPr>
              <p:nvPr/>
            </p:nvSpPr>
            <p:spPr bwMode="auto">
              <a:xfrm rot="-3316674">
                <a:off x="1271" y="1519"/>
                <a:ext cx="744" cy="1595"/>
              </a:xfrm>
              <a:custGeom>
                <a:avLst/>
                <a:gdLst>
                  <a:gd name="T0" fmla="*/ 1 w 1094"/>
                  <a:gd name="T1" fmla="*/ 1 h 2612"/>
                  <a:gd name="T2" fmla="*/ 2 w 1094"/>
                  <a:gd name="T3" fmla="*/ 1 h 2612"/>
                  <a:gd name="T4" fmla="*/ 2 w 1094"/>
                  <a:gd name="T5" fmla="*/ 1 h 2612"/>
                  <a:gd name="T6" fmla="*/ 1 w 1094"/>
                  <a:gd name="T7" fmla="*/ 0 h 2612"/>
                  <a:gd name="T8" fmla="*/ 0 w 1094"/>
                  <a:gd name="T9" fmla="*/ 1 h 2612"/>
                  <a:gd name="T10" fmla="*/ 2 w 1094"/>
                  <a:gd name="T11" fmla="*/ 1 h 26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94"/>
                  <a:gd name="T19" fmla="*/ 0 h 2612"/>
                  <a:gd name="T20" fmla="*/ 1094 w 1094"/>
                  <a:gd name="T21" fmla="*/ 2612 h 26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14" name="Freeform 45"/>
              <p:cNvSpPr>
                <a:spLocks/>
              </p:cNvSpPr>
              <p:nvPr/>
            </p:nvSpPr>
            <p:spPr bwMode="auto">
              <a:xfrm>
                <a:off x="763" y="2084"/>
                <a:ext cx="42" cy="155"/>
              </a:xfrm>
              <a:custGeom>
                <a:avLst/>
                <a:gdLst>
                  <a:gd name="T0" fmla="*/ 33 w 42"/>
                  <a:gd name="T1" fmla="*/ 0 h 155"/>
                  <a:gd name="T2" fmla="*/ 41 w 42"/>
                  <a:gd name="T3" fmla="*/ 48 h 155"/>
                  <a:gd name="T4" fmla="*/ 29 w 42"/>
                  <a:gd name="T5" fmla="*/ 116 h 155"/>
                  <a:gd name="T6" fmla="*/ 9 w 42"/>
                  <a:gd name="T7" fmla="*/ 152 h 155"/>
                  <a:gd name="T8" fmla="*/ 1 w 42"/>
                  <a:gd name="T9" fmla="*/ 96 h 155"/>
                  <a:gd name="T10" fmla="*/ 5 w 42"/>
                  <a:gd name="T11" fmla="*/ 52 h 155"/>
                  <a:gd name="T12" fmla="*/ 33 w 42"/>
                  <a:gd name="T13" fmla="*/ 0 h 1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2"/>
                  <a:gd name="T22" fmla="*/ 0 h 155"/>
                  <a:gd name="T23" fmla="*/ 42 w 42"/>
                  <a:gd name="T24" fmla="*/ 155 h 1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2" h="155">
                    <a:moveTo>
                      <a:pt x="33" y="0"/>
                    </a:moveTo>
                    <a:cubicBezTo>
                      <a:pt x="42" y="3"/>
                      <a:pt x="42" y="29"/>
                      <a:pt x="41" y="48"/>
                    </a:cubicBezTo>
                    <a:cubicBezTo>
                      <a:pt x="40" y="67"/>
                      <a:pt x="34" y="99"/>
                      <a:pt x="29" y="116"/>
                    </a:cubicBezTo>
                    <a:cubicBezTo>
                      <a:pt x="24" y="133"/>
                      <a:pt x="14" y="155"/>
                      <a:pt x="9" y="152"/>
                    </a:cubicBezTo>
                    <a:cubicBezTo>
                      <a:pt x="4" y="149"/>
                      <a:pt x="2" y="113"/>
                      <a:pt x="1" y="96"/>
                    </a:cubicBezTo>
                    <a:cubicBezTo>
                      <a:pt x="0" y="79"/>
                      <a:pt x="0" y="68"/>
                      <a:pt x="5" y="52"/>
                    </a:cubicBezTo>
                    <a:cubicBezTo>
                      <a:pt x="10" y="36"/>
                      <a:pt x="27" y="11"/>
                      <a:pt x="33" y="0"/>
                    </a:cubicBezTo>
                    <a:close/>
                  </a:path>
                </a:pathLst>
              </a:custGeom>
              <a:solidFill>
                <a:srgbClr val="CC0F00"/>
              </a:solidFill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sp>
        <p:nvSpPr>
          <p:cNvPr id="55342" name="Line 46"/>
          <p:cNvSpPr>
            <a:spLocks noChangeShapeType="1"/>
          </p:cNvSpPr>
          <p:nvPr/>
        </p:nvSpPr>
        <p:spPr bwMode="auto">
          <a:xfrm flipH="1">
            <a:off x="2268538" y="3573463"/>
            <a:ext cx="1008062" cy="2303462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343" name="Text Box 47"/>
          <p:cNvSpPr txBox="1">
            <a:spLocks noChangeArrowheads="1"/>
          </p:cNvSpPr>
          <p:nvPr/>
        </p:nvSpPr>
        <p:spPr bwMode="auto">
          <a:xfrm>
            <a:off x="4500563" y="5661025"/>
            <a:ext cx="387350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C</a:t>
            </a:r>
            <a:endParaRPr lang="ru-RU" sz="2400" b="1"/>
          </a:p>
        </p:txBody>
      </p:sp>
      <p:sp>
        <p:nvSpPr>
          <p:cNvPr id="55344" name="Text Box 48"/>
          <p:cNvSpPr txBox="1">
            <a:spLocks noChangeArrowheads="1"/>
          </p:cNvSpPr>
          <p:nvPr/>
        </p:nvSpPr>
        <p:spPr bwMode="auto">
          <a:xfrm>
            <a:off x="1692275" y="5373688"/>
            <a:ext cx="414338" cy="457200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D</a:t>
            </a:r>
            <a:endParaRPr lang="ru-RU" sz="2400" b="1"/>
          </a:p>
        </p:txBody>
      </p:sp>
      <p:sp>
        <p:nvSpPr>
          <p:cNvPr id="55345" name="Text Box 49"/>
          <p:cNvSpPr txBox="1">
            <a:spLocks noChangeArrowheads="1"/>
          </p:cNvSpPr>
          <p:nvPr/>
        </p:nvSpPr>
        <p:spPr bwMode="auto">
          <a:xfrm>
            <a:off x="5003800" y="2420938"/>
            <a:ext cx="3889375" cy="205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800" b="1">
                <a:latin typeface="Times New Roman" pitchFamily="18" charset="0"/>
              </a:rPr>
              <a:t>Построить угол.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800" b="1">
                <a:latin typeface="Times New Roman" pitchFamily="18" charset="0"/>
              </a:rPr>
              <a:t>2.Продлить каждую сторону угла за его вершину.</a:t>
            </a:r>
          </a:p>
          <a:p>
            <a:pPr marL="342900" indent="-342900"/>
            <a:endParaRPr lang="ru-RU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5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136 0.28717 L -0.0533 0.6437 " pathEditMode="relative" ptsTypes="AA">
                                      <p:cBhvr>
                                        <p:cTn id="4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53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32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9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299 0.1022 L 0.08073 0.43792 " pathEditMode="relative" ptsTypes="AA">
                                      <p:cBhvr>
                                        <p:cTn id="9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553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34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0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0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55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55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29" grpId="0" animBg="1"/>
      <p:bldP spid="55342" grpId="0" animBg="1"/>
      <p:bldP spid="55343" grpId="0"/>
      <p:bldP spid="55344" grpId="0"/>
      <p:bldP spid="553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433387" cy="36036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latin typeface="Arial" charset="0"/>
              <a:cs typeface="Arial" charset="0"/>
            </a:endParaRPr>
          </a:p>
        </p:txBody>
      </p:sp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2195513" y="404813"/>
            <a:ext cx="5543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Решите задачу по чертежу</a:t>
            </a:r>
          </a:p>
        </p:txBody>
      </p:sp>
      <p:pic>
        <p:nvPicPr>
          <p:cNvPr id="31748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1773238"/>
            <a:ext cx="44196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605" name="Text Box 21"/>
          <p:cNvSpPr txBox="1">
            <a:spLocks noChangeArrowheads="1"/>
          </p:cNvSpPr>
          <p:nvPr/>
        </p:nvSpPr>
        <p:spPr bwMode="auto">
          <a:xfrm>
            <a:off x="1763713" y="4365625"/>
            <a:ext cx="5400675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Решение: </a:t>
            </a:r>
            <a:r>
              <a:rPr lang="en-US" sz="2800" b="1">
                <a:latin typeface="Arial" charset="0"/>
              </a:rPr>
              <a:t>&lt;BOC =  &lt;AOD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(</a:t>
            </a:r>
            <a:r>
              <a:rPr lang="ru-RU" sz="2800" b="1">
                <a:latin typeface="Arial" charset="0"/>
              </a:rPr>
              <a:t>по свойству вертикальных углов</a:t>
            </a:r>
            <a:r>
              <a:rPr lang="en-US" sz="2800" b="1">
                <a:latin typeface="Arial" charset="0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  &lt;AOD = 23</a:t>
            </a:r>
            <a:r>
              <a:rPr lang="en-US" sz="2800" b="1" baseline="30000">
                <a:latin typeface="Arial" charset="0"/>
              </a:rPr>
              <a:t>0 </a:t>
            </a:r>
          </a:p>
          <a:p>
            <a:pPr>
              <a:spcBef>
                <a:spcPct val="50000"/>
              </a:spcBef>
            </a:pPr>
            <a:r>
              <a:rPr lang="en-US" sz="2800" b="1">
                <a:latin typeface="Arial" charset="0"/>
              </a:rPr>
              <a:t>                 </a:t>
            </a:r>
            <a:endParaRPr lang="ru-RU" sz="1800" b="1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7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0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2756</TotalTime>
  <Words>698</Words>
  <Application>Microsoft Office PowerPoint</Application>
  <PresentationFormat>Экран (4:3)</PresentationFormat>
  <Paragraphs>175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Тема урока: Смежные и вертикальные углы.</vt:lpstr>
      <vt:lpstr>Слайд 2</vt:lpstr>
      <vt:lpstr>Определение смежных углов</vt:lpstr>
      <vt:lpstr>Слайд 4</vt:lpstr>
      <vt:lpstr>Cвойство смежных углов</vt:lpstr>
      <vt:lpstr>Слайд 6</vt:lpstr>
      <vt:lpstr>Начертите произвольный AOB. Постройте лучи OC и OD, противоположные к его сторонам. </vt:lpstr>
      <vt:lpstr>Слайд 8</vt:lpstr>
      <vt:lpstr>Слайд 9</vt:lpstr>
      <vt:lpstr>Закончи предложение</vt:lpstr>
      <vt:lpstr>Образец оформления решения задачи</vt:lpstr>
      <vt:lpstr>Слайд 12</vt:lpstr>
      <vt:lpstr>Слайд 13</vt:lpstr>
      <vt:lpstr>Слайд 14</vt:lpstr>
      <vt:lpstr> Домашнее задание на Якласс  доступно до 21:00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Давай вспомним!</dc:title>
  <dc:creator>irada</dc:creator>
  <cp:lastModifiedBy>Аsus</cp:lastModifiedBy>
  <cp:revision>114</cp:revision>
  <dcterms:created xsi:type="dcterms:W3CDTF">2008-10-12T19:10:37Z</dcterms:created>
  <dcterms:modified xsi:type="dcterms:W3CDTF">2020-11-15T11:12:34Z</dcterms:modified>
</cp:coreProperties>
</file>