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28" r:id="rId2"/>
    <p:sldId id="347" r:id="rId3"/>
    <p:sldId id="403" r:id="rId4"/>
    <p:sldId id="412" r:id="rId5"/>
    <p:sldId id="405" r:id="rId6"/>
    <p:sldId id="413" r:id="rId7"/>
    <p:sldId id="407" r:id="rId8"/>
    <p:sldId id="369" r:id="rId9"/>
    <p:sldId id="371" r:id="rId10"/>
    <p:sldId id="408" r:id="rId11"/>
    <p:sldId id="372" r:id="rId12"/>
    <p:sldId id="374" r:id="rId13"/>
    <p:sldId id="375" r:id="rId14"/>
    <p:sldId id="376" r:id="rId15"/>
    <p:sldId id="377" r:id="rId16"/>
    <p:sldId id="409" r:id="rId17"/>
    <p:sldId id="379" r:id="rId18"/>
    <p:sldId id="411" r:id="rId19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E2F0"/>
    <a:srgbClr val="0066CC"/>
    <a:srgbClr val="6CE1F8"/>
    <a:srgbClr val="000066"/>
    <a:srgbClr val="9CCCEC"/>
    <a:srgbClr val="000026"/>
    <a:srgbClr val="00003E"/>
    <a:srgbClr val="FFFFFF"/>
    <a:srgbClr val="020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7" autoAdjust="0"/>
    <p:restoredTop sz="99849" autoAdjust="0"/>
  </p:normalViewPr>
  <p:slideViewPr>
    <p:cSldViewPr>
      <p:cViewPr>
        <p:scale>
          <a:sx n="150" d="100"/>
          <a:sy n="150" d="100"/>
        </p:scale>
        <p:origin x="-504" y="-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2;&#1072;&#1083;&#1103;\Desktop\&#1051;&#1080;&#1089;&#1090;%20Microsoft%20Exce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241421211237484"/>
          <c:y val="5.8194648026340022E-2"/>
          <c:w val="0.65446862544959661"/>
          <c:h val="0.716872491032166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2016 - 2017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русский язык</c:v>
                </c:pt>
                <c:pt idx="1">
                  <c:v>математика</c:v>
                </c:pt>
                <c:pt idx="2">
                  <c:v>окружающий мир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0.75900000000000001</c:v>
                </c:pt>
                <c:pt idx="1">
                  <c:v>0.72</c:v>
                </c:pt>
                <c:pt idx="2">
                  <c:v>0.878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2017 - 2018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русский язык</c:v>
                </c:pt>
                <c:pt idx="1">
                  <c:v>математика</c:v>
                </c:pt>
                <c:pt idx="2">
                  <c:v>окружающий мир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0.76400000000000001</c:v>
                </c:pt>
                <c:pt idx="1">
                  <c:v>0.71899999999999997</c:v>
                </c:pt>
                <c:pt idx="2">
                  <c:v>0.88700000000000001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2018 - 2019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русский язык</c:v>
                </c:pt>
                <c:pt idx="1">
                  <c:v>математика</c:v>
                </c:pt>
                <c:pt idx="2">
                  <c:v>окружающий мир</c:v>
                </c:pt>
              </c:strCache>
            </c:strRef>
          </c:cat>
          <c:val>
            <c:numRef>
              <c:f>Лист1!$D$2:$D$4</c:f>
              <c:numCache>
                <c:formatCode>0.00%</c:formatCode>
                <c:ptCount val="3"/>
                <c:pt idx="0">
                  <c:v>0.74299999999999999</c:v>
                </c:pt>
                <c:pt idx="1">
                  <c:v>0.753</c:v>
                </c:pt>
                <c:pt idx="2">
                  <c:v>0.86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1025152"/>
        <c:axId val="189291840"/>
      </c:barChart>
      <c:catAx>
        <c:axId val="151025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89291840"/>
        <c:crosses val="autoZero"/>
        <c:auto val="1"/>
        <c:lblAlgn val="ctr"/>
        <c:lblOffset val="100"/>
        <c:noMultiLvlLbl val="0"/>
      </c:catAx>
      <c:valAx>
        <c:axId val="18929184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51025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632728200641584"/>
          <c:y val="0.16944469406244703"/>
          <c:w val="0.12441345873432486"/>
          <c:h val="0.53014709456921261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2016 - 2017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русский язык</c:v>
                </c:pt>
                <c:pt idx="1">
                  <c:v>математика</c:v>
                </c:pt>
                <c:pt idx="2">
                  <c:v>окружающий мир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0.98599999999999999</c:v>
                </c:pt>
                <c:pt idx="1">
                  <c:v>0.99199999999999999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2017 - 2018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русский язык</c:v>
                </c:pt>
                <c:pt idx="1">
                  <c:v>математика</c:v>
                </c:pt>
                <c:pt idx="2">
                  <c:v>окружающий мир</c:v>
                </c:pt>
              </c:strCache>
            </c:strRef>
          </c:cat>
          <c:val>
            <c:numRef>
              <c:f>Лист1!$C$2:$C$4</c:f>
              <c:numCache>
                <c:formatCode>0.00%</c:formatCode>
                <c:ptCount val="3"/>
                <c:pt idx="0">
                  <c:v>0.98699999999999999</c:v>
                </c:pt>
                <c:pt idx="1">
                  <c:v>0.996</c:v>
                </c:pt>
                <c:pt idx="2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2018 - 2019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русский язык</c:v>
                </c:pt>
                <c:pt idx="1">
                  <c:v>математика</c:v>
                </c:pt>
                <c:pt idx="2">
                  <c:v>окружающий мир</c:v>
                </c:pt>
              </c:strCache>
            </c:strRef>
          </c:cat>
          <c:val>
            <c:numRef>
              <c:f>Лист1!$D$2:$D$4</c:f>
              <c:numCache>
                <c:formatCode>0.00%</c:formatCode>
                <c:ptCount val="3"/>
                <c:pt idx="0">
                  <c:v>0.97499999999999998</c:v>
                </c:pt>
                <c:pt idx="1">
                  <c:v>0.99199999999999999</c:v>
                </c:pt>
                <c:pt idx="2">
                  <c:v>0.995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1373824"/>
        <c:axId val="188239808"/>
      </c:barChart>
      <c:catAx>
        <c:axId val="191373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88239808"/>
        <c:crosses val="autoZero"/>
        <c:auto val="1"/>
        <c:lblAlgn val="ctr"/>
        <c:lblOffset val="100"/>
        <c:noMultiLvlLbl val="0"/>
      </c:catAx>
      <c:valAx>
        <c:axId val="18823980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91373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083345484592208"/>
          <c:y val="0.34905180351052939"/>
          <c:w val="0.1599072858948187"/>
          <c:h val="0.43660172506500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19806820773708"/>
          <c:y val="3.9554453202863098E-2"/>
          <c:w val="0.60903459970844609"/>
          <c:h val="0.699364353991120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ВПР</c:v>
                </c:pt>
                <c:pt idx="1">
                  <c:v>учебный год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</c:v>
                </c:pt>
                <c:pt idx="1">
                  <c:v>0.95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успеваемость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ВПР</c:v>
                </c:pt>
                <c:pt idx="1">
                  <c:v>учебный год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0.86</c:v>
                </c:pt>
                <c:pt idx="1">
                  <c:v>0.98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1373312"/>
        <c:axId val="188242688"/>
      </c:barChart>
      <c:catAx>
        <c:axId val="1913733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88242688"/>
        <c:crosses val="autoZero"/>
        <c:auto val="1"/>
        <c:lblAlgn val="ctr"/>
        <c:lblOffset val="100"/>
        <c:noMultiLvlLbl val="0"/>
      </c:catAx>
      <c:valAx>
        <c:axId val="18824268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91373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245906841598977"/>
          <c:y val="0.14209647096131195"/>
          <c:w val="0.19731453108420355"/>
          <c:h val="0.73378635498776845"/>
        </c:manualLayout>
      </c:layout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092971333614039"/>
          <c:y val="6.9287936261050356E-2"/>
          <c:w val="0.72802558412387786"/>
          <c:h val="0.779916318821718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4 А</c:v>
                </c:pt>
                <c:pt idx="1">
                  <c:v>4 Б</c:v>
                </c:pt>
                <c:pt idx="2">
                  <c:v>4 В</c:v>
                </c:pt>
                <c:pt idx="3">
                  <c:v>4 Г</c:v>
                </c:pt>
                <c:pt idx="4">
                  <c:v>4 Д</c:v>
                </c:pt>
                <c:pt idx="5">
                  <c:v>4 Е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0.61499999999999999</c:v>
                </c:pt>
                <c:pt idx="1">
                  <c:v>0.65300000000000002</c:v>
                </c:pt>
                <c:pt idx="2">
                  <c:v>0.89800000000000002</c:v>
                </c:pt>
                <c:pt idx="3">
                  <c:v>0.65600000000000003</c:v>
                </c:pt>
                <c:pt idx="4">
                  <c:v>0.85699999999999998</c:v>
                </c:pt>
                <c:pt idx="5">
                  <c:v>0.69199999999999995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успеваемость</c:v>
                </c:pt>
              </c:strCache>
            </c:strRef>
          </c:tx>
          <c:spPr>
            <a:solidFill>
              <a:srgbClr val="0066CC"/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4 А</c:v>
                </c:pt>
                <c:pt idx="1">
                  <c:v>4 Б</c:v>
                </c:pt>
                <c:pt idx="2">
                  <c:v>4 В</c:v>
                </c:pt>
                <c:pt idx="3">
                  <c:v>4 Г</c:v>
                </c:pt>
                <c:pt idx="4">
                  <c:v>4 Д</c:v>
                </c:pt>
                <c:pt idx="5">
                  <c:v>4 Е</c:v>
                </c:pt>
              </c:strCache>
            </c:strRef>
          </c:cat>
          <c:val>
            <c:numRef>
              <c:f>Лист1!$C$2:$C$7</c:f>
              <c:numCache>
                <c:formatCode>0.00%</c:formatCode>
                <c:ptCount val="6"/>
                <c:pt idx="0">
                  <c:v>1</c:v>
                </c:pt>
                <c:pt idx="1">
                  <c:v>0.97199999999999998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808640"/>
        <c:axId val="144455296"/>
      </c:barChart>
      <c:catAx>
        <c:axId val="165808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4455296"/>
        <c:crosses val="autoZero"/>
        <c:auto val="1"/>
        <c:lblAlgn val="ctr"/>
        <c:lblOffset val="100"/>
        <c:noMultiLvlLbl val="0"/>
      </c:catAx>
      <c:valAx>
        <c:axId val="1444552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5808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512155980142858"/>
          <c:y val="0.14118818147189993"/>
          <c:w val="0.11060593346689303"/>
          <c:h val="0.74911815353849576"/>
        </c:manualLayout>
      </c:layout>
      <c:overlay val="0"/>
      <c:txPr>
        <a:bodyPr/>
        <a:lstStyle/>
        <a:p>
          <a:pPr>
            <a:defRPr sz="1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ВПР</c:v>
                </c:pt>
                <c:pt idx="1">
                  <c:v>Учебный год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0.78</c:v>
                </c:pt>
                <c:pt idx="1">
                  <c:v>0.74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Успеваемость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ВПР</c:v>
                </c:pt>
                <c:pt idx="1">
                  <c:v>Учебный год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0.99</c:v>
                </c:pt>
                <c:pt idx="1">
                  <c:v>0.995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809152"/>
        <c:axId val="144456448"/>
      </c:barChart>
      <c:catAx>
        <c:axId val="1658091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4456448"/>
        <c:crosses val="autoZero"/>
        <c:auto val="1"/>
        <c:lblAlgn val="ctr"/>
        <c:lblOffset val="100"/>
        <c:noMultiLvlLbl val="0"/>
      </c:catAx>
      <c:valAx>
        <c:axId val="14445644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5809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3467043034715"/>
          <c:y val="0.19704691263451754"/>
          <c:w val="0.23766503243698311"/>
          <c:h val="0.69570943482392111"/>
        </c:manualLayout>
      </c:layout>
      <c:overlay val="0"/>
      <c:txPr>
        <a:bodyPr/>
        <a:lstStyle/>
        <a:p>
          <a:pPr>
            <a:defRPr sz="1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067509474255946E-2"/>
          <c:y val="8.4175287051587333E-2"/>
          <c:w val="0.72671670740288119"/>
          <c:h val="0.506935874940950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Лист1!$C$61</c:f>
              <c:strCache>
                <c:ptCount val="1"/>
                <c:pt idx="0">
                  <c:v>Успеваемость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Лист1!$B$62:$B$69</c:f>
              <c:strCache>
                <c:ptCount val="8"/>
                <c:pt idx="1">
                  <c:v>4а</c:v>
                </c:pt>
                <c:pt idx="2">
                  <c:v>4б</c:v>
                </c:pt>
                <c:pt idx="3">
                  <c:v>4в</c:v>
                </c:pt>
                <c:pt idx="4">
                  <c:v>4г</c:v>
                </c:pt>
                <c:pt idx="5">
                  <c:v>4д</c:v>
                </c:pt>
                <c:pt idx="6">
                  <c:v>4е</c:v>
                </c:pt>
                <c:pt idx="7">
                  <c:v>Всего</c:v>
                </c:pt>
              </c:strCache>
            </c:strRef>
          </c:cat>
          <c:val>
            <c:numRef>
              <c:f>Лист1!$C$62:$C$69</c:f>
              <c:numCache>
                <c:formatCode>0%</c:formatCode>
                <c:ptCount val="8"/>
                <c:pt idx="1">
                  <c:v>1</c:v>
                </c:pt>
                <c:pt idx="2">
                  <c:v>0.96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0.99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F1A-4179-8BC0-A2FE424F8A93}"/>
            </c:ext>
          </c:extLst>
        </c:ser>
        <c:ser>
          <c:idx val="1"/>
          <c:order val="1"/>
          <c:tx>
            <c:strRef>
              <c:f>Лист1!$D$61</c:f>
              <c:strCache>
                <c:ptCount val="1"/>
                <c:pt idx="0">
                  <c:v>Качество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Лист1!$B$62:$B$69</c:f>
              <c:strCache>
                <c:ptCount val="8"/>
                <c:pt idx="1">
                  <c:v>4а</c:v>
                </c:pt>
                <c:pt idx="2">
                  <c:v>4б</c:v>
                </c:pt>
                <c:pt idx="3">
                  <c:v>4в</c:v>
                </c:pt>
                <c:pt idx="4">
                  <c:v>4г</c:v>
                </c:pt>
                <c:pt idx="5">
                  <c:v>4д</c:v>
                </c:pt>
                <c:pt idx="6">
                  <c:v>4е</c:v>
                </c:pt>
                <c:pt idx="7">
                  <c:v>Всего</c:v>
                </c:pt>
              </c:strCache>
            </c:strRef>
          </c:cat>
          <c:val>
            <c:numRef>
              <c:f>Лист1!$D$62:$D$69</c:f>
              <c:numCache>
                <c:formatCode>0%</c:formatCode>
                <c:ptCount val="8"/>
                <c:pt idx="1">
                  <c:v>0.96</c:v>
                </c:pt>
                <c:pt idx="2">
                  <c:v>0.68</c:v>
                </c:pt>
                <c:pt idx="3">
                  <c:v>1</c:v>
                </c:pt>
                <c:pt idx="4">
                  <c:v>0.9</c:v>
                </c:pt>
                <c:pt idx="5">
                  <c:v>0.93</c:v>
                </c:pt>
                <c:pt idx="6">
                  <c:v>0.85</c:v>
                </c:pt>
                <c:pt idx="7">
                  <c:v>0.89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F1A-4179-8BC0-A2FE424F8A9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88589568"/>
        <c:axId val="46021376"/>
      </c:barChart>
      <c:catAx>
        <c:axId val="18858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021376"/>
        <c:crosses val="autoZero"/>
        <c:auto val="1"/>
        <c:lblAlgn val="ctr"/>
        <c:lblOffset val="100"/>
        <c:noMultiLvlLbl val="0"/>
      </c:catAx>
      <c:valAx>
        <c:axId val="46021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589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684918093677829"/>
          <c:y val="6.1899866958458276E-2"/>
          <c:w val="0.14735655408105566"/>
          <c:h val="0.845591070791597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32039954580938"/>
          <c:y val="8.0512374527198713E-2"/>
          <c:w val="0.71843415862370785"/>
          <c:h val="0.744263421274516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успеваемость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4 А</c:v>
                </c:pt>
                <c:pt idx="1">
                  <c:v>4 Б</c:v>
                </c:pt>
                <c:pt idx="2">
                  <c:v>4 В</c:v>
                </c:pt>
                <c:pt idx="3">
                  <c:v>4 Г</c:v>
                </c:pt>
                <c:pt idx="4">
                  <c:v>4 Д</c:v>
                </c:pt>
                <c:pt idx="5">
                  <c:v>4 Е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4 А</c:v>
                </c:pt>
                <c:pt idx="1">
                  <c:v>4 Б</c:v>
                </c:pt>
                <c:pt idx="2">
                  <c:v>4 В</c:v>
                </c:pt>
                <c:pt idx="3">
                  <c:v>4 Г</c:v>
                </c:pt>
                <c:pt idx="4">
                  <c:v>4 Д</c:v>
                </c:pt>
                <c:pt idx="5">
                  <c:v>4 Е</c:v>
                </c:pt>
              </c:strCache>
            </c:strRef>
          </c:cat>
          <c:val>
            <c:numRef>
              <c:f>Лист1!$C$2:$C$7</c:f>
              <c:numCache>
                <c:formatCode>0.00%</c:formatCode>
                <c:ptCount val="6"/>
                <c:pt idx="0">
                  <c:v>0.88500000000000001</c:v>
                </c:pt>
                <c:pt idx="1">
                  <c:v>0.88500000000000001</c:v>
                </c:pt>
                <c:pt idx="2">
                  <c:v>1</c:v>
                </c:pt>
                <c:pt idx="3">
                  <c:v>0.70799999999999996</c:v>
                </c:pt>
                <c:pt idx="4">
                  <c:v>0.99099999999999999</c:v>
                </c:pt>
                <c:pt idx="5">
                  <c:v>0.80800000000000005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590080"/>
        <c:axId val="189284928"/>
      </c:barChart>
      <c:catAx>
        <c:axId val="188590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9284928"/>
        <c:crosses val="autoZero"/>
        <c:auto val="1"/>
        <c:lblAlgn val="ctr"/>
        <c:lblOffset val="100"/>
        <c:noMultiLvlLbl val="0"/>
      </c:catAx>
      <c:valAx>
        <c:axId val="1892849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8590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775455816951716"/>
          <c:y val="8.1649460532511264E-2"/>
          <c:w val="0.14816287139545337"/>
          <c:h val="0.79278466196041009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7061AD-2BF1-4FDC-A61A-59A4B9BF7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06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2503C75-E741-4F9A-8D5B-9651C36C644E}" type="slidenum">
              <a:rPr lang="ru-RU" altLang="ru-RU" smtClean="0"/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17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18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2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8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9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11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12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13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14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B238F1-E63C-41FF-A796-3EE2EAB8182C}" type="slidenum">
              <a:rPr lang="ru-RU" altLang="ru-RU" smtClean="0"/>
              <a:pPr eaLnBrk="1" hangingPunct="1">
                <a:spcBef>
                  <a:spcPct val="0"/>
                </a:spcBef>
              </a:pPr>
              <a:t>15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084D-98F2-4318-8D5E-E1F532C69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065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FAD79-0951-4CC3-9CE8-C8CE901EB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44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E7025-BA3C-44D7-ACFA-6F425F1FF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62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909A0-00CE-4069-B79B-10114AD58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82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16CE3-E611-4CBB-B618-8C94C040E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337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BE2DB-3AAB-4243-A49D-63B73B5DA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382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79EC3-684E-4011-80E0-EC812E947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5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4158F-092A-4AF6-B197-EDD45363B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17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2B509-0389-49F4-8054-B741F8E82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48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5D4D8-78F3-4843-BB35-BAA3C4E5E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03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9BBC9-CC59-427A-98E5-A038B9CA0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623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FE27CAE-6EF2-451C-9565-1C49E7F4C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chart" Target="../charts/char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рямоугольник 14"/>
          <p:cNvSpPr>
            <a:spLocks noChangeArrowheads="1"/>
          </p:cNvSpPr>
          <p:nvPr/>
        </p:nvSpPr>
        <p:spPr bwMode="auto">
          <a:xfrm>
            <a:off x="395288" y="2355850"/>
            <a:ext cx="8748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11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2347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683615" y="2427734"/>
            <a:ext cx="7629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err="1" smtClean="0">
                <a:solidFill>
                  <a:prstClr val="white"/>
                </a:solidFill>
                <a:latin typeface="Arial"/>
              </a:rPr>
              <a:t>овышения</a:t>
            </a:r>
            <a:r>
              <a:rPr lang="ru-RU" sz="2000" b="1" dirty="0" smtClean="0">
                <a:solidFill>
                  <a:prstClr val="white"/>
                </a:solidFill>
                <a:latin typeface="Arial"/>
              </a:rPr>
              <a:t> </a:t>
            </a:r>
            <a:r>
              <a:rPr lang="ru-RU" sz="2000" b="1" dirty="0">
                <a:solidFill>
                  <a:prstClr val="white"/>
                </a:solidFill>
                <a:latin typeface="Arial"/>
              </a:rPr>
              <a:t>качества образования</a:t>
            </a:r>
            <a:endParaRPr lang="ru-RU" sz="20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43759"/>
            <a:ext cx="8229600" cy="1296144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  <a:latin typeface="Arial"/>
              </a:rPr>
              <a:t>Стратегические цели и актуальные задачи обновления содержания и повышения качества образования</a:t>
            </a:r>
            <a:r>
              <a:rPr lang="ru-RU" b="1" dirty="0">
                <a:solidFill>
                  <a:schemeClr val="tx1"/>
                </a:solidFill>
                <a:latin typeface="Arial"/>
              </a:rPr>
              <a:t/>
            </a:r>
            <a:br>
              <a:rPr lang="ru-RU" b="1" dirty="0">
                <a:solidFill>
                  <a:schemeClr val="tx1"/>
                </a:solidFill>
                <a:latin typeface="Arial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5487"/>
            <a:ext cx="7772400" cy="720080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Проблемы 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1520" y="843558"/>
            <a:ext cx="8712968" cy="3888432"/>
          </a:xfrm>
        </p:spPr>
        <p:txBody>
          <a:bodyPr/>
          <a:lstStyle/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Умение исследовать, распознавать геометрические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фигуры. Вычислять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периметр треугольника, прямоугольника и квадрата, площадь прямоугольника и квадрата. 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Умение изображать геометрические фигуры. Выполнять построение геометрических фигур с заданными измерениями (отрезок, квадрат, прямоугольник) с помощью линейки, угольника. 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Овладение основами логического и алгоритмического мышления. Интерпретировать информацию, полученную при проведении несложных исследований (объяснять, сравнивать и обобщать данные, делать выводы и прогнозы)  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FBE2DB-3AAB-4243-A49D-63B73B5DA58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7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9"/>
            <a:ext cx="719984" cy="71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24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2" descr="Линия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2"/>
          <a:stretch>
            <a:fillRect/>
          </a:stretch>
        </p:blipFill>
        <p:spPr bwMode="auto">
          <a:xfrm>
            <a:off x="1331913" y="741363"/>
            <a:ext cx="6840537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Сравнительный анализ показателей ВПР с годовой результативностью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по предмету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Окружающий мир,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2018 – 2019 учебный год</a:t>
            </a:r>
            <a:endParaRPr lang="ru-RU" sz="14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04265931"/>
              </p:ext>
            </p:extLst>
          </p:nvPr>
        </p:nvGraphicFramePr>
        <p:xfrm>
          <a:off x="3419872" y="915566"/>
          <a:ext cx="5184576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41066718"/>
              </p:ext>
            </p:extLst>
          </p:nvPr>
        </p:nvGraphicFramePr>
        <p:xfrm>
          <a:off x="3419872" y="2571750"/>
          <a:ext cx="526692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021587"/>
            <a:ext cx="2775099" cy="3638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27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339"/>
            <a:ext cx="7772400" cy="861248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Проблемы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616" y="915566"/>
            <a:ext cx="7992840" cy="3888432"/>
          </a:xfrm>
        </p:spPr>
        <p:txBody>
          <a:bodyPr/>
          <a:lstStyle/>
          <a:p>
            <a:pPr marL="285750" indent="-285750" algn="l">
              <a:buFontTx/>
              <a:buChar char="-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ладение начальными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сведениями о строении тела человека, умению распознать конкретные части тела и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органы;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Tx/>
              <a:buChar char="-"/>
            </a:pP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использовать готовые модели для объяснения явлений или описания свойств объектов (используя карту материков Земли и карту природных зон России надо определить, какие из приведенных в задании животных и растений обитают в естественной среде на каждом из этих материков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Овладение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начальными сведениями о сущности и особенностях объектов, процессов и явлений действительности (природных, социальных, культурных, технических и др.); </a:t>
            </a:r>
            <a:endParaRPr lang="ru-RU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Освоение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доступных способов изучения природы (наблюдение, измерение, опыт); </a:t>
            </a:r>
            <a:endParaRPr lang="ru-RU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Вычленять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содержащиеся в тексте основные события; сравнивать между собой объекты, описанные в тексте, выделяя 2-3 существенных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признака.</a:t>
            </a: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несложные наблюдения в окружающей среде и ставить опыты, используя простейшее лабораторное оборудование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Писать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развёрнутый ответ на вопрос объёмом до пяти предложений, с соблюдением норм и правил русского языка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l">
              <a:buFontTx/>
              <a:buChar char="-"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Описывать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достопримечательности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родного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края.</a:t>
            </a:r>
          </a:p>
          <a:p>
            <a:pPr marL="285750" indent="-285750" algn="l">
              <a:buFontTx/>
              <a:buChar char="-"/>
            </a:pP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27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Соответствие отметок за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ВПР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отметок по журналу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31590"/>
            <a:ext cx="82296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27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60337"/>
            <a:ext cx="7560840" cy="971253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Рекомендации 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по </a:t>
            </a: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совершенствованию процесса преподавания предметов</a:t>
            </a:r>
            <a:r>
              <a:rPr lang="ru-RU" dirty="0">
                <a:solidFill>
                  <a:srgbClr val="002060"/>
                </a:solidFill>
                <a:latin typeface="Arial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Arial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2775" y="915566"/>
            <a:ext cx="8063681" cy="3888432"/>
          </a:xfrm>
        </p:spPr>
        <p:txBody>
          <a:bodyPr/>
          <a:lstStyle/>
          <a:p>
            <a:pPr lvl="0" algn="just"/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Учителям изучить и проанализировать результаты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ВПР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2019 года на МО, внести корректировку в практическую часть рабочих программ.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Предусмотреть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задания, направленные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развитие вариативности мышления обучающихся и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умения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применять знания в новой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ситуации. 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Использовать в процессе работы проектную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коллективную деятельность. </a:t>
            </a: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 Проводить практические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работы с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опытами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использованием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лабораторного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оборудования.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рганизовывать работу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разными видами текстов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другими источниками информации на каждом уроке. </a:t>
            </a:r>
          </a:p>
          <a:p>
            <a:pPr lvl="0"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27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2" descr="Линия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2"/>
          <a:stretch>
            <a:fillRect/>
          </a:stretch>
        </p:blipFill>
        <p:spPr bwMode="auto">
          <a:xfrm>
            <a:off x="1331913" y="741363"/>
            <a:ext cx="6840537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160338"/>
            <a:ext cx="7056512" cy="395188"/>
          </a:xfrm>
        </p:spPr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Инклюзивное образование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294801"/>
              </p:ext>
            </p:extLst>
          </p:nvPr>
        </p:nvGraphicFramePr>
        <p:xfrm>
          <a:off x="1331915" y="590962"/>
          <a:ext cx="6922837" cy="4171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829"/>
                <a:gridCol w="1224136"/>
                <a:gridCol w="1301453"/>
                <a:gridCol w="848036"/>
                <a:gridCol w="1234887"/>
                <a:gridCol w="1378496"/>
              </a:tblGrid>
              <a:tr h="326633"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Изучаемая программа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Коррекционно – развивающая работа и психологическая помощь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6633">
                <a:tc vMerge="1"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ООП</a:t>
                      </a:r>
                    </a:p>
                    <a:p>
                      <a:r>
                        <a:rPr lang="ru-RU" sz="800" dirty="0" smtClean="0"/>
                        <a:t>Дети - инвалиды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АООП вариант 7.1. и 7.2., АООП вариант 6.1.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АООП с ЛИН, вариант 1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Работа с педагогом психологом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Работа с логопедом</a:t>
                      </a:r>
                      <a:endParaRPr lang="ru-RU" sz="800" dirty="0"/>
                    </a:p>
                  </a:txBody>
                  <a:tcPr/>
                </a:tc>
              </a:tr>
              <a:tr h="187926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Б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err="1" smtClean="0"/>
                        <a:t>Заленин</a:t>
                      </a:r>
                      <a:r>
                        <a:rPr lang="ru-RU" sz="800" dirty="0" smtClean="0"/>
                        <a:t> 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240054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Каримов 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19027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Г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Исакова 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19027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Е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err="1" smtClean="0"/>
                        <a:t>Асваров</a:t>
                      </a:r>
                      <a:r>
                        <a:rPr lang="ru-RU" sz="800" dirty="0" smtClean="0"/>
                        <a:t> Р.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19027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 А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Акимов С.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326633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 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Смирнов В.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Рыльцев Д.</a:t>
                      </a:r>
                    </a:p>
                    <a:p>
                      <a:r>
                        <a:rPr lang="ru-RU" sz="800" dirty="0" smtClean="0"/>
                        <a:t>Суханова</a:t>
                      </a:r>
                      <a:r>
                        <a:rPr lang="ru-RU" sz="800" baseline="0" dirty="0" smtClean="0"/>
                        <a:t> М.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187926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 Б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Азимов М.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187926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 Г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Шустова С.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Азимов Р.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326633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 Е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Немиров М.</a:t>
                      </a:r>
                    </a:p>
                    <a:p>
                      <a:r>
                        <a:rPr lang="ru-RU" sz="800" dirty="0" smtClean="0"/>
                        <a:t>Немиров 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187926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 А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Ильяшенко М.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Поляк В.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29679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 Б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Имамов М.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79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 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Маркелов Ю.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6633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10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27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66CC"/>
                </a:solidFill>
              </a:rPr>
              <a:t>Академическая задолженность</a:t>
            </a:r>
            <a:endParaRPr lang="ru-RU" sz="2800" dirty="0">
              <a:solidFill>
                <a:srgbClr val="0066CC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843559"/>
            <a:ext cx="4040188" cy="288031"/>
          </a:xfrm>
        </p:spPr>
        <p:txBody>
          <a:bodyPr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Обучались по АООП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46682020"/>
              </p:ext>
            </p:extLst>
          </p:nvPr>
        </p:nvGraphicFramePr>
        <p:xfrm>
          <a:off x="4644008" y="1779661"/>
          <a:ext cx="4032448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</a:tblGrid>
              <a:tr h="5279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Заленина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Яна (3 Е) 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76" marR="91476">
                    <a:solidFill>
                      <a:srgbClr val="D0E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1.русский язык,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2.родной русский язык, 3.математика.</a:t>
                      </a:r>
                    </a:p>
                  </a:txBody>
                  <a:tcPr marL="91476" marR="91476">
                    <a:solidFill>
                      <a:srgbClr val="D0E2F0"/>
                    </a:solidFill>
                  </a:tcPr>
                </a:tc>
              </a:tr>
              <a:tr h="499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Петросян </a:t>
                      </a:r>
                      <a:r>
                        <a:rPr lang="ru-RU" sz="10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Арман</a:t>
                      </a: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(3 Е) </a:t>
                      </a:r>
                      <a:endParaRPr lang="ru-RU" sz="1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76" marR="91476">
                    <a:solidFill>
                      <a:srgbClr val="D0E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1.русский язык,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2.родной русский язык, 3.английский язык.</a:t>
                      </a:r>
                    </a:p>
                  </a:txBody>
                  <a:tcPr marL="91476" marR="91476">
                    <a:solidFill>
                      <a:srgbClr val="D0E2F0"/>
                    </a:solidFill>
                  </a:tcPr>
                </a:tc>
              </a:tr>
              <a:tr h="499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Гибадуллина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Виолетта  (4А)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ПОВТОРНЫЙ ГОД ОБУЧЕНИЯ</a:t>
                      </a:r>
                      <a:endParaRPr lang="ru-RU" sz="1000" dirty="0"/>
                    </a:p>
                  </a:txBody>
                  <a:tcPr marL="91476" marR="91476">
                    <a:solidFill>
                      <a:srgbClr val="D0E2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1.русский язык,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родной русский язык, 3.английский язык.</a:t>
                      </a:r>
                    </a:p>
                  </a:txBody>
                  <a:tcPr marL="91476" marR="91476">
                    <a:solidFill>
                      <a:srgbClr val="D0E2F0"/>
                    </a:solidFill>
                  </a:tcPr>
                </a:tc>
              </a:tr>
            </a:tbl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6" y="1203598"/>
            <a:ext cx="4041775" cy="21602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4645026" y="843558"/>
            <a:ext cx="4041775" cy="3751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Обучались по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ООП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909A0-00CE-4069-B79B-10114AD584B0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478"/>
            <a:ext cx="8651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03598"/>
            <a:ext cx="4041775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021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565175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Проблемы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15566"/>
            <a:ext cx="8229600" cy="3678659"/>
          </a:xfrm>
        </p:spPr>
        <p:txBody>
          <a:bodyPr/>
          <a:lstStyle/>
          <a:p>
            <a:pPr>
              <a:buAutoNum type="arabicPeriod"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Незначительные продвижения в программном материале. </a:t>
            </a:r>
          </a:p>
          <a:p>
            <a:pPr>
              <a:buAutoNum type="arabicPeriod"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Образовалась академическая задолженность по предметам.</a:t>
            </a:r>
          </a:p>
          <a:p>
            <a:pPr>
              <a:buAutoNum type="arabicPeriod"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Нерегулярное посещение обучающимся занятий педагога – психолога и логопеда.</a:t>
            </a:r>
          </a:p>
          <a:p>
            <a:pPr>
              <a:buAutoNum type="arabicPeriod"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Родители не всегда выполняют рекомендации специалистов по работе с ребёнком дома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Пути решения 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Изменение решений ТПМПК, уточнение образовательной программы </a:t>
            </a: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получение дополнительных </a:t>
            </a: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рекомендаций 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коррекционной работе </a:t>
            </a: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обучающимися.</a:t>
            </a:r>
          </a:p>
          <a:p>
            <a:pPr>
              <a:buAutoNum type="arabicPeriod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27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2" descr="Линия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2"/>
          <a:stretch>
            <a:fillRect/>
          </a:stretch>
        </p:blipFill>
        <p:spPr bwMode="auto">
          <a:xfrm>
            <a:off x="1331913" y="741363"/>
            <a:ext cx="6840537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160338"/>
            <a:ext cx="7056512" cy="395188"/>
          </a:xfrm>
        </p:spPr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Инклюзивное образование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439235"/>
              </p:ext>
            </p:extLst>
          </p:nvPr>
        </p:nvGraphicFramePr>
        <p:xfrm>
          <a:off x="1331915" y="590962"/>
          <a:ext cx="6922837" cy="4171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829"/>
                <a:gridCol w="1224136"/>
                <a:gridCol w="1301453"/>
                <a:gridCol w="848036"/>
                <a:gridCol w="1234887"/>
                <a:gridCol w="1378496"/>
              </a:tblGrid>
              <a:tr h="326633"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Изучаемая программа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Коррекционно – развивающая работа и психологическая помощь</a:t>
                      </a:r>
                      <a:endParaRPr lang="ru-RU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6633">
                <a:tc vMerge="1"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ООП</a:t>
                      </a:r>
                    </a:p>
                    <a:p>
                      <a:r>
                        <a:rPr lang="ru-RU" sz="800" dirty="0" smtClean="0"/>
                        <a:t>Дети - инвалиды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АООП вариант 7.1. и 7.2., АООП вариант 6.1.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АООП с ЛИН, вариант 1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Работа с педагогом психологом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Работа с логопедом</a:t>
                      </a:r>
                      <a:endParaRPr lang="ru-RU" sz="800" dirty="0"/>
                    </a:p>
                  </a:txBody>
                  <a:tcPr/>
                </a:tc>
              </a:tr>
              <a:tr h="187926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Б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err="1" smtClean="0"/>
                        <a:t>Заленин</a:t>
                      </a:r>
                      <a:r>
                        <a:rPr lang="ru-RU" sz="800" dirty="0" smtClean="0"/>
                        <a:t> 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240054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Каримов 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19027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Г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Исакова 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19027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2 Е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err="1" smtClean="0"/>
                        <a:t>Асваров</a:t>
                      </a:r>
                      <a:r>
                        <a:rPr lang="ru-RU" sz="800" dirty="0" smtClean="0"/>
                        <a:t> Р.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19027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 А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Акимов С.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326633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3 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Смирнов В.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Рыльцев Д.</a:t>
                      </a:r>
                    </a:p>
                    <a:p>
                      <a:r>
                        <a:rPr lang="ru-RU" sz="800" dirty="0" smtClean="0"/>
                        <a:t>Суханова</a:t>
                      </a:r>
                      <a:r>
                        <a:rPr lang="ru-RU" sz="800" baseline="0" dirty="0" smtClean="0"/>
                        <a:t> М.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187926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 Б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Азимов М.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187926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 Г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Шустова С.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Азимов Р.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</a:tr>
              <a:tr h="326633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4 Е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Немиров М.</a:t>
                      </a:r>
                    </a:p>
                    <a:p>
                      <a:r>
                        <a:rPr lang="ru-RU" sz="800" dirty="0" smtClean="0"/>
                        <a:t>Немиров А.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187926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5 А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Ильяшенко М.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Поляк В.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</a:tr>
              <a:tr h="29679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6 Б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Имамов М.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да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791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11 В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Маркелов Ю.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6633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10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495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2" descr="Линия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2"/>
          <a:stretch>
            <a:fillRect/>
          </a:stretch>
        </p:blipFill>
        <p:spPr bwMode="auto">
          <a:xfrm>
            <a:off x="1331913" y="741363"/>
            <a:ext cx="6840537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938"/>
            <a:ext cx="6840760" cy="513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669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C2B509-0389-49F4-8054-B741F8E827D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5036"/>
            <a:ext cx="8651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117" y="0"/>
            <a:ext cx="7531339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05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Сравнительный анализ качества обучения по предметам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420443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909A0-00CE-4069-B79B-10114AD584B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5486"/>
            <a:ext cx="86518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881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909A0-00CE-4069-B79B-10114AD584B0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85883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50" y="0"/>
            <a:ext cx="7710114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89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Сравнительный анализ качества обучения по предметам</a:t>
            </a:r>
            <a:endParaRPr lang="ru-RU" sz="1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3922289"/>
              </p:ext>
            </p:extLst>
          </p:nvPr>
        </p:nvGraphicFramePr>
        <p:xfrm>
          <a:off x="467544" y="987574"/>
          <a:ext cx="822960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909A0-00CE-4069-B79B-10114AD584B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478"/>
            <a:ext cx="720080" cy="72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6739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/>
              <a:t>Сравнительный анализ показателей ВПР с годовой результативностью</a:t>
            </a:r>
            <a:br>
              <a:rPr lang="ru-RU" sz="1800" b="1" dirty="0" smtClean="0"/>
            </a:br>
            <a:r>
              <a:rPr lang="ru-RU" sz="1800" b="1" dirty="0" smtClean="0"/>
              <a:t> по предмету  Русский язык , 2018 – 2019 учебный год</a:t>
            </a:r>
            <a:endParaRPr lang="ru-RU" sz="1800" b="1" dirty="0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23478"/>
            <a:ext cx="865707" cy="865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Объект 1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86063292"/>
              </p:ext>
            </p:extLst>
          </p:nvPr>
        </p:nvGraphicFramePr>
        <p:xfrm>
          <a:off x="250824" y="1200150"/>
          <a:ext cx="2737000" cy="353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909A0-00CE-4069-B79B-10114AD584B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46981"/>
            <a:ext cx="5976664" cy="248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7"/>
          <a:stretch/>
        </p:blipFill>
        <p:spPr bwMode="auto">
          <a:xfrm>
            <a:off x="2915816" y="1059581"/>
            <a:ext cx="5976664" cy="148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161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2" descr="Линия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2"/>
          <a:stretch>
            <a:fillRect/>
          </a:stretch>
        </p:blipFill>
        <p:spPr bwMode="auto">
          <a:xfrm>
            <a:off x="1331913" y="741363"/>
            <a:ext cx="6840537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6" y="741364"/>
            <a:ext cx="8360096" cy="3990626"/>
          </a:xfrm>
        </p:spPr>
        <p:txBody>
          <a:bodyPr/>
          <a:lstStyle/>
          <a:p>
            <a:pPr lvl="0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solidFill>
                  <a:srgbClr val="0070C0"/>
                </a:solidFill>
              </a:rPr>
              <a:t>Умение </a:t>
            </a:r>
            <a:r>
              <a:rPr lang="ru-RU" sz="1600" dirty="0">
                <a:solidFill>
                  <a:srgbClr val="0070C0"/>
                </a:solidFill>
              </a:rPr>
              <a:t>составлять план прочитанного текста в письменной форме, соблюдая нормы построения предложения и словоупотребления. </a:t>
            </a:r>
            <a:r>
              <a:rPr lang="ru-RU" sz="1600" dirty="0" smtClean="0">
                <a:solidFill>
                  <a:srgbClr val="0070C0"/>
                </a:solidFill>
              </a:rPr>
              <a:t>Делить </a:t>
            </a:r>
            <a:r>
              <a:rPr lang="ru-RU" sz="1600" dirty="0">
                <a:solidFill>
                  <a:srgbClr val="0070C0"/>
                </a:solidFill>
              </a:rPr>
              <a:t>тексты на смысловые части, составлять план текста. </a:t>
            </a: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- </a:t>
            </a:r>
            <a:r>
              <a:rPr lang="ru-RU" sz="1600" dirty="0">
                <a:solidFill>
                  <a:srgbClr val="0070C0"/>
                </a:solidFill>
              </a:rPr>
              <a:t>Умение распознавать значение </a:t>
            </a:r>
            <a:r>
              <a:rPr lang="ru-RU" sz="1600" dirty="0" smtClean="0">
                <a:solidFill>
                  <a:srgbClr val="0070C0"/>
                </a:solidFill>
              </a:rPr>
              <a:t>слова.  формулировать </a:t>
            </a:r>
            <a:r>
              <a:rPr lang="ru-RU" sz="1600" dirty="0">
                <a:solidFill>
                  <a:srgbClr val="0070C0"/>
                </a:solidFill>
              </a:rPr>
              <a:t>значение слова в письменной форме, соблюдая нормы построения предложения и словоупотребления. Определять значение слова по тексту. </a:t>
            </a: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- </a:t>
            </a:r>
            <a:r>
              <a:rPr lang="ru-RU" sz="1600" dirty="0">
                <a:solidFill>
                  <a:srgbClr val="0070C0"/>
                </a:solidFill>
              </a:rPr>
              <a:t>Умение классифицировать слова по составу. Находить в словах с однозначно выделяемыми морфемами окончание, корень, приставку, суффикс. </a:t>
            </a: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- </a:t>
            </a:r>
            <a:r>
              <a:rPr lang="ru-RU" sz="1600" dirty="0">
                <a:solidFill>
                  <a:srgbClr val="0070C0"/>
                </a:solidFill>
              </a:rPr>
              <a:t>Умение на основе данной информации и собственного жизненного опыта обучающихся определять конкретную жизненную ситуацию </a:t>
            </a:r>
            <a:r>
              <a:rPr lang="ru-RU" sz="1600" dirty="0" smtClean="0">
                <a:solidFill>
                  <a:srgbClr val="0070C0"/>
                </a:solidFill>
              </a:rPr>
              <a:t>для интерпретации данной, </a:t>
            </a:r>
            <a:r>
              <a:rPr lang="ru-RU" sz="1600" dirty="0">
                <a:solidFill>
                  <a:srgbClr val="0070C0"/>
                </a:solidFill>
              </a:rPr>
              <a:t>соблюдая при письме изученные орфографические и пунктуационные </a:t>
            </a:r>
            <a:r>
              <a:rPr lang="ru-RU" sz="1600" dirty="0" smtClean="0">
                <a:solidFill>
                  <a:srgbClr val="0070C0"/>
                </a:solidFill>
              </a:rPr>
              <a:t>нормы.</a:t>
            </a:r>
            <a:endParaRPr lang="ru-RU" sz="1600" b="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22313" y="160339"/>
            <a:ext cx="7772400" cy="666750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Проблемы </a:t>
            </a:r>
            <a:endParaRPr lang="ru-RU" sz="4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94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2" descr="Линия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52"/>
          <a:stretch>
            <a:fillRect/>
          </a:stretch>
        </p:blipFill>
        <p:spPr bwMode="auto">
          <a:xfrm>
            <a:off x="1331913" y="741363"/>
            <a:ext cx="6840537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AutoShape 2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5" name="AutoShape 4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5126" name="AutoShape 6" descr="http://%D0%BA%D0%BE-%D0%B1%D0%B0%D0%BB%D0%B0%D0%BA%D0%BE%D0%B2%D0%BE.%D1%80%D1%84/ikonki/koncepcija_matematicheskogo_razvitija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mbr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mbr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mbr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34" name="Picture 6" descr="Z:\ОИО\Переписка\Михайлова АИ\Дизайн прог секций ГАПС-2016\лог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16" y="160338"/>
            <a:ext cx="864000" cy="86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160338"/>
            <a:ext cx="7427168" cy="755229"/>
          </a:xfrm>
        </p:spPr>
        <p:txBody>
          <a:bodyPr/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Сравнительный анализ показателей ВПР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годовой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результативностью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 предмету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Математика,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2018 – 2019 учебный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52182599"/>
              </p:ext>
            </p:extLst>
          </p:nvPr>
        </p:nvGraphicFramePr>
        <p:xfrm>
          <a:off x="3707904" y="2859782"/>
          <a:ext cx="497889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7"/>
          <a:stretch/>
        </p:blipFill>
        <p:spPr bwMode="auto">
          <a:xfrm>
            <a:off x="3851920" y="868531"/>
            <a:ext cx="4916933" cy="199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3100364"/>
              </p:ext>
            </p:extLst>
          </p:nvPr>
        </p:nvGraphicFramePr>
        <p:xfrm>
          <a:off x="827584" y="1021588"/>
          <a:ext cx="2664296" cy="3494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2027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8285</TotalTime>
  <Words>759</Words>
  <Application>Microsoft Office PowerPoint</Application>
  <PresentationFormat>Экран (16:9)</PresentationFormat>
  <Paragraphs>192</Paragraphs>
  <Slides>18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Стратегические цели и актуальные задачи обновления содержания и повышения качества образования </vt:lpstr>
      <vt:lpstr>Презентация PowerPoint</vt:lpstr>
      <vt:lpstr>Презентация PowerPoint</vt:lpstr>
      <vt:lpstr>Сравнительный анализ качества обучения по предметам</vt:lpstr>
      <vt:lpstr>Презентация PowerPoint</vt:lpstr>
      <vt:lpstr>Сравнительный анализ качества обучения по предметам</vt:lpstr>
      <vt:lpstr>Сравнительный анализ показателей ВПР с годовой результативностью  по предмету  Русский язык , 2018 – 2019 учебный год</vt:lpstr>
      <vt:lpstr> - Умение составлять план прочитанного текста в письменной форме, соблюдая нормы построения предложения и словоупотребления. Делить тексты на смысловые части, составлять план текста.   - Умение распознавать значение слова.  формулировать значение слова в письменной форме, соблюдая нормы построения предложения и словоупотребления. Определять значение слова по тексту.   - Умение классифицировать слова по составу. Находить в словах с однозначно выделяемыми морфемами окончание, корень, приставку, суффикс.   - Умение на основе данной информации и собственного жизненного опыта обучающихся определять конкретную жизненную ситуацию для интерпретации данной, соблюдая при письме изученные орфографические и пунктуационные нормы.</vt:lpstr>
      <vt:lpstr>Сравнительный анализ показателей ВПР с годовой результативностью  по предмету  Математика, 2018 – 2019 учебный год</vt:lpstr>
      <vt:lpstr>Проблемы </vt:lpstr>
      <vt:lpstr>Сравнительный анализ показателей ВПР с годовой результативностью  по предмету  Окружающий мир, 2018 – 2019 учебный год</vt:lpstr>
      <vt:lpstr>Проблемы </vt:lpstr>
      <vt:lpstr>Соответствие отметок за ВПР  и отметок по журналу</vt:lpstr>
      <vt:lpstr> Рекомендации  по совершенствованию процесса преподавания предметов </vt:lpstr>
      <vt:lpstr>Инклюзивное образование</vt:lpstr>
      <vt:lpstr>Академическая задолженность</vt:lpstr>
      <vt:lpstr>Проблемы </vt:lpstr>
      <vt:lpstr>Инклюзивное образование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MihaylovaAI</dc:creator>
  <cp:lastModifiedBy>user</cp:lastModifiedBy>
  <cp:revision>662</cp:revision>
  <cp:lastPrinted>2019-09-02T06:16:37Z</cp:lastPrinted>
  <dcterms:created xsi:type="dcterms:W3CDTF">2011-08-15T07:54:25Z</dcterms:created>
  <dcterms:modified xsi:type="dcterms:W3CDTF">2020-05-04T07:01:17Z</dcterms:modified>
</cp:coreProperties>
</file>