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88" r:id="rId3"/>
    <p:sldId id="289" r:id="rId4"/>
    <p:sldId id="261" r:id="rId5"/>
    <p:sldId id="263" r:id="rId6"/>
    <p:sldId id="264" r:id="rId7"/>
    <p:sldId id="265" r:id="rId8"/>
    <p:sldId id="272" r:id="rId9"/>
    <p:sldId id="287" r:id="rId10"/>
    <p:sldId id="273" r:id="rId11"/>
    <p:sldId id="290" r:id="rId12"/>
    <p:sldId id="274" r:id="rId13"/>
    <p:sldId id="291" r:id="rId14"/>
    <p:sldId id="292" r:id="rId15"/>
    <p:sldId id="293" r:id="rId16"/>
    <p:sldId id="294" r:id="rId17"/>
    <p:sldId id="295" r:id="rId18"/>
    <p:sldId id="297" r:id="rId19"/>
    <p:sldId id="298" r:id="rId20"/>
    <p:sldId id="299" r:id="rId21"/>
    <p:sldId id="300" r:id="rId22"/>
    <p:sldId id="301" r:id="rId23"/>
    <p:sldId id="302" r:id="rId24"/>
    <p:sldId id="303" r:id="rId25"/>
    <p:sldId id="283"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0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98C3479-C758-407A-B5A7-999B415D192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8C3479-C758-407A-B5A7-999B415D192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8C3479-C758-407A-B5A7-999B415D192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1914048-D65F-4296-9494-64BB1FB72B84}" type="datetimeFigureOut">
              <a:rPr lang="ru-RU" smtClean="0"/>
              <a:pPr/>
              <a:t>11.10.2019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B98C3479-C758-407A-B5A7-999B415D192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914048-D65F-4296-9494-64BB1FB72B84}" type="datetimeFigureOut">
              <a:rPr lang="ru-RU" smtClean="0"/>
              <a:pPr/>
              <a:t>11.10.2019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98C3479-C758-407A-B5A7-999B415D192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p:cNvPicPr>
            <a:picLocks noChangeAspect="1" noChangeArrowheads="1"/>
          </p:cNvPicPr>
          <p:nvPr/>
        </p:nvPicPr>
        <p:blipFill>
          <a:blip r:embed="rId2" cstate="print"/>
          <a:srcRect/>
          <a:stretch>
            <a:fillRect/>
          </a:stretch>
        </p:blipFill>
        <p:spPr bwMode="auto">
          <a:xfrm>
            <a:off x="0" y="0"/>
            <a:ext cx="9143999" cy="6894115"/>
          </a:xfrm>
          <a:prstGeom prst="rect">
            <a:avLst/>
          </a:prstGeom>
          <a:noFill/>
          <a:ln w="9525">
            <a:noFill/>
            <a:miter lim="800000"/>
            <a:headEnd/>
            <a:tailEnd/>
          </a:ln>
          <a:effectLst/>
        </p:spPr>
      </p:pic>
    </p:spTree>
  </p:cSld>
  <p:clrMapOvr>
    <a:masterClrMapping/>
  </p:clrMapOvr>
  <p:transition>
    <p:pull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nvGraphicFramePr>
        <p:xfrm>
          <a:off x="1" y="188640"/>
          <a:ext cx="8964487" cy="6669360"/>
        </p:xfrm>
        <a:graphic>
          <a:graphicData uri="http://schemas.openxmlformats.org/drawingml/2006/table">
            <a:tbl>
              <a:tblPr firstRow="1" bandRow="1">
                <a:tableStyleId>{5C22544A-7EE6-4342-B048-85BDC9FD1C3A}</a:tableStyleId>
              </a:tblPr>
              <a:tblGrid>
                <a:gridCol w="2184144"/>
                <a:gridCol w="2184144"/>
                <a:gridCol w="2184144"/>
                <a:gridCol w="2412055"/>
              </a:tblGrid>
              <a:tr h="6669360">
                <a:tc>
                  <a:txBody>
                    <a:bodyPr/>
                    <a:lstStyle/>
                    <a:p>
                      <a:endParaRPr lang="be-BY" dirty="0" smtClean="0"/>
                    </a:p>
                    <a:p>
                      <a:endParaRPr lang="be-BY" dirty="0" smtClean="0"/>
                    </a:p>
                    <a:p>
                      <a:endParaRPr lang="be-BY" dirty="0" smtClean="0"/>
                    </a:p>
                    <a:p>
                      <a:endParaRPr lang="be-BY" dirty="0" smtClean="0"/>
                    </a:p>
                    <a:p>
                      <a:endParaRPr lang="be-BY" dirty="0" smtClean="0"/>
                    </a:p>
                    <a:p>
                      <a:r>
                        <a:rPr lang="be-BY" dirty="0" smtClean="0">
                          <a:latin typeface="Times New Roman" pitchFamily="18" charset="0"/>
                          <a:cs typeface="Times New Roman" pitchFamily="18" charset="0"/>
                        </a:rPr>
                        <a:t>Тәүҙә  уҡыйҙар, унан  береһе һорау  бирә, икенсе яуап  ҡайтара, аҙаҡ  икәүләп  йомғаҡ  яһайҙар. (Ә.Вәли)</a:t>
                      </a:r>
                      <a:endParaRPr lang="ru-RU" dirty="0"/>
                    </a:p>
                  </a:txBody>
                  <a:tcPr/>
                </a:tc>
                <a:tc>
                  <a:txBody>
                    <a:bodyPr/>
                    <a:lstStyle/>
                    <a:p>
                      <a:endParaRPr lang="be-BY" dirty="0" smtClean="0"/>
                    </a:p>
                    <a:p>
                      <a:endParaRPr lang="be-BY" dirty="0" smtClean="0"/>
                    </a:p>
                    <a:p>
                      <a:endParaRPr lang="be-BY" dirty="0" smtClean="0"/>
                    </a:p>
                    <a:p>
                      <a:endParaRPr lang="be-BY" dirty="0" smtClean="0"/>
                    </a:p>
                    <a:p>
                      <a:endParaRPr lang="be-BY" dirty="0" smtClean="0"/>
                    </a:p>
                  </a:txBody>
                  <a:tcPr/>
                </a:tc>
                <a:tc>
                  <a:txBody>
                    <a:bodyPr/>
                    <a:lstStyle/>
                    <a:p>
                      <a:endParaRPr lang="be-BY" dirty="0" smtClean="0"/>
                    </a:p>
                    <a:p>
                      <a:endParaRPr lang="be-BY" dirty="0" smtClean="0"/>
                    </a:p>
                    <a:p>
                      <a:endParaRPr lang="be-BY" dirty="0" smtClean="0"/>
                    </a:p>
                    <a:p>
                      <a:endParaRPr lang="be-BY" dirty="0" smtClean="0"/>
                    </a:p>
                    <a:p>
                      <a:endParaRPr lang="be-BY" dirty="0" smtClean="0"/>
                    </a:p>
                  </a:txBody>
                  <a:tcPr/>
                </a:tc>
                <a:tc>
                  <a:txBody>
                    <a:bodyPr/>
                    <a:lstStyle/>
                    <a:p>
                      <a:endParaRPr lang="be-BY" dirty="0" smtClean="0"/>
                    </a:p>
                    <a:p>
                      <a:endParaRPr lang="be-BY" dirty="0" smtClean="0"/>
                    </a:p>
                    <a:p>
                      <a:endParaRPr lang="be-BY" dirty="0" smtClean="0"/>
                    </a:p>
                    <a:p>
                      <a:endParaRPr lang="be-BY" dirty="0" smtClean="0"/>
                    </a:p>
                    <a:p>
                      <a:endParaRPr lang="be-BY" dirty="0" smtClean="0"/>
                    </a:p>
                  </a:txBody>
                  <a:tcPr/>
                </a:tc>
              </a:tr>
            </a:tbl>
          </a:graphicData>
        </a:graphic>
      </p:graphicFrame>
    </p:spTree>
  </p:cSld>
  <p:clrMapOvr>
    <a:masterClrMapping/>
  </p:clrMapOvr>
  <p:transition>
    <p:pull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nvGraphicFramePr>
        <p:xfrm>
          <a:off x="1" y="188640"/>
          <a:ext cx="8964487" cy="6669360"/>
        </p:xfrm>
        <a:graphic>
          <a:graphicData uri="http://schemas.openxmlformats.org/drawingml/2006/table">
            <a:tbl>
              <a:tblPr firstRow="1" bandRow="1">
                <a:tableStyleId>{5C22544A-7EE6-4342-B048-85BDC9FD1C3A}</a:tableStyleId>
              </a:tblPr>
              <a:tblGrid>
                <a:gridCol w="2184144"/>
                <a:gridCol w="2184144"/>
                <a:gridCol w="2184144"/>
                <a:gridCol w="2412055"/>
              </a:tblGrid>
              <a:tr h="6669360">
                <a:tc>
                  <a:txBody>
                    <a:bodyPr/>
                    <a:lstStyle/>
                    <a:p>
                      <a:endParaRPr lang="be-BY" dirty="0" smtClean="0"/>
                    </a:p>
                    <a:p>
                      <a:endParaRPr lang="be-BY" dirty="0" smtClean="0"/>
                    </a:p>
                    <a:p>
                      <a:endParaRPr lang="be-BY" dirty="0" smtClean="0"/>
                    </a:p>
                    <a:p>
                      <a:endParaRPr lang="be-BY" dirty="0" smtClean="0"/>
                    </a:p>
                    <a:p>
                      <a:endParaRPr lang="be-BY" dirty="0" smtClean="0"/>
                    </a:p>
                    <a:p>
                      <a:r>
                        <a:rPr lang="be-BY" sz="2000" dirty="0" smtClean="0">
                          <a:latin typeface="Times New Roman" pitchFamily="18" charset="0"/>
                          <a:cs typeface="Times New Roman" pitchFamily="18" charset="0"/>
                        </a:rPr>
                        <a:t>Тәүҙә  уҡыйҙар, унан  береһе һорау  бирә, икенсе яуап  ҡайтара, аҙаҡ  икәүләп  йомғаҡ  яһайҙар. (Ә.Вәли)</a:t>
                      </a:r>
                      <a:endParaRPr lang="ru-RU" sz="2000" dirty="0"/>
                    </a:p>
                  </a:txBody>
                  <a:tcPr/>
                </a:tc>
                <a:tc>
                  <a:txBody>
                    <a:bodyPr/>
                    <a:lstStyle/>
                    <a:p>
                      <a:endParaRPr lang="be-BY" dirty="0" smtClean="0"/>
                    </a:p>
                    <a:p>
                      <a:endParaRPr lang="be-BY" dirty="0" smtClean="0"/>
                    </a:p>
                    <a:p>
                      <a:endParaRPr lang="be-BY" dirty="0" smtClean="0"/>
                    </a:p>
                    <a:p>
                      <a:endParaRPr lang="be-BY" dirty="0" smtClean="0"/>
                    </a:p>
                    <a:p>
                      <a:endParaRPr lang="be-BY" dirty="0" smtClean="0"/>
                    </a:p>
                    <a:p>
                      <a:pPr algn="ctr"/>
                      <a:r>
                        <a:rPr kumimoji="0" lang="be-BY" sz="2000" b="1" kern="1200" dirty="0" smtClean="0">
                          <a:solidFill>
                            <a:schemeClr val="lt1"/>
                          </a:solidFill>
                          <a:latin typeface="Times New Roman" pitchFamily="18" charset="0"/>
                          <a:ea typeface="+mn-ea"/>
                          <a:cs typeface="Times New Roman" pitchFamily="18" charset="0"/>
                        </a:rPr>
                        <a:t>интонация</a:t>
                      </a:r>
                      <a:endParaRPr lang="ru-RU" sz="2000" dirty="0">
                        <a:latin typeface="Times New Roman" pitchFamily="18" charset="0"/>
                        <a:cs typeface="Times New Roman" pitchFamily="18" charset="0"/>
                      </a:endParaRPr>
                    </a:p>
                  </a:txBody>
                  <a:tcPr/>
                </a:tc>
                <a:tc>
                  <a:txBody>
                    <a:bodyPr/>
                    <a:lstStyle/>
                    <a:p>
                      <a:endParaRPr lang="be-BY" dirty="0" smtClean="0"/>
                    </a:p>
                    <a:p>
                      <a:endParaRPr lang="be-BY" dirty="0" smtClean="0"/>
                    </a:p>
                    <a:p>
                      <a:endParaRPr lang="be-BY" dirty="0" smtClean="0"/>
                    </a:p>
                    <a:p>
                      <a:endParaRPr lang="be-BY" dirty="0" smtClean="0"/>
                    </a:p>
                    <a:p>
                      <a:endParaRPr lang="be-BY" dirty="0" smtClean="0"/>
                    </a:p>
                    <a:p>
                      <a:pPr algn="ctr"/>
                      <a:r>
                        <a:rPr kumimoji="0" lang="be-BY" sz="2000" b="1" kern="1200" dirty="0" smtClean="0">
                          <a:solidFill>
                            <a:schemeClr val="lt1"/>
                          </a:solidFill>
                          <a:latin typeface="Times New Roman" pitchFamily="18" charset="0"/>
                          <a:ea typeface="+mn-ea"/>
                          <a:cs typeface="Times New Roman" pitchFamily="18" charset="0"/>
                        </a:rPr>
                        <a:t>Эҙмә-эҙ, бер-бер артлы булған  эш-хәрәкәт, күренеш, хәл-ваҡиғаларҙы  белдерәләр</a:t>
                      </a:r>
                      <a:endParaRPr lang="ru-RU" sz="2000" dirty="0">
                        <a:latin typeface="Times New Roman" pitchFamily="18" charset="0"/>
                        <a:cs typeface="Times New Roman" pitchFamily="18" charset="0"/>
                      </a:endParaRPr>
                    </a:p>
                  </a:txBody>
                  <a:tcPr/>
                </a:tc>
                <a:tc>
                  <a:txBody>
                    <a:bodyPr/>
                    <a:lstStyle/>
                    <a:p>
                      <a:endParaRPr lang="be-BY" dirty="0" smtClean="0"/>
                    </a:p>
                    <a:p>
                      <a:endParaRPr lang="be-BY" dirty="0" smtClean="0"/>
                    </a:p>
                    <a:p>
                      <a:endParaRPr lang="be-BY" dirty="0" smtClean="0"/>
                    </a:p>
                    <a:p>
                      <a:endParaRPr lang="be-BY" dirty="0" smtClean="0"/>
                    </a:p>
                    <a:p>
                      <a:endParaRPr lang="be-BY" dirty="0" smtClean="0"/>
                    </a:p>
                    <a:p>
                      <a:pPr algn="ctr"/>
                      <a:r>
                        <a:rPr kumimoji="0" lang="be-BY" sz="2000" b="1" kern="1200" dirty="0" smtClean="0">
                          <a:solidFill>
                            <a:schemeClr val="lt1"/>
                          </a:solidFill>
                          <a:latin typeface="Times New Roman" pitchFamily="18" charset="0"/>
                          <a:ea typeface="+mn-ea"/>
                          <a:cs typeface="Times New Roman" pitchFamily="18" charset="0"/>
                        </a:rPr>
                        <a:t>Өтөр  йәки  нөктәле  өтөр</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pull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nvGraphicFramePr>
        <p:xfrm>
          <a:off x="0" y="116633"/>
          <a:ext cx="9144000" cy="6624735"/>
        </p:xfrm>
        <a:graphic>
          <a:graphicData uri="http://schemas.openxmlformats.org/drawingml/2006/table">
            <a:tbl>
              <a:tblPr firstRow="1" bandRow="1">
                <a:tableStyleId>{5C22544A-7EE6-4342-B048-85BDC9FD1C3A}</a:tableStyleId>
              </a:tblPr>
              <a:tblGrid>
                <a:gridCol w="2286000"/>
                <a:gridCol w="2286000"/>
                <a:gridCol w="2286000"/>
                <a:gridCol w="2286000"/>
              </a:tblGrid>
              <a:tr h="6624735">
                <a:tc>
                  <a:txBody>
                    <a:bodyPr/>
                    <a:lstStyle/>
                    <a:p>
                      <a:endParaRPr lang="be-BY" dirty="0" smtClean="0"/>
                    </a:p>
                    <a:p>
                      <a:endParaRPr lang="be-BY" dirty="0" smtClean="0"/>
                    </a:p>
                    <a:p>
                      <a:endParaRPr lang="be-BY" dirty="0" smtClean="0"/>
                    </a:p>
                    <a:p>
                      <a:endParaRPr lang="be-BY" dirty="0" smtClean="0"/>
                    </a:p>
                    <a:p>
                      <a:r>
                        <a:rPr kumimoji="0" lang="be-BY" sz="2000" b="1" kern="1200" dirty="0" smtClean="0">
                          <a:solidFill>
                            <a:schemeClr val="lt1"/>
                          </a:solidFill>
                          <a:latin typeface="Times New Roman" pitchFamily="18" charset="0"/>
                          <a:ea typeface="+mn-ea"/>
                          <a:cs typeface="Times New Roman" pitchFamily="18" charset="0"/>
                        </a:rPr>
                        <a:t>Бөтә ерҙә  һиллек: ағастар  яланғасланған, ҡош  тауыштары  туҡтаған, йылғалар  ҙә  тын  ғына  аға.</a:t>
                      </a:r>
                      <a:endParaRPr lang="ru-RU" sz="2000" dirty="0">
                        <a:latin typeface="Times New Roman" pitchFamily="18" charset="0"/>
                        <a:cs typeface="Times New Roman" pitchFamily="18" charset="0"/>
                      </a:endParaRPr>
                    </a:p>
                  </a:txBody>
                  <a:tcPr/>
                </a:tc>
                <a:tc>
                  <a:txBody>
                    <a:bodyPr/>
                    <a:lstStyle/>
                    <a:p>
                      <a:endParaRPr lang="be-BY" dirty="0" smtClean="0"/>
                    </a:p>
                    <a:p>
                      <a:endParaRPr lang="be-BY" dirty="0" smtClean="0"/>
                    </a:p>
                    <a:p>
                      <a:endParaRPr lang="be-BY" dirty="0" smtClean="0"/>
                    </a:p>
                    <a:p>
                      <a:endParaRPr lang="be-BY" dirty="0" smtClean="0"/>
                    </a:p>
                    <a:p>
                      <a:endParaRPr lang="ru-RU" dirty="0"/>
                    </a:p>
                  </a:txBody>
                  <a:tcPr/>
                </a:tc>
                <a:tc>
                  <a:txBody>
                    <a:bodyPr/>
                    <a:lstStyle/>
                    <a:p>
                      <a:endParaRPr lang="be-BY" dirty="0" smtClean="0"/>
                    </a:p>
                    <a:p>
                      <a:endParaRPr lang="be-BY" dirty="0" smtClean="0"/>
                    </a:p>
                    <a:p>
                      <a:endParaRPr lang="be-BY" dirty="0" smtClean="0"/>
                    </a:p>
                    <a:p>
                      <a:endParaRPr lang="be-BY" dirty="0" smtClean="0"/>
                    </a:p>
                  </a:txBody>
                  <a:tcPr/>
                </a:tc>
                <a:tc>
                  <a:txBody>
                    <a:bodyPr/>
                    <a:lstStyle/>
                    <a:p>
                      <a:endParaRPr lang="be-BY" dirty="0" smtClean="0"/>
                    </a:p>
                    <a:p>
                      <a:endParaRPr lang="be-BY" dirty="0" smtClean="0"/>
                    </a:p>
                    <a:p>
                      <a:endParaRPr lang="be-BY" dirty="0" smtClean="0"/>
                    </a:p>
                    <a:p>
                      <a:endParaRPr lang="be-BY" dirty="0" smtClean="0"/>
                    </a:p>
                  </a:txBody>
                  <a:tcPr/>
                </a:tc>
              </a:tr>
            </a:tbl>
          </a:graphicData>
        </a:graphic>
      </p:graphicFrame>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nvGraphicFramePr>
        <p:xfrm>
          <a:off x="0" y="116633"/>
          <a:ext cx="9144000" cy="6624735"/>
        </p:xfrm>
        <a:graphic>
          <a:graphicData uri="http://schemas.openxmlformats.org/drawingml/2006/table">
            <a:tbl>
              <a:tblPr firstRow="1" bandRow="1">
                <a:tableStyleId>{5C22544A-7EE6-4342-B048-85BDC9FD1C3A}</a:tableStyleId>
              </a:tblPr>
              <a:tblGrid>
                <a:gridCol w="2286000"/>
                <a:gridCol w="2286000"/>
                <a:gridCol w="2286000"/>
                <a:gridCol w="2286000"/>
              </a:tblGrid>
              <a:tr h="6624735">
                <a:tc>
                  <a:txBody>
                    <a:bodyPr/>
                    <a:lstStyle/>
                    <a:p>
                      <a:endParaRPr lang="be-BY" dirty="0" smtClean="0"/>
                    </a:p>
                    <a:p>
                      <a:endParaRPr lang="be-BY" dirty="0" smtClean="0"/>
                    </a:p>
                    <a:p>
                      <a:endParaRPr lang="be-BY" dirty="0" smtClean="0"/>
                    </a:p>
                    <a:p>
                      <a:endParaRPr lang="be-BY" dirty="0" smtClean="0"/>
                    </a:p>
                    <a:p>
                      <a:r>
                        <a:rPr kumimoji="0" lang="be-BY" sz="2000" b="1" kern="1200" dirty="0" smtClean="0">
                          <a:solidFill>
                            <a:schemeClr val="lt1"/>
                          </a:solidFill>
                          <a:latin typeface="Times New Roman" pitchFamily="18" charset="0"/>
                          <a:ea typeface="+mn-ea"/>
                          <a:cs typeface="Times New Roman" pitchFamily="18" charset="0"/>
                        </a:rPr>
                        <a:t>Бөтә ерҙә  һиллек: ағастар  яланғасланған, ҡош  тауыштары  туҡтаған, йылғалар  ҙә  тын  ғына  аға.</a:t>
                      </a:r>
                      <a:endParaRPr lang="ru-RU" sz="2000" dirty="0">
                        <a:latin typeface="Times New Roman" pitchFamily="18" charset="0"/>
                        <a:cs typeface="Times New Roman" pitchFamily="18" charset="0"/>
                      </a:endParaRPr>
                    </a:p>
                  </a:txBody>
                  <a:tcPr/>
                </a:tc>
                <a:tc>
                  <a:txBody>
                    <a:bodyPr/>
                    <a:lstStyle/>
                    <a:p>
                      <a:endParaRPr lang="be-BY" dirty="0" smtClean="0"/>
                    </a:p>
                    <a:p>
                      <a:endParaRPr lang="be-BY" dirty="0" smtClean="0"/>
                    </a:p>
                    <a:p>
                      <a:endParaRPr lang="be-BY" dirty="0" smtClean="0"/>
                    </a:p>
                    <a:p>
                      <a:endParaRPr lang="be-BY" dirty="0" smtClean="0"/>
                    </a:p>
                    <a:p>
                      <a:pPr algn="ctr"/>
                      <a:r>
                        <a:rPr kumimoji="0" lang="be-BY" sz="2000" b="1" kern="1200" dirty="0" smtClean="0">
                          <a:solidFill>
                            <a:schemeClr val="lt1"/>
                          </a:solidFill>
                          <a:latin typeface="Times New Roman" pitchFamily="18" charset="0"/>
                          <a:ea typeface="+mn-ea"/>
                          <a:cs typeface="Times New Roman" pitchFamily="18" charset="0"/>
                        </a:rPr>
                        <a:t>интонация</a:t>
                      </a:r>
                      <a:endParaRPr lang="be-BY" sz="2000" dirty="0" smtClean="0">
                        <a:latin typeface="Times New Roman" pitchFamily="18" charset="0"/>
                        <a:cs typeface="Times New Roman" pitchFamily="18" charset="0"/>
                      </a:endParaRPr>
                    </a:p>
                    <a:p>
                      <a:endParaRPr lang="ru-RU" dirty="0"/>
                    </a:p>
                  </a:txBody>
                  <a:tcPr/>
                </a:tc>
                <a:tc>
                  <a:txBody>
                    <a:bodyPr/>
                    <a:lstStyle/>
                    <a:p>
                      <a:endParaRPr lang="be-BY" dirty="0" smtClean="0"/>
                    </a:p>
                    <a:p>
                      <a:endParaRPr lang="be-BY" dirty="0" smtClean="0"/>
                    </a:p>
                    <a:p>
                      <a:endParaRPr lang="be-BY" dirty="0" smtClean="0"/>
                    </a:p>
                    <a:p>
                      <a:endParaRPr lang="be-BY"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0" lang="be-BY" sz="2000" b="1" kern="1200" dirty="0" smtClean="0">
                          <a:solidFill>
                            <a:schemeClr val="lt1"/>
                          </a:solidFill>
                          <a:latin typeface="Times New Roman" pitchFamily="18" charset="0"/>
                          <a:ea typeface="+mn-ea"/>
                          <a:cs typeface="Times New Roman" pitchFamily="18" charset="0"/>
                        </a:rPr>
                        <a:t>Бер-береһен  асыҡлаусы  һөйләмдәр</a:t>
                      </a:r>
                      <a:endParaRPr kumimoji="0" lang="ru-RU" sz="2000" b="1" kern="1200" dirty="0" smtClean="0">
                        <a:solidFill>
                          <a:schemeClr val="lt1"/>
                        </a:solidFill>
                        <a:latin typeface="Times New Roman" pitchFamily="18" charset="0"/>
                        <a:ea typeface="+mn-ea"/>
                        <a:cs typeface="Times New Roman" pitchFamily="18" charset="0"/>
                      </a:endParaRPr>
                    </a:p>
                    <a:p>
                      <a:endParaRPr lang="ru-RU" dirty="0"/>
                    </a:p>
                  </a:txBody>
                  <a:tcPr/>
                </a:tc>
                <a:tc>
                  <a:txBody>
                    <a:bodyPr/>
                    <a:lstStyle/>
                    <a:p>
                      <a:endParaRPr lang="be-BY" dirty="0" smtClean="0"/>
                    </a:p>
                    <a:p>
                      <a:endParaRPr lang="be-BY" dirty="0" smtClean="0"/>
                    </a:p>
                    <a:p>
                      <a:endParaRPr lang="be-BY" dirty="0" smtClean="0"/>
                    </a:p>
                    <a:p>
                      <a:endParaRPr lang="be-BY" dirty="0" smtClean="0"/>
                    </a:p>
                    <a:p>
                      <a:pPr algn="ctr"/>
                      <a:r>
                        <a:rPr kumimoji="0" lang="be-BY" sz="2000" b="1" kern="1200" dirty="0" smtClean="0">
                          <a:solidFill>
                            <a:schemeClr val="lt1"/>
                          </a:solidFill>
                          <a:latin typeface="Times New Roman" pitchFamily="18" charset="0"/>
                          <a:ea typeface="+mn-ea"/>
                          <a:cs typeface="Times New Roman" pitchFamily="18" charset="0"/>
                        </a:rPr>
                        <a:t>Ике  нөктә</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3" name="Таблица 2"/>
          <p:cNvGraphicFramePr>
            <a:graphicFrameLocks noGrp="1"/>
          </p:cNvGraphicFramePr>
          <p:nvPr/>
        </p:nvGraphicFramePr>
        <p:xfrm>
          <a:off x="0" y="0"/>
          <a:ext cx="9144000" cy="6741368"/>
        </p:xfrm>
        <a:graphic>
          <a:graphicData uri="http://schemas.openxmlformats.org/drawingml/2006/table">
            <a:tbl>
              <a:tblPr firstRow="1" bandRow="1">
                <a:tableStyleId>{5C22544A-7EE6-4342-B048-85BDC9FD1C3A}</a:tableStyleId>
              </a:tblPr>
              <a:tblGrid>
                <a:gridCol w="2286000"/>
                <a:gridCol w="2286000"/>
                <a:gridCol w="2286000"/>
                <a:gridCol w="2286000"/>
              </a:tblGrid>
              <a:tr h="6741368">
                <a:tc>
                  <a:txBody>
                    <a:bodyPr/>
                    <a:lstStyle/>
                    <a:p>
                      <a:endParaRPr lang="be-BY" sz="2000" dirty="0" smtClean="0">
                        <a:latin typeface="Times New Roman" pitchFamily="18" charset="0"/>
                        <a:cs typeface="Times New Roman" pitchFamily="18" charset="0"/>
                      </a:endParaRPr>
                    </a:p>
                    <a:p>
                      <a:endParaRPr lang="be-BY" sz="2000" dirty="0" smtClean="0">
                        <a:latin typeface="Times New Roman" pitchFamily="18" charset="0"/>
                        <a:cs typeface="Times New Roman" pitchFamily="18" charset="0"/>
                      </a:endParaRPr>
                    </a:p>
                    <a:p>
                      <a:endParaRPr lang="be-BY" sz="2000" dirty="0" smtClean="0">
                        <a:latin typeface="Times New Roman" pitchFamily="18" charset="0"/>
                        <a:cs typeface="Times New Roman" pitchFamily="18" charset="0"/>
                      </a:endParaRPr>
                    </a:p>
                    <a:p>
                      <a:r>
                        <a:rPr kumimoji="0" lang="be-BY" sz="2000" b="1" kern="1200" dirty="0" smtClean="0">
                          <a:solidFill>
                            <a:schemeClr val="lt1"/>
                          </a:solidFill>
                          <a:latin typeface="Times New Roman" pitchFamily="18" charset="0"/>
                          <a:ea typeface="+mn-ea"/>
                          <a:cs typeface="Times New Roman" pitchFamily="18" charset="0"/>
                        </a:rPr>
                        <a:t>Эш  бөттө - көлтә  йыяһы  ғына  ҡалды. (Әйтем)</a:t>
                      </a:r>
                      <a:endParaRPr kumimoji="0" lang="ru-RU" sz="2000" b="1" kern="1200" dirty="0" smtClean="0">
                        <a:solidFill>
                          <a:schemeClr val="lt1"/>
                        </a:solidFill>
                        <a:latin typeface="Times New Roman" pitchFamily="18" charset="0"/>
                        <a:ea typeface="+mn-ea"/>
                        <a:cs typeface="Times New Roman" pitchFamily="18" charset="0"/>
                      </a:endParaRPr>
                    </a:p>
                    <a:p>
                      <a:r>
                        <a:rPr kumimoji="0" lang="be-BY" sz="2000" b="1" kern="1200" dirty="0" smtClean="0">
                          <a:solidFill>
                            <a:schemeClr val="lt1"/>
                          </a:solidFill>
                          <a:latin typeface="Times New Roman" pitchFamily="18" charset="0"/>
                          <a:ea typeface="+mn-ea"/>
                          <a:cs typeface="Times New Roman" pitchFamily="18" charset="0"/>
                        </a:rPr>
                        <a:t> </a:t>
                      </a:r>
                      <a:endParaRPr kumimoji="0" lang="ru-RU" sz="2000" b="1" kern="1200" dirty="0" smtClean="0">
                        <a:solidFill>
                          <a:schemeClr val="lt1"/>
                        </a:solidFill>
                        <a:latin typeface="Times New Roman" pitchFamily="18" charset="0"/>
                        <a:ea typeface="+mn-ea"/>
                        <a:cs typeface="Times New Roman" pitchFamily="18" charset="0"/>
                      </a:endParaRPr>
                    </a:p>
                    <a:p>
                      <a:endParaRPr lang="ru-RU" sz="2000" dirty="0">
                        <a:latin typeface="Times New Roman" pitchFamily="18" charset="0"/>
                        <a:cs typeface="Times New Roman" pitchFamily="18" charset="0"/>
                      </a:endParaRPr>
                    </a:p>
                  </a:txBody>
                  <a:tcPr/>
                </a:tc>
                <a:tc>
                  <a:txBody>
                    <a:bodyPr/>
                    <a:lstStyle/>
                    <a:p>
                      <a:pPr algn="just">
                        <a:lnSpc>
                          <a:spcPct val="115000"/>
                        </a:lnSpc>
                        <a:spcAft>
                          <a:spcPts val="0"/>
                        </a:spcAft>
                      </a:pPr>
                      <a:endParaRPr lang="be-BY" sz="2000" dirty="0" smtClean="0">
                        <a:latin typeface="Times New Roman" pitchFamily="18" charset="0"/>
                        <a:ea typeface="Calibri"/>
                        <a:cs typeface="Times New Roman" pitchFamily="18" charset="0"/>
                      </a:endParaRPr>
                    </a:p>
                    <a:p>
                      <a:pPr algn="just">
                        <a:lnSpc>
                          <a:spcPct val="115000"/>
                        </a:lnSpc>
                        <a:spcAft>
                          <a:spcPts val="0"/>
                        </a:spcAft>
                      </a:pPr>
                      <a:endParaRPr lang="be-BY" sz="2000" dirty="0" smtClean="0">
                        <a:latin typeface="Times New Roman" pitchFamily="18" charset="0"/>
                        <a:ea typeface="Calibri"/>
                        <a:cs typeface="Times New Roman" pitchFamily="18" charset="0"/>
                      </a:endParaRPr>
                    </a:p>
                    <a:p>
                      <a:pPr algn="just">
                        <a:lnSpc>
                          <a:spcPct val="115000"/>
                        </a:lnSpc>
                        <a:spcAft>
                          <a:spcPts val="0"/>
                        </a:spcAft>
                      </a:pPr>
                      <a:endParaRPr lang="be-BY" sz="2000" dirty="0" smtClean="0">
                        <a:latin typeface="Times New Roman" pitchFamily="18" charset="0"/>
                        <a:ea typeface="Calibri"/>
                        <a:cs typeface="Times New Roman" pitchFamily="18" charset="0"/>
                      </a:endParaRPr>
                    </a:p>
                  </a:txBody>
                  <a:tcPr marL="68580" marR="68580" marT="0" marB="0"/>
                </a:tc>
                <a:tc>
                  <a:txBody>
                    <a:bodyPr/>
                    <a:lstStyle/>
                    <a:p>
                      <a:endParaRPr lang="be-BY" dirty="0" smtClean="0"/>
                    </a:p>
                    <a:p>
                      <a:endParaRPr lang="be-BY" dirty="0" smtClean="0"/>
                    </a:p>
                    <a:p>
                      <a:endParaRPr lang="be-BY" dirty="0" smtClean="0"/>
                    </a:p>
                    <a:p>
                      <a:endParaRPr lang="be-BY" dirty="0" smtClean="0"/>
                    </a:p>
                  </a:txBody>
                  <a:tcPr/>
                </a:tc>
                <a:tc>
                  <a:txBody>
                    <a:bodyPr/>
                    <a:lstStyle/>
                    <a:p>
                      <a:endParaRPr lang="be-BY" dirty="0" smtClean="0"/>
                    </a:p>
                    <a:p>
                      <a:endParaRPr lang="be-BY" dirty="0" smtClean="0"/>
                    </a:p>
                    <a:p>
                      <a:endParaRPr lang="be-BY" dirty="0" smtClean="0"/>
                    </a:p>
                    <a:p>
                      <a:endParaRPr lang="be-BY" dirty="0" smtClean="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graphicFrame>
        <p:nvGraphicFramePr>
          <p:cNvPr id="3" name="Таблица 2"/>
          <p:cNvGraphicFramePr>
            <a:graphicFrameLocks noGrp="1"/>
          </p:cNvGraphicFramePr>
          <p:nvPr/>
        </p:nvGraphicFramePr>
        <p:xfrm>
          <a:off x="0" y="0"/>
          <a:ext cx="9144000" cy="6741368"/>
        </p:xfrm>
        <a:graphic>
          <a:graphicData uri="http://schemas.openxmlformats.org/drawingml/2006/table">
            <a:tbl>
              <a:tblPr firstRow="1" bandRow="1">
                <a:tableStyleId>{5C22544A-7EE6-4342-B048-85BDC9FD1C3A}</a:tableStyleId>
              </a:tblPr>
              <a:tblGrid>
                <a:gridCol w="2286000"/>
                <a:gridCol w="2286000"/>
                <a:gridCol w="2286000"/>
                <a:gridCol w="2286000"/>
              </a:tblGrid>
              <a:tr h="6741368">
                <a:tc>
                  <a:txBody>
                    <a:bodyPr/>
                    <a:lstStyle/>
                    <a:p>
                      <a:endParaRPr lang="be-BY" sz="2000" dirty="0" smtClean="0">
                        <a:latin typeface="Times New Roman" pitchFamily="18" charset="0"/>
                        <a:cs typeface="Times New Roman" pitchFamily="18" charset="0"/>
                      </a:endParaRPr>
                    </a:p>
                    <a:p>
                      <a:endParaRPr lang="be-BY" sz="2000" dirty="0" smtClean="0">
                        <a:latin typeface="Times New Roman" pitchFamily="18" charset="0"/>
                        <a:cs typeface="Times New Roman" pitchFamily="18" charset="0"/>
                      </a:endParaRPr>
                    </a:p>
                    <a:p>
                      <a:endParaRPr lang="be-BY" sz="2000" dirty="0" smtClean="0">
                        <a:latin typeface="Times New Roman" pitchFamily="18" charset="0"/>
                        <a:cs typeface="Times New Roman" pitchFamily="18" charset="0"/>
                      </a:endParaRPr>
                    </a:p>
                    <a:p>
                      <a:r>
                        <a:rPr kumimoji="0" lang="be-BY" sz="2000" b="1" kern="1200" dirty="0" smtClean="0">
                          <a:solidFill>
                            <a:schemeClr val="lt1"/>
                          </a:solidFill>
                          <a:latin typeface="Times New Roman" pitchFamily="18" charset="0"/>
                          <a:ea typeface="+mn-ea"/>
                          <a:cs typeface="Times New Roman" pitchFamily="18" charset="0"/>
                        </a:rPr>
                        <a:t>Эш  бөттө - көлтә  йыяһы  ғына  ҡалды. (Әйтем)</a:t>
                      </a:r>
                      <a:endParaRPr kumimoji="0" lang="ru-RU" sz="2000" b="1" kern="1200" dirty="0" smtClean="0">
                        <a:solidFill>
                          <a:schemeClr val="lt1"/>
                        </a:solidFill>
                        <a:latin typeface="Times New Roman" pitchFamily="18" charset="0"/>
                        <a:ea typeface="+mn-ea"/>
                        <a:cs typeface="Times New Roman" pitchFamily="18" charset="0"/>
                      </a:endParaRPr>
                    </a:p>
                    <a:p>
                      <a:r>
                        <a:rPr kumimoji="0" lang="be-BY" sz="2000" b="1" kern="1200" dirty="0" smtClean="0">
                          <a:solidFill>
                            <a:schemeClr val="lt1"/>
                          </a:solidFill>
                          <a:latin typeface="Times New Roman" pitchFamily="18" charset="0"/>
                          <a:ea typeface="+mn-ea"/>
                          <a:cs typeface="Times New Roman" pitchFamily="18" charset="0"/>
                        </a:rPr>
                        <a:t> </a:t>
                      </a:r>
                      <a:endParaRPr kumimoji="0" lang="ru-RU" sz="2000" b="1" kern="1200" dirty="0" smtClean="0">
                        <a:solidFill>
                          <a:schemeClr val="lt1"/>
                        </a:solidFill>
                        <a:latin typeface="Times New Roman" pitchFamily="18" charset="0"/>
                        <a:ea typeface="+mn-ea"/>
                        <a:cs typeface="Times New Roman" pitchFamily="18" charset="0"/>
                      </a:endParaRPr>
                    </a:p>
                    <a:p>
                      <a:endParaRPr lang="ru-RU" sz="2000" dirty="0">
                        <a:latin typeface="Times New Roman" pitchFamily="18" charset="0"/>
                        <a:cs typeface="Times New Roman" pitchFamily="18" charset="0"/>
                      </a:endParaRPr>
                    </a:p>
                  </a:txBody>
                  <a:tcPr/>
                </a:tc>
                <a:tc>
                  <a:txBody>
                    <a:bodyPr/>
                    <a:lstStyle/>
                    <a:p>
                      <a:pPr algn="just">
                        <a:lnSpc>
                          <a:spcPct val="115000"/>
                        </a:lnSpc>
                        <a:spcAft>
                          <a:spcPts val="0"/>
                        </a:spcAft>
                      </a:pPr>
                      <a:endParaRPr lang="be-BY" sz="2000" dirty="0" smtClean="0">
                        <a:latin typeface="Times New Roman" pitchFamily="18" charset="0"/>
                        <a:ea typeface="Calibri"/>
                        <a:cs typeface="Times New Roman" pitchFamily="18" charset="0"/>
                      </a:endParaRPr>
                    </a:p>
                    <a:p>
                      <a:pPr algn="just">
                        <a:lnSpc>
                          <a:spcPct val="115000"/>
                        </a:lnSpc>
                        <a:spcAft>
                          <a:spcPts val="0"/>
                        </a:spcAft>
                      </a:pPr>
                      <a:endParaRPr lang="be-BY" sz="2000" dirty="0" smtClean="0">
                        <a:latin typeface="Times New Roman" pitchFamily="18" charset="0"/>
                        <a:ea typeface="Calibri"/>
                        <a:cs typeface="Times New Roman" pitchFamily="18" charset="0"/>
                      </a:endParaRPr>
                    </a:p>
                    <a:p>
                      <a:pPr algn="just">
                        <a:lnSpc>
                          <a:spcPct val="115000"/>
                        </a:lnSpc>
                        <a:spcAft>
                          <a:spcPts val="0"/>
                        </a:spcAft>
                      </a:pPr>
                      <a:endParaRPr lang="ba-RU" sz="2000" dirty="0" smtClean="0">
                        <a:latin typeface="Times New Roman" pitchFamily="18" charset="0"/>
                        <a:ea typeface="Calibri"/>
                        <a:cs typeface="Times New Roman" pitchFamily="18" charset="0"/>
                      </a:endParaRPr>
                    </a:p>
                    <a:p>
                      <a:pPr algn="just">
                        <a:lnSpc>
                          <a:spcPct val="115000"/>
                        </a:lnSpc>
                        <a:spcAft>
                          <a:spcPts val="0"/>
                        </a:spcAft>
                      </a:pPr>
                      <a:r>
                        <a:rPr lang="ba-RU" sz="2000" dirty="0" smtClean="0">
                          <a:latin typeface="Times New Roman" pitchFamily="18" charset="0"/>
                          <a:ea typeface="Calibri"/>
                          <a:cs typeface="Times New Roman" pitchFamily="18" charset="0"/>
                        </a:rPr>
                        <a:t>Интонация</a:t>
                      </a:r>
                      <a:endParaRPr lang="be-BY" sz="2000" dirty="0" smtClean="0">
                        <a:latin typeface="Times New Roman" pitchFamily="18" charset="0"/>
                        <a:ea typeface="Calibri"/>
                        <a:cs typeface="Times New Roman" pitchFamily="18" charset="0"/>
                      </a:endParaRPr>
                    </a:p>
                  </a:txBody>
                  <a:tcPr marL="68580" marR="68580" marT="0" marB="0"/>
                </a:tc>
                <a:tc>
                  <a:txBody>
                    <a:bodyPr/>
                    <a:lstStyle/>
                    <a:p>
                      <a:endParaRPr lang="be-BY" dirty="0" smtClean="0"/>
                    </a:p>
                    <a:p>
                      <a:endParaRPr lang="be-BY" dirty="0" smtClean="0"/>
                    </a:p>
                    <a:p>
                      <a:endParaRPr lang="be-BY" dirty="0" smtClean="0"/>
                    </a:p>
                    <a:p>
                      <a:endParaRPr lang="be-BY" dirty="0" smtClean="0"/>
                    </a:p>
                    <a:p>
                      <a:r>
                        <a:rPr lang="be-BY" sz="2000" dirty="0" smtClean="0">
                          <a:latin typeface="Times New Roman" pitchFamily="18" charset="0"/>
                          <a:cs typeface="Times New Roman" pitchFamily="18" charset="0"/>
                        </a:rPr>
                        <a:t>Ҡапма-ҡаршы  мәғәнәле  һөйләмдәр</a:t>
                      </a:r>
                      <a:endParaRPr lang="be-BY" sz="2000" dirty="0" smtClean="0">
                        <a:latin typeface="Times New Roman" pitchFamily="18" charset="0"/>
                        <a:cs typeface="Times New Roman" pitchFamily="18" charset="0"/>
                      </a:endParaRPr>
                    </a:p>
                  </a:txBody>
                  <a:tcPr/>
                </a:tc>
                <a:tc>
                  <a:txBody>
                    <a:bodyPr/>
                    <a:lstStyle/>
                    <a:p>
                      <a:endParaRPr lang="be-BY" dirty="0" smtClean="0"/>
                    </a:p>
                    <a:p>
                      <a:endParaRPr lang="be-BY" dirty="0" smtClean="0"/>
                    </a:p>
                    <a:p>
                      <a:endParaRPr lang="be-BY" dirty="0" smtClean="0"/>
                    </a:p>
                    <a:p>
                      <a:endParaRPr lang="be-BY" dirty="0" smtClean="0"/>
                    </a:p>
                    <a:p>
                      <a:r>
                        <a:rPr lang="be-BY" sz="2000" dirty="0" smtClean="0">
                          <a:latin typeface="Times New Roman" pitchFamily="18" charset="0"/>
                          <a:cs typeface="Times New Roman" pitchFamily="18" charset="0"/>
                        </a:rPr>
                        <a:t>Һыҙыҡ</a:t>
                      </a:r>
                      <a:endParaRPr lang="be-BY" sz="2000" dirty="0" smtClean="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ba-RU" sz="4400" i="1" dirty="0" smtClean="0">
                <a:solidFill>
                  <a:srgbClr val="C00000"/>
                </a:solidFill>
                <a:latin typeface="Times New Roman" pitchFamily="18" charset="0"/>
                <a:cs typeface="Times New Roman" pitchFamily="18" charset="0"/>
              </a:rPr>
              <a:t>Физминутка</a:t>
            </a:r>
            <a:endParaRPr lang="ru-RU" sz="4400" i="1" dirty="0">
              <a:solidFill>
                <a:srgbClr val="C00000"/>
              </a:solidFill>
              <a:latin typeface="Times New Roman" pitchFamily="18" charset="0"/>
              <a:cs typeface="Times New Roman" pitchFamily="18" charset="0"/>
            </a:endParaRPr>
          </a:p>
        </p:txBody>
      </p:sp>
      <p:pic>
        <p:nvPicPr>
          <p:cNvPr id="1026" name="Picture 2" descr="C:\Users\1\Documents\01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285860"/>
            <a:ext cx="8305800" cy="6153912"/>
          </a:xfrm>
        </p:spPr>
        <p:txBody>
          <a:bodyPr>
            <a:normAutofit fontScale="90000"/>
          </a:bodyPr>
          <a:lstStyle/>
          <a:p>
            <a:r>
              <a:rPr lang="ba-RU" sz="2400" b="1" i="1" dirty="0" smtClean="0">
                <a:solidFill>
                  <a:srgbClr val="C00000"/>
                </a:solidFill>
                <a:latin typeface="Times New Roman" pitchFamily="18" charset="0"/>
                <a:cs typeface="Times New Roman" pitchFamily="18" charset="0"/>
              </a:rPr>
              <a:t>Бирелгән  тексты  уҡығыҙ. Теҙмә  ҡушма  һөйләмдәрҙе  табығыҙ, төрөн  билдәләгеҙ. Өҙөк  ҡайһы  әҫәрҙән алынған? Авторын  һәм  әҫәрҙең  исемен  әйтегеҙ</a:t>
            </a:r>
            <a:r>
              <a:rPr lang="ba-RU" sz="2400" b="1" i="1" dirty="0" smtClean="0">
                <a:solidFill>
                  <a:srgbClr val="C00000"/>
                </a:solidFill>
                <a:latin typeface="Times New Roman" pitchFamily="18" charset="0"/>
                <a:cs typeface="Times New Roman" pitchFamily="18" charset="0"/>
              </a:rPr>
              <a:t>.</a:t>
            </a:r>
            <a:r>
              <a:rPr lang="ba-RU" sz="2200" b="1" i="1" dirty="0" smtClean="0">
                <a:solidFill>
                  <a:srgbClr val="C00000"/>
                </a:solidFill>
                <a:latin typeface="Times New Roman" pitchFamily="18" charset="0"/>
                <a:cs typeface="Times New Roman" pitchFamily="18" charset="0"/>
              </a:rPr>
              <a:t/>
            </a:r>
            <a:br>
              <a:rPr lang="ba-RU" sz="2200" b="1" i="1" dirty="0" smtClean="0">
                <a:solidFill>
                  <a:srgbClr val="C00000"/>
                </a:solidFill>
                <a:latin typeface="Times New Roman" pitchFamily="18" charset="0"/>
                <a:cs typeface="Times New Roman" pitchFamily="18" charset="0"/>
              </a:rPr>
            </a:br>
            <a:r>
              <a:rPr lang="ba-RU" sz="2200" b="1" i="1" dirty="0" smtClean="0">
                <a:solidFill>
                  <a:srgbClr val="C00000"/>
                </a:solidFill>
                <a:latin typeface="Times New Roman" pitchFamily="18" charset="0"/>
                <a:cs typeface="Times New Roman" pitchFamily="18" charset="0"/>
              </a:rPr>
              <a:t/>
            </a:r>
            <a:br>
              <a:rPr lang="ba-RU" sz="2200" b="1" i="1" dirty="0" smtClean="0">
                <a:solidFill>
                  <a:srgbClr val="C00000"/>
                </a:solidFill>
                <a:latin typeface="Times New Roman" pitchFamily="18" charset="0"/>
                <a:cs typeface="Times New Roman" pitchFamily="18" charset="0"/>
              </a:rPr>
            </a:br>
            <a:r>
              <a:rPr lang="ba-RU" sz="2400" dirty="0" smtClean="0">
                <a:solidFill>
                  <a:schemeClr val="tx2">
                    <a:lumMod val="50000"/>
                  </a:schemeClr>
                </a:solidFill>
                <a:latin typeface="Times New Roman" pitchFamily="18" charset="0"/>
                <a:cs typeface="Times New Roman" pitchFamily="18" charset="0"/>
              </a:rPr>
              <a:t>1)Бөркөтлөлә  </a:t>
            </a:r>
            <a:r>
              <a:rPr lang="ba-RU" sz="2400" dirty="0" smtClean="0">
                <a:solidFill>
                  <a:schemeClr val="tx2">
                    <a:lumMod val="50000"/>
                  </a:schemeClr>
                </a:solidFill>
                <a:latin typeface="Times New Roman" pitchFamily="18" charset="0"/>
                <a:cs typeface="Times New Roman" pitchFamily="18" charset="0"/>
              </a:rPr>
              <a:t>тауҙар  гөрһөлдәп  тора, улар  үҙҙәре  күкте  күкрәтәләр</a:t>
            </a:r>
            <a:r>
              <a:rPr lang="ba-RU" sz="2400" dirty="0" smtClean="0">
                <a:solidFill>
                  <a:schemeClr val="tx2">
                    <a:lumMod val="50000"/>
                  </a:schemeClr>
                </a:solidFill>
                <a:latin typeface="Times New Roman" pitchFamily="18" charset="0"/>
                <a:cs typeface="Times New Roman" pitchFamily="18" charset="0"/>
              </a:rPr>
              <a:t>.</a:t>
            </a:r>
            <a:br>
              <a:rPr lang="ba-RU" sz="2400" dirty="0" smtClean="0">
                <a:solidFill>
                  <a:schemeClr val="tx2">
                    <a:lumMod val="50000"/>
                  </a:schemeClr>
                </a:solidFill>
                <a:latin typeface="Times New Roman" pitchFamily="18" charset="0"/>
                <a:cs typeface="Times New Roman" pitchFamily="18" charset="0"/>
              </a:rPr>
            </a:br>
            <a:r>
              <a:rPr lang="ba-RU" sz="2400" dirty="0" smtClean="0">
                <a:solidFill>
                  <a:schemeClr val="tx2">
                    <a:lumMod val="50000"/>
                  </a:schemeClr>
                </a:solidFill>
                <a:latin typeface="Times New Roman" pitchFamily="18" charset="0"/>
                <a:cs typeface="Times New Roman" pitchFamily="18" charset="0"/>
              </a:rPr>
              <a:t> </a:t>
            </a:r>
            <a:r>
              <a:rPr lang="ba-RU" sz="2400" dirty="0" smtClean="0">
                <a:solidFill>
                  <a:schemeClr val="tx2">
                    <a:lumMod val="50000"/>
                  </a:schemeClr>
                </a:solidFill>
                <a:latin typeface="Times New Roman" pitchFamily="18" charset="0"/>
                <a:cs typeface="Times New Roman" pitchFamily="18" charset="0"/>
              </a:rPr>
              <a:t>2)Урмандарҙа  беләк  йыуанлығы көпшәләр  үҫә, ә  аҡланында  турғай  башы  ҙурлыҡ  еләктәр  бешә. </a:t>
            </a:r>
            <a:r>
              <a:rPr lang="ba-RU" sz="2400" dirty="0" smtClean="0">
                <a:solidFill>
                  <a:schemeClr val="tx2">
                    <a:lumMod val="50000"/>
                  </a:schemeClr>
                </a:solidFill>
                <a:latin typeface="Times New Roman" pitchFamily="18" charset="0"/>
                <a:cs typeface="Times New Roman" pitchFamily="18" charset="0"/>
              </a:rPr>
              <a:t/>
            </a:r>
            <a:br>
              <a:rPr lang="ba-RU" sz="2400" dirty="0" smtClean="0">
                <a:solidFill>
                  <a:schemeClr val="tx2">
                    <a:lumMod val="50000"/>
                  </a:schemeClr>
                </a:solidFill>
                <a:latin typeface="Times New Roman" pitchFamily="18" charset="0"/>
                <a:cs typeface="Times New Roman" pitchFamily="18" charset="0"/>
              </a:rPr>
            </a:br>
            <a:r>
              <a:rPr lang="ba-RU" sz="2400" dirty="0" smtClean="0">
                <a:solidFill>
                  <a:schemeClr val="tx2">
                    <a:lumMod val="50000"/>
                  </a:schemeClr>
                </a:solidFill>
                <a:latin typeface="Times New Roman" pitchFamily="18" charset="0"/>
                <a:cs typeface="Times New Roman" pitchFamily="18" charset="0"/>
              </a:rPr>
              <a:t>3)Кеше  </a:t>
            </a:r>
            <a:r>
              <a:rPr lang="ba-RU" sz="2400" dirty="0" smtClean="0">
                <a:solidFill>
                  <a:schemeClr val="tx2">
                    <a:lumMod val="50000"/>
                  </a:schemeClr>
                </a:solidFill>
                <a:latin typeface="Times New Roman" pitchFamily="18" charset="0"/>
                <a:cs typeface="Times New Roman" pitchFamily="18" charset="0"/>
              </a:rPr>
              <a:t>аяғы  баҫмаған  бейек  түбәләрҙә  бөркөттәр  бала  сығара, тик беҙ, малайҙар,  уларҙы  һирәк  күрәбеҙ. </a:t>
            </a:r>
            <a:r>
              <a:rPr lang="ba-RU" sz="2400" dirty="0" smtClean="0">
                <a:solidFill>
                  <a:schemeClr val="tx2">
                    <a:lumMod val="50000"/>
                  </a:schemeClr>
                </a:solidFill>
                <a:latin typeface="Times New Roman" pitchFamily="18" charset="0"/>
                <a:cs typeface="Times New Roman" pitchFamily="18" charset="0"/>
              </a:rPr>
              <a:t/>
            </a:r>
            <a:br>
              <a:rPr lang="ba-RU" sz="2400" dirty="0" smtClean="0">
                <a:solidFill>
                  <a:schemeClr val="tx2">
                    <a:lumMod val="50000"/>
                  </a:schemeClr>
                </a:solidFill>
                <a:latin typeface="Times New Roman" pitchFamily="18" charset="0"/>
                <a:cs typeface="Times New Roman" pitchFamily="18" charset="0"/>
              </a:rPr>
            </a:br>
            <a:r>
              <a:rPr lang="ba-RU" sz="2400" dirty="0" smtClean="0">
                <a:solidFill>
                  <a:schemeClr val="tx2">
                    <a:lumMod val="50000"/>
                  </a:schemeClr>
                </a:solidFill>
                <a:latin typeface="Times New Roman" pitchFamily="18" charset="0"/>
                <a:cs typeface="Times New Roman" pitchFamily="18" charset="0"/>
              </a:rPr>
              <a:t>4)Улар  </a:t>
            </a:r>
            <a:r>
              <a:rPr lang="ba-RU" sz="2400" dirty="0" smtClean="0">
                <a:solidFill>
                  <a:schemeClr val="tx2">
                    <a:lumMod val="50000"/>
                  </a:schemeClr>
                </a:solidFill>
                <a:latin typeface="Times New Roman" pitchFamily="18" charset="0"/>
                <a:cs typeface="Times New Roman" pitchFamily="18" charset="0"/>
              </a:rPr>
              <a:t>һирәк  кенә  ауыл  өҫтөнән  осоп  үтәләр. </a:t>
            </a:r>
            <a:r>
              <a:rPr lang="ba-RU" sz="2400" dirty="0" smtClean="0">
                <a:solidFill>
                  <a:schemeClr val="tx2">
                    <a:lumMod val="50000"/>
                  </a:schemeClr>
                </a:solidFill>
                <a:latin typeface="Times New Roman" pitchFamily="18" charset="0"/>
                <a:cs typeface="Times New Roman" pitchFamily="18" charset="0"/>
              </a:rPr>
              <a:t/>
            </a:r>
            <a:br>
              <a:rPr lang="ba-RU" sz="2400" dirty="0" smtClean="0">
                <a:solidFill>
                  <a:schemeClr val="tx2">
                    <a:lumMod val="50000"/>
                  </a:schemeClr>
                </a:solidFill>
                <a:latin typeface="Times New Roman" pitchFamily="18" charset="0"/>
                <a:cs typeface="Times New Roman" pitchFamily="18" charset="0"/>
              </a:rPr>
            </a:br>
            <a:r>
              <a:rPr lang="ba-RU" sz="2400" dirty="0" smtClean="0">
                <a:solidFill>
                  <a:schemeClr val="tx2">
                    <a:lumMod val="50000"/>
                  </a:schemeClr>
                </a:solidFill>
                <a:latin typeface="Times New Roman" pitchFamily="18" charset="0"/>
                <a:cs typeface="Times New Roman" pitchFamily="18" charset="0"/>
              </a:rPr>
              <a:t>5)Ана  </a:t>
            </a:r>
            <a:r>
              <a:rPr lang="ba-RU" sz="2400" dirty="0" smtClean="0">
                <a:solidFill>
                  <a:schemeClr val="tx2">
                    <a:lumMod val="50000"/>
                  </a:schemeClr>
                </a:solidFill>
                <a:latin typeface="Times New Roman" pitchFamily="18" charset="0"/>
                <a:cs typeface="Times New Roman" pitchFamily="18" charset="0"/>
              </a:rPr>
              <a:t>шул бөркөттәр  инде  бынан  бик  күп  йылдар  әүәл  ауылға  исем  биргәндәр: Бөркөтлө.</a:t>
            </a:r>
            <a:r>
              <a:rPr lang="ru-RU" sz="2200" dirty="0" smtClean="0">
                <a:solidFill>
                  <a:schemeClr val="tx2">
                    <a:lumMod val="50000"/>
                  </a:schemeClr>
                </a:solidFill>
                <a:latin typeface="Times New Roman" pitchFamily="18" charset="0"/>
                <a:cs typeface="Times New Roman" pitchFamily="18" charset="0"/>
              </a:rPr>
              <a:t/>
            </a:r>
            <a:br>
              <a:rPr lang="ru-RU" sz="2200" dirty="0" smtClean="0">
                <a:solidFill>
                  <a:schemeClr val="tx2">
                    <a:lumMod val="50000"/>
                  </a:schemeClr>
                </a:solidFill>
                <a:latin typeface="Times New Roman" pitchFamily="18" charset="0"/>
                <a:cs typeface="Times New Roman" pitchFamily="18" charset="0"/>
              </a:rPr>
            </a:br>
            <a:r>
              <a:rPr lang="ru-RU" i="1" dirty="0" smtClean="0"/>
              <a:t/>
            </a:r>
            <a:br>
              <a:rPr lang="ru-RU" i="1" dirty="0" smtClean="0"/>
            </a:br>
            <a:endParaRPr lang="ru-RU"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76996"/>
            <a:ext cx="2212848" cy="3323574"/>
          </a:xfrm>
        </p:spPr>
        <p:txBody>
          <a:bodyPr>
            <a:noAutofit/>
          </a:bodyPr>
          <a:lstStyle/>
          <a:p>
            <a:pPr algn="ctr"/>
            <a:r>
              <a:rPr lang="ba-RU" sz="4000" dirty="0" smtClean="0">
                <a:solidFill>
                  <a:srgbClr val="C00000"/>
                </a:solidFill>
                <a:latin typeface="Times New Roman" pitchFamily="18" charset="0"/>
                <a:cs typeface="Times New Roman" pitchFamily="18" charset="0"/>
              </a:rPr>
              <a:t>Мостафа  Сафа  улы  Кәримов</a:t>
            </a:r>
            <a:br>
              <a:rPr lang="ba-RU" sz="4000" dirty="0" smtClean="0">
                <a:solidFill>
                  <a:srgbClr val="C00000"/>
                </a:solidFill>
                <a:latin typeface="Times New Roman" pitchFamily="18" charset="0"/>
                <a:cs typeface="Times New Roman" pitchFamily="18" charset="0"/>
              </a:rPr>
            </a:br>
            <a:r>
              <a:rPr lang="ba-RU" sz="2800" dirty="0" smtClean="0">
                <a:solidFill>
                  <a:srgbClr val="C00000"/>
                </a:solidFill>
                <a:latin typeface="Times New Roman" pitchFamily="18" charset="0"/>
                <a:cs typeface="Times New Roman" pitchFamily="18" charset="0"/>
              </a:rPr>
              <a:t>(</a:t>
            </a:r>
            <a:r>
              <a:rPr lang="ru-RU" sz="2800" dirty="0" smtClean="0">
                <a:solidFill>
                  <a:srgbClr val="C00000"/>
                </a:solidFill>
                <a:latin typeface="Times New Roman" pitchFamily="18" charset="0"/>
                <a:cs typeface="Times New Roman" pitchFamily="18" charset="0"/>
              </a:rPr>
              <a:t>1919-2005)</a:t>
            </a:r>
            <a:endParaRPr lang="ru-RU" sz="2800" dirty="0">
              <a:solidFill>
                <a:srgbClr val="C00000"/>
              </a:solidFill>
              <a:latin typeface="Times New Roman" pitchFamily="18" charset="0"/>
              <a:cs typeface="Times New Roman" pitchFamily="18" charset="0"/>
            </a:endParaRPr>
          </a:p>
        </p:txBody>
      </p:sp>
      <p:sp>
        <p:nvSpPr>
          <p:cNvPr id="3" name="Текст 2"/>
          <p:cNvSpPr>
            <a:spLocks noGrp="1"/>
          </p:cNvSpPr>
          <p:nvPr>
            <p:ph type="body" sz="half" idx="2"/>
          </p:nvPr>
        </p:nvSpPr>
        <p:spPr>
          <a:xfrm flipH="1" flipV="1">
            <a:off x="4429124" y="7643842"/>
            <a:ext cx="642942" cy="285752"/>
          </a:xfrm>
        </p:spPr>
        <p:txBody>
          <a:bodyPr>
            <a:normAutofit lnSpcReduction="10000"/>
          </a:bodyPr>
          <a:lstStyle/>
          <a:p>
            <a:endParaRPr lang="ru-RU" dirty="0"/>
          </a:p>
        </p:txBody>
      </p:sp>
      <p:pic>
        <p:nvPicPr>
          <p:cNvPr id="5" name="Picture 2" descr="C:\Users\1\Documents\mustajj-karim.jpg"/>
          <p:cNvPicPr>
            <a:picLocks noGrp="1" noChangeAspect="1" noChangeArrowheads="1"/>
          </p:cNvPicPr>
          <p:nvPr>
            <p:ph type="pic" idx="1"/>
          </p:nvPr>
        </p:nvPicPr>
        <p:blipFill>
          <a:blip r:embed="rId2"/>
          <a:srcRect t="19076" b="19076"/>
          <a:stretch>
            <a:fillRect/>
          </a:stretch>
        </p:blipFill>
        <p:spPr bwMode="auto">
          <a:xfrm rot="420000">
            <a:off x="3198957" y="982851"/>
            <a:ext cx="5192257" cy="446579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510994"/>
          </a:xfrm>
        </p:spPr>
        <p:txBody>
          <a:bodyPr>
            <a:normAutofit fontScale="90000"/>
          </a:bodyPr>
          <a:lstStyle/>
          <a:p>
            <a:r>
              <a:rPr lang="ru-RU" sz="3100" dirty="0" smtClean="0">
                <a:solidFill>
                  <a:schemeClr val="tx2">
                    <a:lumMod val="50000"/>
                  </a:schemeClr>
                </a:solidFill>
                <a:latin typeface="Times New Roman" pitchFamily="18" charset="0"/>
                <a:cs typeface="Times New Roman" pitchFamily="18" charset="0"/>
              </a:rPr>
              <a:t>73-с</a:t>
            </a:r>
            <a:r>
              <a:rPr lang="ba-RU" sz="3100" dirty="0" smtClean="0">
                <a:solidFill>
                  <a:schemeClr val="tx2">
                    <a:lumMod val="50000"/>
                  </a:schemeClr>
                </a:solidFill>
                <a:latin typeface="Times New Roman" pitchFamily="18" charset="0"/>
                <a:cs typeface="Times New Roman" pitchFamily="18" charset="0"/>
              </a:rPr>
              <a:t>ө  күнегеү</a:t>
            </a:r>
            <a:r>
              <a:rPr lang="ba-RU" sz="4000" dirty="0" smtClean="0">
                <a:solidFill>
                  <a:schemeClr val="tx2">
                    <a:lumMod val="50000"/>
                  </a:schemeClr>
                </a:solidFill>
                <a:latin typeface="Times New Roman" pitchFamily="18" charset="0"/>
                <a:cs typeface="Times New Roman" pitchFamily="18" charset="0"/>
              </a:rPr>
              <a:t/>
            </a:r>
            <a:br>
              <a:rPr lang="ba-RU" sz="4000" dirty="0" smtClean="0">
                <a:solidFill>
                  <a:schemeClr val="tx2">
                    <a:lumMod val="50000"/>
                  </a:schemeClr>
                </a:solidFill>
                <a:latin typeface="Times New Roman" pitchFamily="18" charset="0"/>
                <a:cs typeface="Times New Roman" pitchFamily="18" charset="0"/>
              </a:rPr>
            </a:br>
            <a:r>
              <a:rPr lang="ba-RU" sz="4400" dirty="0" smtClean="0">
                <a:latin typeface="Times New Roman" pitchFamily="18" charset="0"/>
                <a:cs typeface="Times New Roman" pitchFamily="18" charset="0"/>
              </a:rPr>
              <a:t>1</a:t>
            </a:r>
            <a:r>
              <a:rPr lang="ba-RU" sz="4400" dirty="0" smtClean="0">
                <a:latin typeface="Times New Roman" pitchFamily="18" charset="0"/>
                <a:cs typeface="Times New Roman" pitchFamily="18" charset="0"/>
              </a:rPr>
              <a:t>). </a:t>
            </a:r>
            <a:r>
              <a:rPr lang="ba-RU" sz="4400" i="1" dirty="0" smtClean="0">
                <a:latin typeface="Times New Roman" pitchFamily="18" charset="0"/>
                <a:cs typeface="Times New Roman" pitchFamily="18" charset="0"/>
              </a:rPr>
              <a:t>Ниндәй  һөйләмдәр  теҙмә  ҡушма  һөйләм  тип  атала</a:t>
            </a:r>
            <a:r>
              <a:rPr lang="ba-RU" sz="4400" i="1" dirty="0" smtClean="0">
                <a:latin typeface="Times New Roman" pitchFamily="18" charset="0"/>
                <a:cs typeface="Times New Roman" pitchFamily="18" charset="0"/>
              </a:rPr>
              <a:t>?</a:t>
            </a:r>
            <a:br>
              <a:rPr lang="ba-RU" sz="4400" i="1" dirty="0" smtClean="0">
                <a:latin typeface="Times New Roman" pitchFamily="18" charset="0"/>
                <a:cs typeface="Times New Roman" pitchFamily="18" charset="0"/>
              </a:rPr>
            </a:b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а)үҙ-ара эйәртеү  юлы  менән  бәйләнгән һөйләмдәрҙән  торған  һөйләм;</a:t>
            </a: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б)үҙ-ара теҙеү  юлы  менән  бәйләнгән  һөйләмдәрҙән  торған  һөйләм</a:t>
            </a: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endParaRPr lang="ru-RU" sz="4400" dirty="0">
              <a:solidFill>
                <a:schemeClr val="tx2">
                  <a:lumMod val="50000"/>
                </a:schemeClr>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582300"/>
          </a:xfrm>
        </p:spPr>
        <p:txBody>
          <a:bodyPr>
            <a:normAutofit/>
          </a:bodyPr>
          <a:lstStyle/>
          <a:p>
            <a:r>
              <a:rPr lang="ba-RU" sz="4000" i="1" dirty="0" smtClean="0">
                <a:solidFill>
                  <a:srgbClr val="C00000"/>
                </a:solidFill>
                <a:latin typeface="Times New Roman" pitchFamily="18" charset="0"/>
                <a:cs typeface="Times New Roman" pitchFamily="18" charset="0"/>
              </a:rPr>
              <a:t>Бирелгән мәҡәлдәрҙе дауам итегеҙ:</a:t>
            </a:r>
            <a:br>
              <a:rPr lang="ba-RU" sz="4000" i="1" dirty="0" smtClean="0">
                <a:solidFill>
                  <a:srgbClr val="C00000"/>
                </a:solidFill>
                <a:latin typeface="Times New Roman" pitchFamily="18" charset="0"/>
                <a:cs typeface="Times New Roman" pitchFamily="18" charset="0"/>
              </a:rPr>
            </a:br>
            <a:r>
              <a:rPr lang="ru-RU" sz="4000" dirty="0" smtClean="0">
                <a:solidFill>
                  <a:schemeClr val="bg2">
                    <a:lumMod val="10000"/>
                  </a:schemeClr>
                </a:solidFill>
                <a:latin typeface="Times New Roman" pitchFamily="18" charset="0"/>
                <a:cs typeface="Times New Roman" pitchFamily="18" charset="0"/>
              </a:rPr>
              <a:t>1.</a:t>
            </a:r>
            <a:r>
              <a:rPr lang="ba-RU" sz="4000" dirty="0" smtClean="0">
                <a:solidFill>
                  <a:schemeClr val="bg2">
                    <a:lumMod val="10000"/>
                  </a:schemeClr>
                </a:solidFill>
                <a:latin typeface="Times New Roman" pitchFamily="18" charset="0"/>
                <a:cs typeface="Times New Roman" pitchFamily="18" charset="0"/>
              </a:rPr>
              <a:t>Тел -...</a:t>
            </a:r>
            <a:br>
              <a:rPr lang="ba-RU" sz="4000" dirty="0" smtClean="0">
                <a:solidFill>
                  <a:schemeClr val="bg2">
                    <a:lumMod val="10000"/>
                  </a:schemeClr>
                </a:solidFill>
                <a:latin typeface="Times New Roman" pitchFamily="18" charset="0"/>
                <a:cs typeface="Times New Roman" pitchFamily="18" charset="0"/>
              </a:rPr>
            </a:br>
            <a:r>
              <a:rPr lang="ru-RU" sz="4000" dirty="0" smtClean="0">
                <a:solidFill>
                  <a:schemeClr val="bg2">
                    <a:lumMod val="10000"/>
                  </a:schemeClr>
                </a:solidFill>
                <a:latin typeface="Times New Roman" pitchFamily="18" charset="0"/>
                <a:cs typeface="Times New Roman" pitchFamily="18" charset="0"/>
              </a:rPr>
              <a:t>2.</a:t>
            </a:r>
            <a:r>
              <a:rPr lang="ba-RU" sz="4000" dirty="0" smtClean="0">
                <a:solidFill>
                  <a:schemeClr val="bg2">
                    <a:lumMod val="10000"/>
                  </a:schemeClr>
                </a:solidFill>
                <a:latin typeface="Times New Roman" pitchFamily="18" charset="0"/>
                <a:cs typeface="Times New Roman" pitchFamily="18" charset="0"/>
              </a:rPr>
              <a:t>Кеше күрке - йөҙ, ...</a:t>
            </a:r>
            <a:br>
              <a:rPr lang="ba-RU" sz="4000" dirty="0" smtClean="0">
                <a:solidFill>
                  <a:schemeClr val="bg2">
                    <a:lumMod val="10000"/>
                  </a:schemeClr>
                </a:solidFill>
                <a:latin typeface="Times New Roman" pitchFamily="18" charset="0"/>
                <a:cs typeface="Times New Roman" pitchFamily="18" charset="0"/>
              </a:rPr>
            </a:br>
            <a:r>
              <a:rPr lang="ru-RU" sz="4000" dirty="0" smtClean="0">
                <a:solidFill>
                  <a:schemeClr val="bg2">
                    <a:lumMod val="10000"/>
                  </a:schemeClr>
                </a:solidFill>
                <a:latin typeface="Times New Roman" pitchFamily="18" charset="0"/>
                <a:cs typeface="Times New Roman" pitchFamily="18" charset="0"/>
              </a:rPr>
              <a:t>3.Белем </a:t>
            </a:r>
            <a:r>
              <a:rPr lang="ru-RU" sz="4000" dirty="0" err="1" smtClean="0">
                <a:solidFill>
                  <a:schemeClr val="bg2">
                    <a:lumMod val="10000"/>
                  </a:schemeClr>
                </a:solidFill>
                <a:latin typeface="Times New Roman" pitchFamily="18" charset="0"/>
                <a:cs typeface="Times New Roman" pitchFamily="18" charset="0"/>
              </a:rPr>
              <a:t>алыу</a:t>
            </a:r>
            <a:r>
              <a:rPr lang="ru-RU" sz="4000" dirty="0" smtClean="0">
                <a:solidFill>
                  <a:schemeClr val="bg2">
                    <a:lumMod val="10000"/>
                  </a:schemeClr>
                </a:solidFill>
                <a:latin typeface="Times New Roman" pitchFamily="18" charset="0"/>
                <a:cs typeface="Times New Roman" pitchFamily="18" charset="0"/>
              </a:rPr>
              <a:t> -…</a:t>
            </a:r>
            <a:br>
              <a:rPr lang="ru-RU" sz="4000" dirty="0" smtClean="0">
                <a:solidFill>
                  <a:schemeClr val="bg2">
                    <a:lumMod val="10000"/>
                  </a:schemeClr>
                </a:solidFill>
                <a:latin typeface="Times New Roman" pitchFamily="18" charset="0"/>
                <a:cs typeface="Times New Roman" pitchFamily="18" charset="0"/>
              </a:rPr>
            </a:br>
            <a:r>
              <a:rPr lang="ru-RU" sz="4000" dirty="0" smtClean="0">
                <a:solidFill>
                  <a:schemeClr val="bg2">
                    <a:lumMod val="10000"/>
                  </a:schemeClr>
                </a:solidFill>
                <a:latin typeface="Times New Roman" pitchFamily="18" charset="0"/>
                <a:cs typeface="Times New Roman" pitchFamily="18" charset="0"/>
              </a:rPr>
              <a:t>4.</a:t>
            </a:r>
            <a:r>
              <a:rPr lang="ba-RU" sz="4000" dirty="0" smtClean="0">
                <a:solidFill>
                  <a:schemeClr val="bg2">
                    <a:lumMod val="10000"/>
                  </a:schemeClr>
                </a:solidFill>
                <a:latin typeface="Times New Roman" pitchFamily="18" charset="0"/>
                <a:cs typeface="Times New Roman" pitchFamily="18" charset="0"/>
              </a:rPr>
              <a:t>Тырышлыҡ - ҙурлыҡ, ...</a:t>
            </a:r>
            <a:br>
              <a:rPr lang="ba-RU" sz="4000" dirty="0" smtClean="0">
                <a:solidFill>
                  <a:schemeClr val="bg2">
                    <a:lumMod val="10000"/>
                  </a:schemeClr>
                </a:solidFill>
                <a:latin typeface="Times New Roman" pitchFamily="18" charset="0"/>
                <a:cs typeface="Times New Roman" pitchFamily="18" charset="0"/>
              </a:rPr>
            </a:br>
            <a:r>
              <a:rPr lang="ru-RU" sz="4000" dirty="0" smtClean="0">
                <a:solidFill>
                  <a:schemeClr val="bg2">
                    <a:lumMod val="10000"/>
                  </a:schemeClr>
                </a:solidFill>
                <a:latin typeface="Times New Roman" pitchFamily="18" charset="0"/>
                <a:cs typeface="Times New Roman" pitchFamily="18" charset="0"/>
              </a:rPr>
              <a:t>5.</a:t>
            </a:r>
            <a:r>
              <a:rPr lang="ba-RU" sz="4000" dirty="0" smtClean="0">
                <a:solidFill>
                  <a:schemeClr val="bg2">
                    <a:lumMod val="10000"/>
                  </a:schemeClr>
                </a:solidFill>
                <a:latin typeface="Times New Roman" pitchFamily="18" charset="0"/>
                <a:cs typeface="Times New Roman" pitchFamily="18" charset="0"/>
              </a:rPr>
              <a:t>Берҙәмлектә -...</a:t>
            </a:r>
            <a:endParaRPr lang="ru-RU" sz="4000" dirty="0">
              <a:solidFill>
                <a:schemeClr val="bg2">
                  <a:lumMod val="10000"/>
                </a:schemeClr>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439424"/>
          </a:xfrm>
        </p:spPr>
        <p:txBody>
          <a:bodyPr>
            <a:normAutofit/>
          </a:bodyPr>
          <a:lstStyle/>
          <a:p>
            <a:r>
              <a:rPr lang="ba-RU" sz="4000" dirty="0" smtClean="0">
                <a:latin typeface="Times New Roman" pitchFamily="18" charset="0"/>
                <a:cs typeface="Times New Roman" pitchFamily="18" charset="0"/>
              </a:rPr>
              <a:t>2).</a:t>
            </a:r>
            <a:r>
              <a:rPr lang="ba-RU" sz="4000" i="1" dirty="0" smtClean="0">
                <a:latin typeface="Times New Roman" pitchFamily="18" charset="0"/>
                <a:cs typeface="Times New Roman" pitchFamily="18" charset="0"/>
              </a:rPr>
              <a:t>Теҙмә  ҡушма  һөйләмдәрҙең  ниндәй  төрҙәре  бар</a:t>
            </a:r>
            <a:r>
              <a:rPr lang="ba-RU" sz="4000" i="1" dirty="0" smtClean="0">
                <a:latin typeface="Times New Roman" pitchFamily="18" charset="0"/>
                <a:cs typeface="Times New Roman" pitchFamily="18" charset="0"/>
              </a:rPr>
              <a:t>:</a:t>
            </a:r>
            <a:br>
              <a:rPr lang="ba-RU" sz="4000" i="1"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ba-RU" sz="4000" dirty="0" smtClean="0">
                <a:latin typeface="Times New Roman" pitchFamily="18" charset="0"/>
                <a:cs typeface="Times New Roman" pitchFamily="18" charset="0"/>
              </a:rPr>
              <a:t>а)теҙмә ҡушма  һөйләмдәр;</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ba-RU" sz="4000" dirty="0" smtClean="0">
                <a:latin typeface="Times New Roman" pitchFamily="18" charset="0"/>
                <a:cs typeface="Times New Roman" pitchFamily="18" charset="0"/>
              </a:rPr>
              <a:t>б)эйәртеүле  ҡушма  һөйләмдәр</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653738"/>
          </a:xfrm>
        </p:spPr>
        <p:txBody>
          <a:bodyPr>
            <a:normAutofit fontScale="90000"/>
          </a:bodyPr>
          <a:lstStyle/>
          <a:p>
            <a:r>
              <a:rPr lang="ba-RU" sz="4400" i="1" dirty="0" smtClean="0">
                <a:latin typeface="Times New Roman" pitchFamily="18" charset="0"/>
                <a:cs typeface="Times New Roman" pitchFamily="18" charset="0"/>
              </a:rPr>
              <a:t>3)Теркәүесле  теҙмә  ҡушма  һөйләмдәрҙә  теркәүестәрҙең  ҡайһы  төрө  ҡулланыла</a:t>
            </a:r>
            <a:r>
              <a:rPr lang="ba-RU" sz="4400" i="1" dirty="0" smtClean="0">
                <a:latin typeface="Times New Roman" pitchFamily="18" charset="0"/>
                <a:cs typeface="Times New Roman" pitchFamily="18" charset="0"/>
              </a:rPr>
              <a:t>:</a:t>
            </a:r>
            <a:br>
              <a:rPr lang="ba-RU" sz="4400" i="1" dirty="0" smtClean="0">
                <a:latin typeface="Times New Roman" pitchFamily="18" charset="0"/>
                <a:cs typeface="Times New Roman" pitchFamily="18" charset="0"/>
              </a:rPr>
            </a:b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а)эйәртеүле теркәүестәр;</a:t>
            </a: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б)теҙеү  теркәүестәре</a:t>
            </a:r>
            <a:r>
              <a:rPr lang="ru-RU" dirty="0" smtClean="0"/>
              <a:t/>
            </a:r>
            <a:br>
              <a:rPr lang="ru-RU" dirty="0" smtClean="0"/>
            </a:b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510994"/>
          </a:xfrm>
        </p:spPr>
        <p:txBody>
          <a:bodyPr>
            <a:normAutofit/>
          </a:bodyPr>
          <a:lstStyle/>
          <a:p>
            <a:r>
              <a:rPr lang="ba-RU" sz="4000" i="1" dirty="0" smtClean="0">
                <a:latin typeface="Times New Roman" pitchFamily="18" charset="0"/>
                <a:cs typeface="Times New Roman" pitchFamily="18" charset="0"/>
              </a:rPr>
              <a:t>4).Теркәүесле  теҙмә  ҡушма  һөйләмдәр  составындағы  һөйләмдәр үҙ-ара  нимә  ярҙамына  бәйләнә</a:t>
            </a:r>
            <a:r>
              <a:rPr lang="ba-RU" sz="4000" i="1" dirty="0" smtClean="0">
                <a:latin typeface="Times New Roman" pitchFamily="18" charset="0"/>
                <a:cs typeface="Times New Roman" pitchFamily="18" charset="0"/>
              </a:rPr>
              <a:t>:</a:t>
            </a:r>
            <a:br>
              <a:rPr lang="ba-RU" sz="4000" i="1"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ba-RU" sz="4000" dirty="0" smtClean="0">
                <a:latin typeface="Times New Roman" pitchFamily="18" charset="0"/>
                <a:cs typeface="Times New Roman" pitchFamily="18" charset="0"/>
              </a:rPr>
              <a:t>а)интонация;</a:t>
            </a: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ba-RU" sz="4000" dirty="0" smtClean="0">
                <a:latin typeface="Times New Roman" pitchFamily="18" charset="0"/>
                <a:cs typeface="Times New Roman" pitchFamily="18" charset="0"/>
              </a:rPr>
              <a:t>б)теркәүестәр</a:t>
            </a:r>
            <a:r>
              <a:rPr lang="ru-RU" dirty="0" smtClean="0"/>
              <a:t/>
            </a:r>
            <a:br>
              <a:rPr lang="ru-RU" dirty="0" smtClean="0"/>
            </a:b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510994"/>
          </a:xfrm>
        </p:spPr>
        <p:txBody>
          <a:bodyPr>
            <a:normAutofit fontScale="90000"/>
          </a:bodyPr>
          <a:lstStyle/>
          <a:p>
            <a:r>
              <a:rPr lang="ba-RU" sz="3600" dirty="0" smtClean="0">
                <a:latin typeface="Times New Roman" pitchFamily="18" charset="0"/>
                <a:cs typeface="Times New Roman" pitchFamily="18" charset="0"/>
              </a:rPr>
              <a:t>5).</a:t>
            </a:r>
            <a:r>
              <a:rPr lang="ba-RU" sz="3600" i="1" dirty="0" smtClean="0">
                <a:latin typeface="Times New Roman" pitchFamily="18" charset="0"/>
                <a:cs typeface="Times New Roman" pitchFamily="18" charset="0"/>
              </a:rPr>
              <a:t>Теркәүесһеҙ  теҙмә  ҡушма  һөйләмдәрҙә  һыҙыҡ  ҡайһы  осраҡта  ҡулланыла</a:t>
            </a:r>
            <a:r>
              <a:rPr lang="ba-RU" sz="3600" i="1" dirty="0" smtClean="0">
                <a:latin typeface="Times New Roman" pitchFamily="18" charset="0"/>
                <a:cs typeface="Times New Roman" pitchFamily="18" charset="0"/>
              </a:rPr>
              <a:t>:</a:t>
            </a:r>
            <a:br>
              <a:rPr lang="ba-RU" sz="3600" i="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ba-RU" sz="3600" dirty="0" smtClean="0">
                <a:latin typeface="Times New Roman" pitchFamily="18" charset="0"/>
                <a:cs typeface="Times New Roman" pitchFamily="18" charset="0"/>
              </a:rPr>
              <a:t>а)береһе  икенсеһенең  мәғәнәһен  асыҡлап  килгән  һөйләмдәр  араһында;</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ba-RU" sz="3600" dirty="0" smtClean="0">
                <a:latin typeface="Times New Roman" pitchFamily="18" charset="0"/>
                <a:cs typeface="Times New Roman" pitchFamily="18" charset="0"/>
              </a:rPr>
              <a:t>б)ҡапма-ҡаршылыҡты белдереүсе, бер-береһен мәғәнә  яғынан  дөйөмләштереүсе  һөйләмдәр  араһында.</a:t>
            </a:r>
            <a:r>
              <a:rPr lang="ru-RU" dirty="0" smtClean="0"/>
              <a:t/>
            </a:r>
            <a:br>
              <a:rPr lang="ru-RU" dirty="0" smtClean="0"/>
            </a:b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4868052"/>
          </a:xfrm>
        </p:spPr>
        <p:txBody>
          <a:bodyPr>
            <a:normAutofit/>
          </a:bodyPr>
          <a:lstStyle/>
          <a:p>
            <a:r>
              <a:rPr lang="ba-RU" sz="4400" i="1" u="sng" dirty="0" smtClean="0">
                <a:solidFill>
                  <a:srgbClr val="C00000"/>
                </a:solidFill>
                <a:latin typeface="Times New Roman" pitchFamily="18" charset="0"/>
                <a:cs typeface="Times New Roman" pitchFamily="18" charset="0"/>
              </a:rPr>
              <a:t>Дөрөҫ  яуаптар</a:t>
            </a:r>
            <a:r>
              <a:rPr lang="ba-RU" sz="4400" i="1" u="sng" dirty="0" smtClean="0">
                <a:solidFill>
                  <a:srgbClr val="C00000"/>
                </a:solidFill>
                <a:latin typeface="Times New Roman" pitchFamily="18" charset="0"/>
                <a:cs typeface="Times New Roman" pitchFamily="18" charset="0"/>
              </a:rPr>
              <a:t>:</a:t>
            </a:r>
            <a:r>
              <a:rPr lang="ba-RU" u="sng" dirty="0" smtClean="0"/>
              <a:t/>
            </a:r>
            <a:br>
              <a:rPr lang="ba-RU" u="sng" dirty="0" smtClean="0"/>
            </a:br>
            <a:r>
              <a:rPr lang="ba-RU" sz="4400" dirty="0" smtClean="0">
                <a:latin typeface="Times New Roman" pitchFamily="18" charset="0"/>
                <a:cs typeface="Times New Roman" pitchFamily="18" charset="0"/>
              </a:rPr>
              <a:t>1-б</a:t>
            </a:r>
            <a:r>
              <a:rPr lang="ba-RU" sz="4400" dirty="0" smtClean="0">
                <a:latin typeface="Times New Roman" pitchFamily="18" charset="0"/>
                <a:cs typeface="Times New Roman" pitchFamily="18" charset="0"/>
              </a:rPr>
              <a:t>, </a:t>
            </a:r>
            <a:r>
              <a:rPr lang="ba-RU" sz="4400" dirty="0" smtClean="0">
                <a:latin typeface="Times New Roman" pitchFamily="18" charset="0"/>
                <a:cs typeface="Times New Roman" pitchFamily="18" charset="0"/>
              </a:rPr>
              <a:t/>
            </a:r>
            <a:br>
              <a:rPr lang="ba-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2-а,б</a:t>
            </a:r>
            <a:r>
              <a:rPr lang="ba-RU" sz="4400" dirty="0" smtClean="0">
                <a:latin typeface="Times New Roman" pitchFamily="18" charset="0"/>
                <a:cs typeface="Times New Roman" pitchFamily="18" charset="0"/>
              </a:rPr>
              <a:t>, </a:t>
            </a:r>
            <a:r>
              <a:rPr lang="ba-RU" sz="4400" dirty="0" smtClean="0">
                <a:latin typeface="Times New Roman" pitchFamily="18" charset="0"/>
                <a:cs typeface="Times New Roman" pitchFamily="18" charset="0"/>
              </a:rPr>
              <a:t/>
            </a:r>
            <a:br>
              <a:rPr lang="ba-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3-б,</a:t>
            </a:r>
            <a:br>
              <a:rPr lang="ba-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4-б</a:t>
            </a:r>
            <a:r>
              <a:rPr lang="ba-RU" sz="4400" dirty="0" smtClean="0">
                <a:latin typeface="Times New Roman" pitchFamily="18" charset="0"/>
                <a:cs typeface="Times New Roman" pitchFamily="18" charset="0"/>
              </a:rPr>
              <a:t>, </a:t>
            </a:r>
            <a:r>
              <a:rPr lang="ba-RU" sz="4400" dirty="0" smtClean="0">
                <a:latin typeface="Times New Roman" pitchFamily="18" charset="0"/>
                <a:cs typeface="Times New Roman" pitchFamily="18" charset="0"/>
              </a:rPr>
              <a:t/>
            </a:r>
            <a:br>
              <a:rPr lang="ba-RU" sz="4400" dirty="0" smtClean="0">
                <a:latin typeface="Times New Roman" pitchFamily="18" charset="0"/>
                <a:cs typeface="Times New Roman" pitchFamily="18" charset="0"/>
              </a:rPr>
            </a:br>
            <a:r>
              <a:rPr lang="ba-RU" sz="4400" dirty="0" smtClean="0">
                <a:latin typeface="Times New Roman" pitchFamily="18" charset="0"/>
                <a:cs typeface="Times New Roman" pitchFamily="18" charset="0"/>
              </a:rPr>
              <a:t>5-б</a:t>
            </a:r>
            <a:r>
              <a:rPr lang="ru-RU" dirty="0" smtClean="0"/>
              <a:t/>
            </a:r>
            <a:br>
              <a:rPr lang="ru-RU" dirty="0" smtClean="0"/>
            </a:b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461216"/>
          </a:xfrm>
        </p:spPr>
        <p:txBody>
          <a:bodyPr>
            <a:normAutofit fontScale="90000"/>
          </a:bodyPr>
          <a:lstStyle/>
          <a:p>
            <a:r>
              <a:rPr lang="be-BY" sz="4400" b="1" dirty="0" smtClean="0">
                <a:solidFill>
                  <a:srgbClr val="C00000"/>
                </a:solidFill>
                <a:latin typeface="Times New Roman" pitchFamily="18" charset="0"/>
                <a:cs typeface="Times New Roman" pitchFamily="18" charset="0"/>
              </a:rPr>
              <a:t>Өйгә  эш. </a:t>
            </a:r>
            <a:r>
              <a:rPr lang="be-BY" sz="4400" dirty="0" smtClean="0">
                <a:latin typeface="Times New Roman" pitchFamily="18" charset="0"/>
                <a:cs typeface="Times New Roman" pitchFamily="18" charset="0"/>
              </a:rPr>
              <a:t>1)</a:t>
            </a:r>
            <a:r>
              <a:rPr lang="be-BY" sz="4400" b="1" dirty="0" smtClean="0">
                <a:latin typeface="Times New Roman" pitchFamily="18" charset="0"/>
                <a:cs typeface="Times New Roman" pitchFamily="18" charset="0"/>
              </a:rPr>
              <a:t> </a:t>
            </a:r>
            <a:r>
              <a:rPr lang="be-BY" sz="4400" dirty="0" smtClean="0">
                <a:latin typeface="Times New Roman" pitchFamily="18" charset="0"/>
                <a:cs typeface="Times New Roman" pitchFamily="18" charset="0"/>
              </a:rPr>
              <a:t>“Башҡорт  әҙәбиәте” дәреслегенән  </a:t>
            </a:r>
            <a:r>
              <a:rPr lang="be-BY" sz="4400" dirty="0" smtClean="0">
                <a:latin typeface="Times New Roman" pitchFamily="18" charset="0"/>
                <a:cs typeface="Times New Roman" pitchFamily="18" charset="0"/>
              </a:rPr>
              <a:t>1 </a:t>
            </a:r>
            <a:r>
              <a:rPr lang="ba-RU" sz="4400" dirty="0" smtClean="0">
                <a:latin typeface="Times New Roman" pitchFamily="18" charset="0"/>
                <a:cs typeface="Times New Roman" pitchFamily="18" charset="0"/>
              </a:rPr>
              <a:t>теркәүесле һәм </a:t>
            </a:r>
            <a:r>
              <a:rPr lang="ru-RU" sz="4400" dirty="0" smtClean="0">
                <a:latin typeface="Times New Roman" pitchFamily="18" charset="0"/>
                <a:cs typeface="Times New Roman" pitchFamily="18" charset="0"/>
              </a:rPr>
              <a:t>1 </a:t>
            </a:r>
            <a:r>
              <a:rPr lang="ba-RU" sz="4400" dirty="0" smtClean="0">
                <a:latin typeface="Times New Roman" pitchFamily="18" charset="0"/>
                <a:cs typeface="Times New Roman" pitchFamily="18" charset="0"/>
              </a:rPr>
              <a:t>теркәүесһеҙ</a:t>
            </a:r>
            <a:r>
              <a:rPr lang="be-BY" sz="4400" dirty="0" smtClean="0">
                <a:latin typeface="Times New Roman" pitchFamily="18" charset="0"/>
                <a:cs typeface="Times New Roman" pitchFamily="18" charset="0"/>
              </a:rPr>
              <a:t>   </a:t>
            </a:r>
            <a:r>
              <a:rPr lang="be-BY" sz="4400" dirty="0" smtClean="0">
                <a:latin typeface="Times New Roman" pitchFamily="18" charset="0"/>
                <a:cs typeface="Times New Roman" pitchFamily="18" charset="0"/>
              </a:rPr>
              <a:t>теҙмә  ҡушма  һөйләм  табырға</a:t>
            </a:r>
            <a:r>
              <a:rPr lang="be-BY" sz="4400" dirty="0" smtClean="0">
                <a:latin typeface="Times New Roman" pitchFamily="18" charset="0"/>
                <a:cs typeface="Times New Roman" pitchFamily="18" charset="0"/>
              </a:rPr>
              <a:t>;</a:t>
            </a:r>
            <a:r>
              <a:rPr lang="be-BY" sz="4400" dirty="0" smtClean="0">
                <a:latin typeface="Times New Roman" pitchFamily="18" charset="0"/>
                <a:cs typeface="Times New Roman" pitchFamily="18" charset="0"/>
              </a:rPr>
              <a:t> ; 2) М.Кәримдең тормош юлы буйынса кроссворд төҙөргә; 3) 75-се  күнегеүҙе эшләргә. </a:t>
            </a: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
            </a:r>
            <a:br>
              <a:rPr lang="be-BY" sz="4400" dirty="0" smtClean="0">
                <a:latin typeface="Times New Roman" pitchFamily="18" charset="0"/>
                <a:cs typeface="Times New Roman" pitchFamily="18" charset="0"/>
              </a:rPr>
            </a:b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endParaRPr lang="ru-RU" sz="4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939358"/>
          </a:xfrm>
        </p:spPr>
        <p:txBody>
          <a:bodyPr>
            <a:normAutofit/>
          </a:bodyPr>
          <a:lstStyle/>
          <a:p>
            <a:pPr algn="ctr"/>
            <a:r>
              <a:rPr lang="ba-RU" sz="4400" i="1" dirty="0" smtClean="0">
                <a:solidFill>
                  <a:srgbClr val="C00000"/>
                </a:solidFill>
                <a:latin typeface="Times New Roman" pitchFamily="18" charset="0"/>
                <a:cs typeface="Times New Roman" pitchFamily="18" charset="0"/>
              </a:rPr>
              <a:t>Өй   эшен  тикшереү:</a:t>
            </a:r>
            <a:br>
              <a:rPr lang="ba-RU" sz="4400" i="1" dirty="0" smtClean="0">
                <a:solidFill>
                  <a:srgbClr val="C00000"/>
                </a:solidFill>
                <a:latin typeface="Times New Roman" pitchFamily="18" charset="0"/>
                <a:cs typeface="Times New Roman" pitchFamily="18" charset="0"/>
              </a:rPr>
            </a:br>
            <a:r>
              <a:rPr lang="ba-RU" b="1" dirty="0" smtClean="0"/>
              <a:t> </a:t>
            </a:r>
            <a:r>
              <a:rPr lang="ba-RU" sz="4000" dirty="0" smtClean="0">
                <a:solidFill>
                  <a:schemeClr val="tx2">
                    <a:lumMod val="50000"/>
                  </a:schemeClr>
                </a:solidFill>
                <a:latin typeface="Times New Roman" pitchFamily="18" charset="0"/>
                <a:cs typeface="Times New Roman" pitchFamily="18" charset="0"/>
              </a:rPr>
              <a:t>Өйҙә  ҡабатлап килгән </a:t>
            </a:r>
            <a:r>
              <a:rPr lang="ba-RU" sz="4000" i="1" dirty="0" smtClean="0">
                <a:solidFill>
                  <a:schemeClr val="tx2">
                    <a:lumMod val="50000"/>
                  </a:schemeClr>
                </a:solidFill>
                <a:latin typeface="Times New Roman" pitchFamily="18" charset="0"/>
                <a:cs typeface="Times New Roman" pitchFamily="18" charset="0"/>
              </a:rPr>
              <a:t>§ </a:t>
            </a:r>
            <a:r>
              <a:rPr lang="ru-RU" sz="4000" dirty="0" smtClean="0">
                <a:solidFill>
                  <a:schemeClr val="tx2">
                    <a:lumMod val="50000"/>
                  </a:schemeClr>
                </a:solidFill>
                <a:latin typeface="Times New Roman" pitchFamily="18" charset="0"/>
                <a:cs typeface="Times New Roman" pitchFamily="18" charset="0"/>
              </a:rPr>
              <a:t>3-7 </a:t>
            </a:r>
            <a:r>
              <a:rPr lang="ba-RU" sz="4000" dirty="0" smtClean="0">
                <a:solidFill>
                  <a:schemeClr val="tx2">
                    <a:lumMod val="50000"/>
                  </a:schemeClr>
                </a:solidFill>
                <a:latin typeface="Times New Roman" pitchFamily="18" charset="0"/>
                <a:cs typeface="Times New Roman" pitchFamily="18" charset="0"/>
              </a:rPr>
              <a:t>буйынса  өс  һөйләм  төҙөргә һәм шуларҙың  береһе  генә  дөрөҫ  булырға  тейеш. </a:t>
            </a:r>
            <a:br>
              <a:rPr lang="ba-RU" sz="4000" dirty="0" smtClean="0">
                <a:solidFill>
                  <a:schemeClr val="tx2">
                    <a:lumMod val="50000"/>
                  </a:schemeClr>
                </a:solidFill>
                <a:latin typeface="Times New Roman" pitchFamily="18" charset="0"/>
                <a:cs typeface="Times New Roman" pitchFamily="18" charset="0"/>
              </a:rPr>
            </a:br>
            <a:endParaRPr lang="ru-RU" sz="4000" dirty="0">
              <a:solidFill>
                <a:schemeClr val="tx2">
                  <a:lumMod val="50000"/>
                </a:schemeClr>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605232"/>
          </a:xfrm>
        </p:spPr>
        <p:txBody>
          <a:bodyPr>
            <a:normAutofit fontScale="90000"/>
          </a:bodyPr>
          <a:lstStyle/>
          <a:p>
            <a:pPr algn="just"/>
            <a:r>
              <a:rPr lang="be-BY" sz="4400" i="1" dirty="0" smtClean="0">
                <a:solidFill>
                  <a:srgbClr val="C00000"/>
                </a:solidFill>
                <a:latin typeface="Times New Roman" pitchFamily="18" charset="0"/>
                <a:cs typeface="Times New Roman" pitchFamily="18" charset="0"/>
              </a:rPr>
              <a:t>Һөйләмдәрҙе сағыштырығыҙ. Оҡшаш һәм айырмалы яҡтарын билдәләгеҙ.</a:t>
            </a:r>
            <a:br>
              <a:rPr lang="be-BY" sz="4400" i="1" dirty="0" smtClean="0">
                <a:solidFill>
                  <a:srgbClr val="C00000"/>
                </a:solidFill>
                <a:latin typeface="Times New Roman" pitchFamily="18" charset="0"/>
                <a:cs typeface="Times New Roman" pitchFamily="18" charset="0"/>
              </a:rPr>
            </a:br>
            <a:r>
              <a:rPr lang="be-BY" b="1" dirty="0" smtClean="0">
                <a:solidFill>
                  <a:srgbClr val="C00000"/>
                </a:solidFill>
                <a:latin typeface="a_Timer Bashkir" pitchFamily="18" charset="0"/>
              </a:rPr>
              <a:t/>
            </a:r>
            <a:br>
              <a:rPr lang="be-BY" b="1" dirty="0" smtClean="0">
                <a:solidFill>
                  <a:srgbClr val="C00000"/>
                </a:solidFill>
                <a:latin typeface="a_Timer Bashkir" pitchFamily="18" charset="0"/>
              </a:rPr>
            </a:br>
            <a:r>
              <a:rPr lang="be-BY" sz="4400" dirty="0" smtClean="0">
                <a:latin typeface="Times New Roman" pitchFamily="18" charset="0"/>
                <a:cs typeface="Times New Roman" pitchFamily="18" charset="0"/>
              </a:rPr>
              <a:t>а)Башҡорттар  ҡоштарҙы  бик  яратҡан-уларҙың  күп  йырҙары  ҡош  атамалары  ҡушып  йырлана. </a:t>
            </a:r>
            <a:br>
              <a:rPr lang="be-BY"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
            </a:r>
            <a:br>
              <a:rPr lang="be-BY"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б)</a:t>
            </a:r>
            <a:r>
              <a:rPr lang="be-BY" sz="4000" dirty="0" smtClean="0"/>
              <a:t> </a:t>
            </a:r>
            <a:r>
              <a:rPr lang="be-BY" sz="4400" dirty="0" smtClean="0">
                <a:latin typeface="Times New Roman" pitchFamily="18" charset="0"/>
                <a:cs typeface="Times New Roman" pitchFamily="18" charset="0"/>
              </a:rPr>
              <a:t>Таң  һыҙыла  башланы, һәм  таллыҡта  һандуғас  тауыш  бирҙе.</a:t>
            </a:r>
            <a:endParaRPr lang="ru-RU" sz="4400" dirty="0">
              <a:solidFill>
                <a:srgbClr val="C00000"/>
              </a:solidFill>
              <a:latin typeface="Times New Roman" pitchFamily="18" charset="0"/>
              <a:cs typeface="Times New Roman" pitchFamily="18" charset="0"/>
            </a:endParaRPr>
          </a:p>
        </p:txBody>
      </p:sp>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224978"/>
          </a:xfrm>
        </p:spPr>
        <p:txBody>
          <a:bodyPr>
            <a:normAutofit/>
          </a:bodyPr>
          <a:lstStyle/>
          <a:p>
            <a:pPr algn="ctr"/>
            <a:r>
              <a:rPr lang="be-BY" sz="4000" dirty="0" smtClean="0"/>
              <a:t>Ун  бишенсе  октябрь, шишәмбе.</a:t>
            </a:r>
            <a:br>
              <a:rPr lang="be-BY" sz="4000" dirty="0" smtClean="0"/>
            </a:br>
            <a:r>
              <a:rPr lang="be-BY" sz="4000" dirty="0" smtClean="0"/>
              <a:t>Класта эш. </a:t>
            </a:r>
            <a:br>
              <a:rPr lang="be-BY" sz="4000" dirty="0" smtClean="0"/>
            </a:br>
            <a:r>
              <a:rPr lang="be-BY" sz="4000" dirty="0" smtClean="0"/>
              <a:t>Теҙмә  ҡушма  һөйләмдәр  темаһын  ҡабатлау.</a:t>
            </a:r>
            <a:endParaRPr lang="ru-RU" sz="4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628800"/>
            <a:ext cx="8305800" cy="3528392"/>
          </a:xfrm>
        </p:spPr>
        <p:txBody>
          <a:bodyPr>
            <a:normAutofit/>
          </a:bodyPr>
          <a:lstStyle/>
          <a:p>
            <a:pPr algn="just"/>
            <a:r>
              <a:rPr lang="be-BY" dirty="0" smtClean="0"/>
              <a:t>Һыуыҡ елдәр  иҫә ҡоштар  йылы  яҡҡа  китәләр тыуған   ер  менән  хушлашып  улар  һуҙып-һуҙып  ҡысҡырышалар.</a:t>
            </a:r>
            <a:endParaRPr lang="ru-RU" dirty="0"/>
          </a:p>
        </p:txBody>
      </p:sp>
    </p:spTree>
  </p:cSld>
  <p:clrMapOvr>
    <a:masterClrMapping/>
  </p:clrMapOvr>
  <p:transition>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305800" cy="5092618"/>
          </a:xfrm>
        </p:spPr>
        <p:txBody>
          <a:bodyPr>
            <a:normAutofit fontScale="90000"/>
          </a:bodyPr>
          <a:lstStyle/>
          <a:p>
            <a:pPr algn="ctr"/>
            <a:r>
              <a:rPr lang="be-BY" sz="4400" dirty="0" smtClean="0">
                <a:latin typeface="Times New Roman" pitchFamily="18" charset="0"/>
                <a:cs typeface="Times New Roman" pitchFamily="18" charset="0"/>
              </a:rPr>
              <a:t>Һыуыҡ елдәр  иҫә, ҡоштар  йылы  яҡҡа  китәләр; тыуған  ер  менән  хушлашып, улар  һуҙып-һуҙып  ҡысҡырышалар.</a:t>
            </a:r>
            <a:br>
              <a:rPr lang="be-BY"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
            </a:r>
            <a:br>
              <a:rPr lang="be-BY"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1.Елдәр  иҫә. 2.Ҡоштар китәләр. 3.Улар ҡысҡырышалар.</a:t>
            </a:r>
            <a:br>
              <a:rPr lang="be-BY" sz="4400" dirty="0" smtClean="0">
                <a:latin typeface="Times New Roman" pitchFamily="18" charset="0"/>
                <a:cs typeface="Times New Roman" pitchFamily="18" charset="0"/>
              </a:rPr>
            </a:br>
            <a:r>
              <a:rPr lang="be-BY" sz="4400" dirty="0" smtClean="0">
                <a:latin typeface="Times New Roman" pitchFamily="18" charset="0"/>
                <a:cs typeface="Times New Roman" pitchFamily="18" charset="0"/>
              </a:rPr>
              <a:t/>
            </a:r>
            <a:br>
              <a:rPr lang="be-BY" sz="4400" dirty="0" smtClean="0">
                <a:latin typeface="Times New Roman" pitchFamily="18" charset="0"/>
                <a:cs typeface="Times New Roman" pitchFamily="18" charset="0"/>
              </a:rPr>
            </a:br>
            <a:r>
              <a:rPr lang="ru-RU" sz="5400" dirty="0" smtClean="0">
                <a:latin typeface="a_Timer Bashkir" pitchFamily="18" charset="0"/>
              </a:rPr>
              <a:t>[  -  =], [  -  =]; [  -  =]</a:t>
            </a:r>
            <a:endParaRPr lang="ru-RU" sz="5400" dirty="0">
              <a:latin typeface="a_Timer Bashkir"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extLst>
              <p:ext uri="{D42A27DB-BD31-4B8C-83A1-F6EECF244321}">
                <p14:modId xmlns="" xmlns:p14="http://schemas.microsoft.com/office/powerpoint/2010/main" val="2623312701"/>
              </p:ext>
            </p:extLst>
          </p:nvPr>
        </p:nvGraphicFramePr>
        <p:xfrm>
          <a:off x="0" y="188641"/>
          <a:ext cx="9468546" cy="6669360"/>
        </p:xfrm>
        <a:graphic>
          <a:graphicData uri="http://schemas.openxmlformats.org/drawingml/2006/table">
            <a:tbl>
              <a:tblPr firstRow="1" bandRow="1">
                <a:tableStyleId>{5C22544A-7EE6-4342-B048-85BDC9FD1C3A}</a:tableStyleId>
              </a:tblPr>
              <a:tblGrid>
                <a:gridCol w="2832471"/>
                <a:gridCol w="2023193"/>
                <a:gridCol w="2063658"/>
                <a:gridCol w="2549224"/>
              </a:tblGrid>
              <a:tr h="6669360">
                <a:tc>
                  <a:txBody>
                    <a:bodyPr/>
                    <a:lstStyle/>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r>
                        <a:rPr lang="be-BY" sz="2000" dirty="0" smtClean="0">
                          <a:latin typeface="Times New Roman" pitchFamily="18" charset="0"/>
                          <a:cs typeface="Times New Roman" pitchFamily="18" charset="0"/>
                        </a:rPr>
                        <a:t>Ай, йөҙтүбән  ятып, ерҙе  күҙләй,</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be-BY" sz="2000" dirty="0" smtClean="0">
                          <a:latin typeface="Times New Roman" pitchFamily="18" charset="0"/>
                          <a:cs typeface="Times New Roman" pitchFamily="18" charset="0"/>
                        </a:rPr>
                        <a:t>Урмандарға  тынлыҡ  тарала,</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be-BY" sz="2000" dirty="0" smtClean="0">
                          <a:latin typeface="Times New Roman" pitchFamily="18" charset="0"/>
                          <a:cs typeface="Times New Roman" pitchFamily="18" charset="0"/>
                        </a:rPr>
                        <a:t>Тойғоларға  тулы  хоҡуҡ  биреп,</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be-BY" sz="2000" dirty="0" smtClean="0">
                          <a:latin typeface="Times New Roman" pitchFamily="18" charset="0"/>
                          <a:cs typeface="Times New Roman" pitchFamily="18" charset="0"/>
                        </a:rPr>
                        <a:t>Төн  ҡарарға  сыҡтым  ҡалаға.</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be-BY" sz="2000" dirty="0" smtClean="0">
                          <a:latin typeface="Times New Roman" pitchFamily="18" charset="0"/>
                          <a:cs typeface="Times New Roman" pitchFamily="18" charset="0"/>
                        </a:rPr>
                        <a:t>(М.Кәрим)</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be-BY" sz="2000" dirty="0" smtClean="0">
                          <a:latin typeface="Times New Roman" pitchFamily="18" charset="0"/>
                          <a:cs typeface="Times New Roman" pitchFamily="18" charset="0"/>
                        </a:rPr>
                        <a:t> </a:t>
                      </a:r>
                      <a:endParaRPr lang="ru-RU" sz="2000" dirty="0"/>
                    </a:p>
                  </a:txBody>
                  <a:tcPr/>
                </a:tc>
                <a:tc>
                  <a:txBody>
                    <a:bodyPr/>
                    <a:lstStyle/>
                    <a:p>
                      <a:pPr algn="just">
                        <a:lnSpc>
                          <a:spcPct val="115000"/>
                        </a:lnSpc>
                        <a:spcAft>
                          <a:spcPts val="0"/>
                        </a:spcAft>
                      </a:pPr>
                      <a:endParaRPr lang="be-BY" sz="2400" dirty="0" smtClean="0">
                        <a:latin typeface="Times New Roman"/>
                        <a:ea typeface="Calibri"/>
                        <a:cs typeface="Times New Roman"/>
                      </a:endParaRPr>
                    </a:p>
                    <a:p>
                      <a:pPr algn="ctr">
                        <a:lnSpc>
                          <a:spcPct val="115000"/>
                        </a:lnSpc>
                        <a:spcAft>
                          <a:spcPts val="0"/>
                        </a:spcAft>
                      </a:pPr>
                      <a:r>
                        <a:rPr lang="be-BY" sz="2000" dirty="0" smtClean="0">
                          <a:solidFill>
                            <a:schemeClr val="bg1"/>
                          </a:solidFill>
                          <a:latin typeface="Times New Roman"/>
                          <a:ea typeface="Calibri"/>
                          <a:cs typeface="Times New Roman"/>
                        </a:rPr>
                        <a:t>Бәйләнеү  сараһы</a:t>
                      </a:r>
                    </a:p>
                    <a:p>
                      <a:pPr algn="just">
                        <a:lnSpc>
                          <a:spcPct val="115000"/>
                        </a:lnSpc>
                        <a:spcAft>
                          <a:spcPts val="0"/>
                        </a:spcAft>
                      </a:pPr>
                      <a:endParaRPr lang="ru-RU" sz="2400" dirty="0">
                        <a:latin typeface="Calibri"/>
                        <a:ea typeface="Calibri"/>
                        <a:cs typeface="Times New Roman"/>
                      </a:endParaRPr>
                    </a:p>
                  </a:txBody>
                  <a:tcPr marL="68580" marR="68580" marT="0" marB="0"/>
                </a:tc>
                <a:tc>
                  <a:txBody>
                    <a:bodyPr/>
                    <a:lstStyle/>
                    <a:p>
                      <a:endParaRPr kumimoji="0" lang="be-BY" sz="2000" b="1" kern="1200" dirty="0" smtClean="0">
                        <a:solidFill>
                          <a:schemeClr val="lt1"/>
                        </a:solidFill>
                        <a:latin typeface="Times New Roman" pitchFamily="18" charset="0"/>
                        <a:ea typeface="+mn-ea"/>
                        <a:cs typeface="Times New Roman" pitchFamily="18" charset="0"/>
                      </a:endParaRPr>
                    </a:p>
                    <a:p>
                      <a:pPr algn="ctr"/>
                      <a:r>
                        <a:rPr kumimoji="0" lang="be-BY" sz="2000" b="1" kern="1200" dirty="0" smtClean="0">
                          <a:solidFill>
                            <a:schemeClr val="lt1"/>
                          </a:solidFill>
                          <a:latin typeface="Times New Roman" pitchFamily="18" charset="0"/>
                          <a:ea typeface="+mn-ea"/>
                          <a:cs typeface="Times New Roman" pitchFamily="18" charset="0"/>
                        </a:rPr>
                        <a:t>Һөйләмдәр  араһындағы  мәғәнә  мөнәсәбәте</a:t>
                      </a:r>
                    </a:p>
                  </a:txBody>
                  <a:tcPr/>
                </a:tc>
                <a:tc>
                  <a:txBody>
                    <a:bodyPr/>
                    <a:lstStyle/>
                    <a:p>
                      <a:pPr algn="just">
                        <a:lnSpc>
                          <a:spcPct val="115000"/>
                        </a:lnSpc>
                        <a:spcAft>
                          <a:spcPts val="0"/>
                        </a:spcAft>
                      </a:pPr>
                      <a:endParaRPr lang="be-BY" sz="2400" dirty="0" smtClean="0">
                        <a:latin typeface="Times New Roman"/>
                        <a:ea typeface="Calibri"/>
                        <a:cs typeface="Times New Roman"/>
                      </a:endParaRPr>
                    </a:p>
                    <a:p>
                      <a:pPr algn="ctr">
                        <a:lnSpc>
                          <a:spcPct val="115000"/>
                        </a:lnSpc>
                        <a:spcAft>
                          <a:spcPts val="0"/>
                        </a:spcAft>
                      </a:pPr>
                      <a:r>
                        <a:rPr lang="be-BY" sz="2000" dirty="0" smtClean="0">
                          <a:latin typeface="Times New Roman"/>
                          <a:ea typeface="Calibri"/>
                          <a:cs typeface="Times New Roman"/>
                        </a:rPr>
                        <a:t>Тыныш  билдәһе</a:t>
                      </a:r>
                    </a:p>
                    <a:p>
                      <a:pPr algn="just">
                        <a:lnSpc>
                          <a:spcPct val="115000"/>
                        </a:lnSpc>
                        <a:spcAft>
                          <a:spcPts val="0"/>
                        </a:spcAft>
                      </a:pPr>
                      <a:endParaRPr lang="ru-RU" sz="2400" dirty="0">
                        <a:latin typeface="Calibri"/>
                        <a:ea typeface="Calibri"/>
                        <a:cs typeface="Times New Roman"/>
                      </a:endParaRPr>
                    </a:p>
                  </a:txBody>
                  <a:tcPr marL="68580" marR="68580" marT="0" marB="0"/>
                </a:tc>
              </a:tr>
            </a:tbl>
          </a:graphicData>
        </a:graphic>
      </p:graphicFrame>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3" name="Таблица 2"/>
          <p:cNvGraphicFramePr>
            <a:graphicFrameLocks noGrp="1"/>
          </p:cNvGraphicFramePr>
          <p:nvPr/>
        </p:nvGraphicFramePr>
        <p:xfrm>
          <a:off x="0" y="188641"/>
          <a:ext cx="9468546" cy="6669360"/>
        </p:xfrm>
        <a:graphic>
          <a:graphicData uri="http://schemas.openxmlformats.org/drawingml/2006/table">
            <a:tbl>
              <a:tblPr firstRow="1" bandRow="1">
                <a:tableStyleId>{5C22544A-7EE6-4342-B048-85BDC9FD1C3A}</a:tableStyleId>
              </a:tblPr>
              <a:tblGrid>
                <a:gridCol w="2832471"/>
                <a:gridCol w="2023193"/>
                <a:gridCol w="2063658"/>
                <a:gridCol w="2549224"/>
              </a:tblGrid>
              <a:tr h="6669360">
                <a:tc>
                  <a:txBody>
                    <a:bodyPr/>
                    <a:lstStyle/>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endParaRPr lang="be-BY" dirty="0" smtClean="0">
                        <a:latin typeface="Times New Roman" pitchFamily="18" charset="0"/>
                        <a:cs typeface="Times New Roman" pitchFamily="18" charset="0"/>
                      </a:endParaRPr>
                    </a:p>
                    <a:p>
                      <a:r>
                        <a:rPr lang="be-BY" dirty="0" smtClean="0">
                          <a:latin typeface="Times New Roman" pitchFamily="18" charset="0"/>
                          <a:cs typeface="Times New Roman" pitchFamily="18" charset="0"/>
                        </a:rPr>
                        <a:t>Ай, йөҙтүбән  ятып, ерҙе  күҙләй,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be-BY" dirty="0" smtClean="0">
                          <a:latin typeface="Times New Roman" pitchFamily="18" charset="0"/>
                          <a:cs typeface="Times New Roman" pitchFamily="18" charset="0"/>
                        </a:rPr>
                        <a:t>Урмандарға  тынлыҡ  тарала,</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be-BY" dirty="0" smtClean="0">
                          <a:latin typeface="Times New Roman" pitchFamily="18" charset="0"/>
                          <a:cs typeface="Times New Roman" pitchFamily="18" charset="0"/>
                        </a:rPr>
                        <a:t>Тойғоларға  тулы  хоҡуҡ  биреп,</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be-BY" dirty="0" smtClean="0">
                          <a:latin typeface="Times New Roman" pitchFamily="18" charset="0"/>
                          <a:cs typeface="Times New Roman" pitchFamily="18" charset="0"/>
                        </a:rPr>
                        <a:t>Төн  ҡарарға  сыҡтым  ҡалаға.</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be-BY" dirty="0" smtClean="0">
                          <a:latin typeface="Times New Roman" pitchFamily="18" charset="0"/>
                          <a:cs typeface="Times New Roman" pitchFamily="18" charset="0"/>
                        </a:rPr>
                        <a:t>(М.Кәрим)</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be-BY" dirty="0" smtClean="0">
                          <a:latin typeface="Times New Roman" pitchFamily="18" charset="0"/>
                          <a:cs typeface="Times New Roman" pitchFamily="18" charset="0"/>
                        </a:rPr>
                        <a:t> </a:t>
                      </a:r>
                      <a:endParaRPr lang="ru-RU" dirty="0"/>
                    </a:p>
                  </a:txBody>
                  <a:tcPr/>
                </a:tc>
                <a:tc>
                  <a:txBody>
                    <a:bodyPr/>
                    <a:lstStyle/>
                    <a:p>
                      <a:pPr algn="just">
                        <a:lnSpc>
                          <a:spcPct val="115000"/>
                        </a:lnSpc>
                        <a:spcAft>
                          <a:spcPts val="0"/>
                        </a:spcAft>
                      </a:pPr>
                      <a:endParaRPr lang="be-BY" sz="2400" dirty="0" smtClean="0">
                        <a:latin typeface="Times New Roman"/>
                        <a:ea typeface="Calibri"/>
                        <a:cs typeface="Times New Roman"/>
                      </a:endParaRPr>
                    </a:p>
                    <a:p>
                      <a:pPr algn="just">
                        <a:lnSpc>
                          <a:spcPct val="115000"/>
                        </a:lnSpc>
                        <a:spcAft>
                          <a:spcPts val="0"/>
                        </a:spcAft>
                      </a:pPr>
                      <a:endParaRPr lang="be-BY" sz="2400" dirty="0" smtClean="0">
                        <a:latin typeface="Times New Roman"/>
                        <a:ea typeface="Calibri"/>
                        <a:cs typeface="Times New Roman"/>
                      </a:endParaRPr>
                    </a:p>
                    <a:p>
                      <a:pPr algn="just">
                        <a:lnSpc>
                          <a:spcPct val="115000"/>
                        </a:lnSpc>
                        <a:spcAft>
                          <a:spcPts val="0"/>
                        </a:spcAft>
                      </a:pPr>
                      <a:r>
                        <a:rPr lang="be-BY" sz="2000" dirty="0" smtClean="0">
                          <a:latin typeface="Times New Roman"/>
                          <a:ea typeface="Calibri"/>
                          <a:cs typeface="Times New Roman"/>
                        </a:rPr>
                        <a:t>интонация</a:t>
                      </a:r>
                      <a:endParaRPr lang="ru-RU" sz="2000" dirty="0">
                        <a:latin typeface="Calibri"/>
                        <a:ea typeface="Calibri"/>
                        <a:cs typeface="Times New Roman"/>
                      </a:endParaRPr>
                    </a:p>
                  </a:txBody>
                  <a:tcPr marL="68580" marR="68580" marT="0" marB="0"/>
                </a:tc>
                <a:tc>
                  <a:txBody>
                    <a:bodyPr/>
                    <a:lstStyle/>
                    <a:p>
                      <a:endParaRPr kumimoji="0" lang="be-BY" sz="2000" b="1" kern="1200" dirty="0" smtClean="0">
                        <a:solidFill>
                          <a:schemeClr val="lt1"/>
                        </a:solidFill>
                        <a:latin typeface="Times New Roman" pitchFamily="18" charset="0"/>
                        <a:ea typeface="+mn-ea"/>
                        <a:cs typeface="Times New Roman" pitchFamily="18" charset="0"/>
                      </a:endParaRPr>
                    </a:p>
                    <a:p>
                      <a:endParaRPr kumimoji="0" lang="be-BY" sz="2000" b="1" kern="1200" dirty="0" smtClean="0">
                        <a:solidFill>
                          <a:schemeClr val="lt1"/>
                        </a:solidFill>
                        <a:latin typeface="Times New Roman" pitchFamily="18" charset="0"/>
                        <a:ea typeface="+mn-ea"/>
                        <a:cs typeface="Times New Roman" pitchFamily="18" charset="0"/>
                      </a:endParaRPr>
                    </a:p>
                    <a:p>
                      <a:endParaRPr kumimoji="0" lang="be-BY" sz="2000" b="1" kern="1200" dirty="0" smtClean="0">
                        <a:solidFill>
                          <a:schemeClr val="lt1"/>
                        </a:solidFill>
                        <a:latin typeface="Times New Roman" pitchFamily="18" charset="0"/>
                        <a:ea typeface="+mn-ea"/>
                        <a:cs typeface="Times New Roman" pitchFamily="18" charset="0"/>
                      </a:endParaRPr>
                    </a:p>
                    <a:p>
                      <a:r>
                        <a:rPr kumimoji="0" lang="be-BY" sz="2000" b="1" kern="1200" dirty="0" smtClean="0">
                          <a:solidFill>
                            <a:schemeClr val="lt1"/>
                          </a:solidFill>
                          <a:latin typeface="Times New Roman" pitchFamily="18" charset="0"/>
                          <a:ea typeface="+mn-ea"/>
                          <a:cs typeface="Times New Roman" pitchFamily="18" charset="0"/>
                        </a:rPr>
                        <a:t>Бер үк ваҡытта булған эш-хәрәкәт, күренеш,хәл-ваҡиғаларҙы белдерәләр</a:t>
                      </a:r>
                      <a:endParaRPr lang="ru-RU" sz="2000" dirty="0">
                        <a:latin typeface="Times New Roman" pitchFamily="18" charset="0"/>
                        <a:cs typeface="Times New Roman" pitchFamily="18" charset="0"/>
                      </a:endParaRPr>
                    </a:p>
                  </a:txBody>
                  <a:tcPr/>
                </a:tc>
                <a:tc>
                  <a:txBody>
                    <a:bodyPr/>
                    <a:lstStyle/>
                    <a:p>
                      <a:pPr algn="just">
                        <a:lnSpc>
                          <a:spcPct val="115000"/>
                        </a:lnSpc>
                        <a:spcAft>
                          <a:spcPts val="0"/>
                        </a:spcAft>
                      </a:pPr>
                      <a:endParaRPr lang="be-BY" sz="2400" dirty="0" smtClean="0">
                        <a:latin typeface="Times New Roman"/>
                        <a:ea typeface="Calibri"/>
                        <a:cs typeface="Times New Roman"/>
                      </a:endParaRPr>
                    </a:p>
                    <a:p>
                      <a:pPr algn="just">
                        <a:lnSpc>
                          <a:spcPct val="115000"/>
                        </a:lnSpc>
                        <a:spcAft>
                          <a:spcPts val="0"/>
                        </a:spcAft>
                      </a:pPr>
                      <a:endParaRPr lang="be-BY" sz="2400" dirty="0" smtClean="0">
                        <a:latin typeface="Times New Roman"/>
                        <a:ea typeface="Calibri"/>
                        <a:cs typeface="Times New Roman"/>
                      </a:endParaRPr>
                    </a:p>
                    <a:p>
                      <a:pPr algn="just">
                        <a:lnSpc>
                          <a:spcPct val="115000"/>
                        </a:lnSpc>
                        <a:spcAft>
                          <a:spcPts val="0"/>
                        </a:spcAft>
                      </a:pPr>
                      <a:r>
                        <a:rPr lang="be-BY" sz="2000" dirty="0" smtClean="0">
                          <a:latin typeface="Times New Roman"/>
                          <a:ea typeface="Calibri"/>
                          <a:cs typeface="Times New Roman"/>
                        </a:rPr>
                        <a:t>өтөр</a:t>
                      </a:r>
                      <a:endParaRPr lang="ru-RU" sz="2000" dirty="0">
                        <a:latin typeface="Calibri"/>
                        <a:ea typeface="Calibri"/>
                        <a:cs typeface="Times New Roman"/>
                      </a:endParaRPr>
                    </a:p>
                  </a:txBody>
                  <a:tcPr marL="68580" marR="68580" marT="0" marB="0"/>
                </a:tc>
              </a:tr>
            </a:tbl>
          </a:graphicData>
        </a:graphic>
      </p:graphicFrame>
    </p:spTree>
    <p:extLst>
      <p:ext uri="{BB962C8B-B14F-4D97-AF65-F5344CB8AC3E}">
        <p14:creationId xmlns="" xmlns:p14="http://schemas.microsoft.com/office/powerpoint/2010/main" val="413830669"/>
      </p:ext>
    </p:extLst>
  </p:cSld>
  <p:clrMapOvr>
    <a:masterClrMapping/>
  </p:clrMapOvr>
  <p:transition>
    <p:pull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243</TotalTime>
  <Words>326</Words>
  <Application>Microsoft Office PowerPoint</Application>
  <PresentationFormat>Экран (4:3)</PresentationFormat>
  <Paragraphs>146</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Поток</vt:lpstr>
      <vt:lpstr>Слайд 1</vt:lpstr>
      <vt:lpstr>Бирелгән мәҡәлдәрҙе дауам итегеҙ: 1.Тел -... 2.Кеше күрке - йөҙ, ... 3.Белем алыу -… 4.Тырышлыҡ - ҙурлыҡ, ... 5.Берҙәмлектә -...</vt:lpstr>
      <vt:lpstr>Өй   эшен  тикшереү:  Өйҙә  ҡабатлап килгән § 3-7 буйынса  өс  һөйләм  төҙөргә һәм шуларҙың  береһе  генә  дөрөҫ  булырға  тейеш.  </vt:lpstr>
      <vt:lpstr>Һөйләмдәрҙе сағыштырығыҙ. Оҡшаш һәм айырмалы яҡтарын билдәләгеҙ.  а)Башҡорттар  ҡоштарҙы  бик  яратҡан-уларҙың  күп  йырҙары  ҡош  атамалары  ҡушып  йырлана.   б) Таң  һыҙыла  башланы, һәм  таллыҡта  һандуғас  тауыш  бирҙе.</vt:lpstr>
      <vt:lpstr>Ун  бишенсе  октябрь, шишәмбе. Класта эш.  Теҙмә  ҡушма  һөйләмдәр  темаһын  ҡабатлау.</vt:lpstr>
      <vt:lpstr>Һыуыҡ елдәр  иҫә ҡоштар  йылы  яҡҡа  китәләр тыуған   ер  менән  хушлашып  улар  һуҙып-һуҙып  ҡысҡырышалар.</vt:lpstr>
      <vt:lpstr>Һыуыҡ елдәр  иҫә, ҡоштар  йылы  яҡҡа  китәләр; тыуған  ер  менән  хушлашып, улар  һуҙып-һуҙып  ҡысҡырышалар.  1.Елдәр  иҫә. 2.Ҡоштар китәләр. 3.Улар ҡысҡырышалар.  [  -  =], [  -  =]; [  -  =]</vt:lpstr>
      <vt:lpstr>Слайд 8</vt:lpstr>
      <vt:lpstr>Слайд 9</vt:lpstr>
      <vt:lpstr>Слайд 10</vt:lpstr>
      <vt:lpstr>Слайд 11</vt:lpstr>
      <vt:lpstr>Слайд 12</vt:lpstr>
      <vt:lpstr>Слайд 13</vt:lpstr>
      <vt:lpstr>Слайд 14</vt:lpstr>
      <vt:lpstr>Слайд 15</vt:lpstr>
      <vt:lpstr>Физминутка</vt:lpstr>
      <vt:lpstr>Бирелгән  тексты  уҡығыҙ. Теҙмә  ҡушма  һөйләмдәрҙе  табығыҙ, төрөн  билдәләгеҙ. Өҙөк  ҡайһы  әҫәрҙән алынған? Авторын  һәм  әҫәрҙең  исемен  әйтегеҙ.  1)Бөркөтлөлә  тауҙар  гөрһөлдәп  тора, улар  үҙҙәре  күкте  күкрәтәләр.  2)Урмандарҙа  беләк  йыуанлығы көпшәләр  үҫә, ә  аҡланында  турғай  башы  ҙурлыҡ  еләктәр  бешә.  3)Кеше  аяғы  баҫмаған  бейек  түбәләрҙә  бөркөттәр  бала  сығара, тик беҙ, малайҙар,  уларҙы  һирәк  күрәбеҙ.  4)Улар  һирәк  кенә  ауыл  өҫтөнән  осоп  үтәләр.  5)Ана  шул бөркөттәр  инде  бынан  бик  күп  йылдар  әүәл  ауылға  исем  биргәндәр: Бөркөтлө.  </vt:lpstr>
      <vt:lpstr>Мостафа  Сафа  улы  Кәримов (1919-2005)</vt:lpstr>
      <vt:lpstr>73-сө  күнегеү 1). Ниндәй  һөйләмдәр  теҙмә  ҡушма  һөйләм  тип  атала?  а)үҙ-ара эйәртеү  юлы  менән  бәйләнгән һөйләмдәрҙән  торған  һөйләм; б)үҙ-ара теҙеү  юлы  менән  бәйләнгән  һөйләмдәрҙән  торған  һөйләм </vt:lpstr>
      <vt:lpstr>2).Теҙмә  ҡушма  һөйләмдәрҙең  ниндәй  төрҙәре  бар:  а)теҙмә ҡушма  һөйләмдәр; б)эйәртеүле  ҡушма  һөйләмдәр </vt:lpstr>
      <vt:lpstr>3)Теркәүесле  теҙмә  ҡушма  һөйләмдәрҙә  теркәүестәрҙең  ҡайһы  төрө  ҡулланыла:  а)эйәртеүле теркәүестәр; б)теҙеү  теркәүестәре </vt:lpstr>
      <vt:lpstr>4).Теркәүесле  теҙмә  ҡушма  һөйләмдәр  составындағы  һөйләмдәр үҙ-ара  нимә  ярҙамына  бәйләнә:  а)интонация; б)теркәүестәр </vt:lpstr>
      <vt:lpstr>5).Теркәүесһеҙ  теҙмә  ҡушма  һөйләмдәрҙә  һыҙыҡ  ҡайһы  осраҡта  ҡулланыла:  а)береһе  икенсеһенең  мәғәнәһен  асыҡлап  килгән  һөйләмдәр  араһында; б)ҡапма-ҡаршылыҡты белдереүсе, бер-береһен мәғәнә  яғынан  дөйөмләштереүсе  һөйләмдәр  араһында. </vt:lpstr>
      <vt:lpstr>Дөрөҫ  яуаптар: 1-б,  2-а,б,  3-б, 4-б,  5-б </vt:lpstr>
      <vt:lpstr>Өйгә  эш. 1) “Башҡорт  әҙәбиәте” дәреслегенән  1 теркәүесле һәм 1 теркәүесһеҙ   теҙмә  ҡушма  һөйләм  табырға; ; 2) М.Кәримдең тормош юлы буйынса кроссворд төҙөргә; 3) 75-се  күнегеүҙе эшләргә.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Работа</dc:creator>
  <cp:lastModifiedBy>1</cp:lastModifiedBy>
  <cp:revision>30</cp:revision>
  <dcterms:created xsi:type="dcterms:W3CDTF">2017-10-12T06:31:07Z</dcterms:created>
  <dcterms:modified xsi:type="dcterms:W3CDTF">2019-10-11T16:29:00Z</dcterms:modified>
</cp:coreProperties>
</file>