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notesMasterIdLst>
    <p:notesMasterId r:id="rId18"/>
  </p:notesMasterIdLst>
  <p:sldIdLst>
    <p:sldId id="256" r:id="rId3"/>
    <p:sldId id="265" r:id="rId4"/>
    <p:sldId id="267" r:id="rId5"/>
    <p:sldId id="261" r:id="rId6"/>
    <p:sldId id="263" r:id="rId7"/>
    <p:sldId id="264" r:id="rId8"/>
    <p:sldId id="268" r:id="rId9"/>
    <p:sldId id="269" r:id="rId10"/>
    <p:sldId id="270" r:id="rId11"/>
    <p:sldId id="271" r:id="rId12"/>
    <p:sldId id="272" r:id="rId13"/>
    <p:sldId id="275" r:id="rId14"/>
    <p:sldId id="276" r:id="rId15"/>
    <p:sldId id="277" r:id="rId16"/>
    <p:sldId id="278" r:id="rId17"/>
  </p:sldIdLst>
  <p:sldSz cx="12192000" cy="6858000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FFFF"/>
    <a:srgbClr val="FFFFCC"/>
    <a:srgbClr val="FF0000"/>
    <a:srgbClr val="9933FF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217488" y="812800"/>
            <a:ext cx="7121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A85BA431-9C4F-4D17-8E20-993D0A0F0E2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BC7A786-29E5-4917-BB4A-3856CCE82C36}" type="slidenum">
              <a:rPr lang="ru-RU"/>
              <a:pPr/>
              <a:t>1</a:t>
            </a:fld>
            <a:endParaRPr lang="ru-RU"/>
          </a:p>
        </p:txBody>
      </p:sp>
      <p:sp>
        <p:nvSpPr>
          <p:cNvPr id="81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8E48214-CD0C-4351-8F56-6FC0FCA578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00249D1-D517-49E6-AC4F-37C09FF08B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1604963"/>
            <a:ext cx="2741613" cy="452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4963"/>
            <a:ext cx="8077200" cy="452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91B45FD-6F99-4B63-8E74-8448D2F209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9338" y="2038350"/>
            <a:ext cx="7559675" cy="22193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838200" y="6356350"/>
            <a:ext cx="2741613" cy="36353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8610600" y="6356350"/>
            <a:ext cx="2741613" cy="363538"/>
          </a:xfrm>
        </p:spPr>
        <p:txBody>
          <a:bodyPr/>
          <a:lstStyle>
            <a:lvl1pPr>
              <a:defRPr/>
            </a:lvl1pPr>
          </a:lstStyle>
          <a:p>
            <a:fld id="{6EA0D29A-3B27-4A26-86FA-8C59CDEC4C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46D80D0-04DF-425D-985B-792A728F71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36103FA-DAF7-4921-ABAD-3BE7AF5C4A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B8D7C2B-4503-40A3-BDC1-A0B4F62630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0038" y="1754188"/>
            <a:ext cx="5449887" cy="4421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02325" y="1754188"/>
            <a:ext cx="5449888" cy="4421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E2ABD17-B76D-4E9B-840F-480E4CBE45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24479B3-3096-437B-8D2E-25D6C8EA95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D54632F-BF7A-44D1-B5BA-17AC90CF5D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A3EF58C-F99F-45E2-A3AE-51774C4DE6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E418AF5-FA73-4809-A189-3A34024FD2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87D2EA4-A83F-4C29-B061-46BC133A71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67D832A-A9BD-4595-ACEF-F3CC5E580D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243945A-E52D-4F16-BE5A-11E307A0D1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589963" y="274638"/>
            <a:ext cx="276225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0038" y="274638"/>
            <a:ext cx="8137525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5243021-8982-452E-B44E-2E89D42FD5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F5B19F2-E260-4599-9C1D-335CD58041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102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8EA4303-F452-47B0-8832-1AD242D0F5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9CBEA0-4927-49C5-AA6A-322C397412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5B7F48B-BDBC-4458-AFA4-E94EE71F7B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1E41F60-7F9A-49D8-8030-7C8659A8FB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4519112-F771-4C8D-8137-3A26147B66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CCDE195-ED94-4315-87BB-09992639C5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49338" y="2038350"/>
            <a:ext cx="7559675" cy="221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16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ru-RU"/>
              <a:t>3.9.17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fld id="{8716BC2F-3EDF-440C-A4AE-C589D3D3F3A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712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49391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</p:sldLayoutIdLst>
  <p:hf sldNum="0" hdr="0" ftr="0"/>
  <p:txStyles>
    <p:titleStyle>
      <a:lvl1pPr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2pPr>
      <a:lvl3pPr marL="1143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3pPr>
      <a:lvl4pPr marL="1600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4pPr>
      <a:lvl5pPr marL="20574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5pPr>
      <a:lvl6pPr marL="25146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6pPr>
      <a:lvl7pPr marL="29718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7pPr>
      <a:lvl8pPr marL="3429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8pPr>
      <a:lvl9pPr marL="3886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9pPr>
    </p:titleStyle>
    <p:bodyStyle>
      <a:lvl1pPr marL="342900" indent="-342900" algn="l" defTabSz="449263" rtl="0" fontAlgn="base">
        <a:lnSpc>
          <a:spcPct val="86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86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86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86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0038" y="274638"/>
            <a:ext cx="11052175" cy="1323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0038" y="1754188"/>
            <a:ext cx="11052175" cy="4421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0"/>
            <a:r>
              <a:rPr lang="en-GB" smtClean="0"/>
              <a:t>Девятый уровень структурыОбразец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16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ru-RU"/>
              <a:t>3.9.17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fld id="{9428F190-D8B0-4062-82C7-C10A75BA5B1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2pPr>
      <a:lvl3pPr marL="1143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3pPr>
      <a:lvl4pPr marL="1600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4pPr>
      <a:lvl5pPr marL="20574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5pPr>
      <a:lvl6pPr marL="25146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6pPr>
      <a:lvl7pPr marL="29718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7pPr>
      <a:lvl8pPr marL="3429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8pPr>
      <a:lvl9pPr marL="3886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9pPr>
    </p:titleStyle>
    <p:bodyStyle>
      <a:lvl1pPr marL="342900" indent="-342900" algn="l" defTabSz="449263" rtl="0" fontAlgn="base">
        <a:lnSpc>
          <a:spcPct val="86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86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86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86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title"/>
          </p:nvPr>
        </p:nvSpPr>
        <p:spPr>
          <a:xfrm>
            <a:off x="1049338" y="2038350"/>
            <a:ext cx="7561262" cy="2220913"/>
          </a:xfrm>
          <a:ln/>
        </p:spPr>
        <p:txBody>
          <a:bodyPr anchor="t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4400" b="1">
                <a:solidFill>
                  <a:srgbClr val="7030A0"/>
                </a:solidFill>
                <a:latin typeface="Georgia" pitchFamily="18" charset="0"/>
              </a:rPr>
              <a:t>Случайные события.</a:t>
            </a:r>
            <a:br>
              <a:rPr lang="ru-RU" sz="4400" b="1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4400" b="1">
                <a:solidFill>
                  <a:srgbClr val="7030A0"/>
                </a:solidFill>
                <a:latin typeface="Georgia" pitchFamily="18" charset="0"/>
              </a:rPr>
              <a:t>Вероятность случайного события. 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subTitle" idx="4294967295"/>
          </p:nvPr>
        </p:nvSpPr>
        <p:spPr bwMode="auto">
          <a:xfrm>
            <a:off x="1055688" y="4581525"/>
            <a:ext cx="7561262" cy="12096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90000" tIns="45000" rIns="90000" bIns="45000"/>
          <a:lstStyle/>
          <a:p>
            <a:pPr marL="0" indent="0" algn="ctr">
              <a:lnSpc>
                <a:spcPct val="73000"/>
              </a:lnSpc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Разработано  учителем математики</a:t>
            </a:r>
          </a:p>
          <a:p>
            <a:pPr marL="0" indent="0" algn="ctr">
              <a:lnSpc>
                <a:spcPct val="73000"/>
              </a:lnSpc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</a:t>
            </a:r>
            <a:r>
              <a:rPr lang="ru-RU" alt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МОАУ «СОШ №60»</a:t>
            </a:r>
          </a:p>
          <a:p>
            <a:pPr marL="0" indent="0" algn="ctr">
              <a:lnSpc>
                <a:spcPct val="73000"/>
              </a:lnSpc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Калмыковой Екатериной Владимировной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982663" y="549275"/>
            <a:ext cx="167957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bg1"/>
                </a:solidFill>
              </a:rPr>
              <a:t>6 класс</a:t>
            </a:r>
          </a:p>
        </p:txBody>
      </p:sp>
      <p:pic>
        <p:nvPicPr>
          <p:cNvPr id="5126" name="Picture 6" descr="information_items_3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64638">
            <a:off x="9912350" y="2133600"/>
            <a:ext cx="1141413" cy="1295400"/>
          </a:xfrm>
          <a:prstGeom prst="rect">
            <a:avLst/>
          </a:prstGeom>
          <a:noFill/>
        </p:spPr>
      </p:pic>
      <p:pic>
        <p:nvPicPr>
          <p:cNvPr id="5128" name="Picture 8" descr="Three_di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09113" y="4076700"/>
            <a:ext cx="2387600" cy="23860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11052175" cy="922337"/>
          </a:xfrm>
        </p:spPr>
        <p:txBody>
          <a:bodyPr/>
          <a:lstStyle/>
          <a:p>
            <a:r>
              <a:rPr lang="ru-RU" sz="66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2060575"/>
            <a:ext cx="11050587" cy="2447925"/>
          </a:xfrm>
        </p:spPr>
        <p:txBody>
          <a:bodyPr/>
          <a:lstStyle/>
          <a:p>
            <a:pPr>
              <a:lnSpc>
                <a:spcPct val="76000"/>
              </a:lnSpc>
            </a:pPr>
            <a:r>
              <a:rPr lang="ru-RU" sz="3600" b="1" i="1">
                <a:solidFill>
                  <a:srgbClr val="002060"/>
                </a:solidFill>
                <a:latin typeface="Times New Roman" pitchFamily="18" charset="0"/>
              </a:rPr>
              <a:t>Женя, Лена, Маша, Аня и Коля  бросили жребий – кому идти в магазин. Найдите вероятность того, что в магазин  надо будет идти Ане</a:t>
            </a:r>
            <a:r>
              <a:rPr lang="ru-RU" sz="4400" b="1" i="1">
                <a:solidFill>
                  <a:srgbClr val="00206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76000"/>
              </a:lnSpc>
            </a:pPr>
            <a:r>
              <a:rPr lang="ru-RU" sz="3200" i="1" u="sng">
                <a:solidFill>
                  <a:srgbClr val="002060"/>
                </a:solidFill>
                <a:latin typeface="Times New Roman" pitchFamily="18" charset="0"/>
              </a:rPr>
              <a:t>Решение.</a:t>
            </a:r>
            <a:r>
              <a:rPr lang="ru-RU" sz="3200" b="1" i="1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5913" y="4076700"/>
            <a:ext cx="8210550" cy="192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3558" name="Picture 6" descr="gs-ic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7800" y="260350"/>
            <a:ext cx="4610100" cy="1684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00" decel="100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11052175" cy="1066800"/>
          </a:xfrm>
        </p:spPr>
        <p:txBody>
          <a:bodyPr/>
          <a:lstStyle/>
          <a:p>
            <a:r>
              <a:rPr lang="ru-RU" sz="66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8" y="1268413"/>
            <a:ext cx="11052175" cy="3168650"/>
          </a:xfrm>
        </p:spPr>
        <p:txBody>
          <a:bodyPr/>
          <a:lstStyle/>
          <a:p>
            <a:pPr>
              <a:lnSpc>
                <a:spcPct val="76000"/>
              </a:lnSpc>
            </a:pPr>
            <a:r>
              <a:rPr lang="ru-RU" sz="4400" b="1" i="1">
                <a:solidFill>
                  <a:srgbClr val="002060"/>
                </a:solidFill>
              </a:rPr>
              <a:t>Бросают игральную кость. Найдите вероятность того, что выпадет число, меньшее 4 очков.</a:t>
            </a:r>
          </a:p>
          <a:p>
            <a:pPr>
              <a:lnSpc>
                <a:spcPct val="76000"/>
              </a:lnSpc>
            </a:pPr>
            <a:r>
              <a:rPr lang="ru-RU" sz="4000" i="1" u="sng">
                <a:solidFill>
                  <a:srgbClr val="002060"/>
                </a:solidFill>
              </a:rPr>
              <a:t>Решение.</a:t>
            </a:r>
            <a:r>
              <a:rPr lang="ru-RU" sz="4400" b="1" i="1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76000"/>
              </a:lnSpc>
            </a:pPr>
            <a:endParaRPr lang="ru-RU" sz="440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013" y="3644900"/>
            <a:ext cx="8064500" cy="2297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4581" name="Picture 5" descr="V4016"/>
          <p:cNvPicPr>
            <a:picLocks noChangeAspect="1" noChangeArrowheads="1"/>
          </p:cNvPicPr>
          <p:nvPr/>
        </p:nvPicPr>
        <p:blipFill>
          <a:blip r:embed="rId3" cstate="print"/>
          <a:srcRect r="-40" b="21"/>
          <a:stretch>
            <a:fillRect/>
          </a:stretch>
        </p:blipFill>
        <p:spPr bwMode="auto">
          <a:xfrm>
            <a:off x="8977313" y="4149725"/>
            <a:ext cx="24003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11052175" cy="1138237"/>
          </a:xfrm>
        </p:spPr>
        <p:txBody>
          <a:bodyPr/>
          <a:lstStyle/>
          <a:p>
            <a:r>
              <a:rPr lang="ru-RU" sz="5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Самостоятельная работа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695325" y="1125538"/>
            <a:ext cx="10729913" cy="269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hangingPunct="1">
              <a:lnSpc>
                <a:spcPct val="90000"/>
              </a:lnSpc>
              <a:spcBef>
                <a:spcPct val="20000"/>
              </a:spcBef>
            </a:pPr>
            <a:r>
              <a:rPr lang="ru-RU" sz="3600" b="1" dirty="0">
                <a:solidFill>
                  <a:srgbClr val="000000"/>
                </a:solidFill>
              </a:rPr>
              <a:t>1.  В коробке лежат 10 карточек, пронумерованных числами от 1 до 10. Какова вероятность того, что на наугад вынутой карточке будет записано</a:t>
            </a:r>
            <a:r>
              <a:rPr lang="ru-RU" sz="3600" b="1" dirty="0" smtClean="0">
                <a:solidFill>
                  <a:srgbClr val="000000"/>
                </a:solidFill>
              </a:rPr>
              <a:t>: а) число, кратное 4;</a:t>
            </a:r>
          </a:p>
          <a:p>
            <a:pPr hangingPunct="1">
              <a:lnSpc>
                <a:spcPct val="90000"/>
              </a:lnSpc>
              <a:spcBef>
                <a:spcPct val="20000"/>
              </a:spcBef>
            </a:pPr>
            <a:r>
              <a:rPr lang="ru-RU" sz="3600" b="1" dirty="0" smtClean="0">
                <a:solidFill>
                  <a:srgbClr val="000000"/>
                </a:solidFill>
              </a:rPr>
              <a:t>б)нечетное число;  в) четное число.</a:t>
            </a:r>
            <a:endParaRPr lang="ru-RU" sz="3600" b="1" dirty="0">
              <a:solidFill>
                <a:srgbClr val="000000"/>
              </a:solidFill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9416" y="4077072"/>
            <a:ext cx="1233955" cy="936104"/>
          </a:xfrm>
          <a:prstGeom prst="rect">
            <a:avLst/>
          </a:prstGeom>
          <a:noFill/>
        </p:spPr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50850" y="1085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672" y="4192750"/>
            <a:ext cx="2160240" cy="882537"/>
          </a:xfrm>
          <a:prstGeom prst="rect">
            <a:avLst/>
          </a:prstGeom>
          <a:noFill/>
        </p:spPr>
      </p:pic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450850" y="10953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61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72063" y="4077072"/>
            <a:ext cx="2467617" cy="1008112"/>
          </a:xfrm>
          <a:prstGeom prst="rect">
            <a:avLst/>
          </a:prstGeom>
          <a:noFill/>
        </p:spPr>
      </p:pic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450850" y="10953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Самостоятельная работа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50863" y="1196975"/>
            <a:ext cx="10841037" cy="208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742950" hangingPunct="1">
              <a:lnSpc>
                <a:spcPct val="90000"/>
              </a:lnSpc>
              <a:spcBef>
                <a:spcPct val="20000"/>
              </a:spcBef>
              <a:buAutoNum type="arabicPeriod" startAt="2"/>
            </a:pPr>
            <a:r>
              <a:rPr lang="ru-RU" sz="3600" b="1" dirty="0" smtClean="0">
                <a:solidFill>
                  <a:srgbClr val="000000"/>
                </a:solidFill>
              </a:rPr>
              <a:t>В </a:t>
            </a:r>
            <a:r>
              <a:rPr lang="ru-RU" sz="3600" b="1" dirty="0">
                <a:solidFill>
                  <a:srgbClr val="000000"/>
                </a:solidFill>
              </a:rPr>
              <a:t>коробке лежат </a:t>
            </a:r>
            <a:r>
              <a:rPr lang="ru-RU" sz="3600" b="1" dirty="0" smtClean="0">
                <a:solidFill>
                  <a:srgbClr val="000000"/>
                </a:solidFill>
              </a:rPr>
              <a:t>18 зелёных </a:t>
            </a:r>
            <a:r>
              <a:rPr lang="ru-RU" sz="3600" b="1" dirty="0">
                <a:solidFill>
                  <a:srgbClr val="000000"/>
                </a:solidFill>
              </a:rPr>
              <a:t>и 12 голубых шариков.  Какова вероятность того, что выбранный наугад шарик </a:t>
            </a:r>
            <a:r>
              <a:rPr lang="ru-RU" sz="3600" b="1" dirty="0" smtClean="0">
                <a:solidFill>
                  <a:srgbClr val="000000"/>
                </a:solidFill>
              </a:rPr>
              <a:t>окажется голубым? Черным?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7408" y="3573016"/>
            <a:ext cx="9649072" cy="215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Всего 18 + 12 = 30 шариков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/>
            <a:r>
              <a:rPr lang="ru-RU" dirty="0" smtClean="0"/>
              <a:t>2. Черных шариков нет в коробке, значит вероятность равна 0.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15480" y="4005064"/>
            <a:ext cx="1562100" cy="628650"/>
          </a:xfrm>
          <a:prstGeom prst="rect">
            <a:avLst/>
          </a:prstGeom>
          <a:noFill/>
        </p:spPr>
      </p:pic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450850" y="1085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Самостоятельная работа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695325" y="1341438"/>
            <a:ext cx="10514013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hangingPunct="1">
              <a:lnSpc>
                <a:spcPct val="90000"/>
              </a:lnSpc>
              <a:spcBef>
                <a:spcPct val="20000"/>
              </a:spcBef>
            </a:pPr>
            <a:r>
              <a:rPr lang="ru-RU" sz="3600" b="1" dirty="0">
                <a:solidFill>
                  <a:srgbClr val="000000"/>
                </a:solidFill>
              </a:rPr>
              <a:t>3.  В лотерее разыгрывалось 5 телевизоров, 25 магнитофонов, 30 фотоаппаратов. Всего было выпущено 3000 лотерейных билетов. Какова вероятность </a:t>
            </a:r>
            <a:r>
              <a:rPr lang="ru-RU" sz="3600" b="1" dirty="0" smtClean="0">
                <a:solidFill>
                  <a:srgbClr val="000000"/>
                </a:solidFill>
              </a:rPr>
              <a:t>выиграть фотоаппарат? Телевизор?</a:t>
            </a:r>
            <a:endParaRPr lang="ru-RU" sz="3600" b="1" dirty="0">
              <a:solidFill>
                <a:srgbClr val="000000"/>
              </a:solidFill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9416" y="4066765"/>
            <a:ext cx="2736304" cy="1143013"/>
          </a:xfrm>
          <a:prstGeom prst="rect">
            <a:avLst/>
          </a:prstGeom>
          <a:noFill/>
        </p:spPr>
      </p:pic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450850" y="1085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51984" y="4365104"/>
            <a:ext cx="2952328" cy="911548"/>
          </a:xfrm>
          <a:prstGeom prst="rect">
            <a:avLst/>
          </a:prstGeom>
          <a:noFill/>
        </p:spPr>
      </p:pic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450850" y="10953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8" y="274638"/>
            <a:ext cx="11196562" cy="545861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Домашнее задание: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/>
              <a:t> стр.36-38(повторить теорию), №172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>
                <a:solidFill>
                  <a:srgbClr val="7030A0"/>
                </a:solidFill>
              </a:rPr>
              <a:t>Спасибо за урок!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4655840" y="4005064"/>
            <a:ext cx="2808312" cy="2376264"/>
          </a:xfrm>
          <a:prstGeom prst="star5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pitchFamily="34" charset="-122"/>
            </a:endParaRPr>
          </a:p>
        </p:txBody>
      </p:sp>
      <p:sp>
        <p:nvSpPr>
          <p:cNvPr id="7" name="Облако 6"/>
          <p:cNvSpPr/>
          <p:nvPr/>
        </p:nvSpPr>
        <p:spPr bwMode="auto">
          <a:xfrm>
            <a:off x="9048328" y="2924944"/>
            <a:ext cx="2376264" cy="180020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pitchFamily="34" charset="-122"/>
            </a:endParaRPr>
          </a:p>
        </p:txBody>
      </p:sp>
      <p:sp>
        <p:nvSpPr>
          <p:cNvPr id="8" name="Улыбающееся лицо 7"/>
          <p:cNvSpPr/>
          <p:nvPr/>
        </p:nvSpPr>
        <p:spPr bwMode="auto">
          <a:xfrm>
            <a:off x="911424" y="2492896"/>
            <a:ext cx="2664296" cy="2520280"/>
          </a:xfrm>
          <a:prstGeom prst="smileyFac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11052175" cy="1066800"/>
          </a:xfrm>
        </p:spPr>
        <p:txBody>
          <a:bodyPr/>
          <a:lstStyle/>
          <a:p>
            <a:r>
              <a:rPr lang="ru-RU" sz="60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Вспомним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8" y="1412875"/>
            <a:ext cx="11052175" cy="4762500"/>
          </a:xfrm>
        </p:spPr>
        <p:txBody>
          <a:bodyPr/>
          <a:lstStyle/>
          <a:p>
            <a:r>
              <a:rPr lang="ru-RU" sz="4400" b="1">
                <a:solidFill>
                  <a:srgbClr val="566DAE"/>
                </a:solidFill>
              </a:rPr>
              <a:t>Вспомним формулы </a:t>
            </a:r>
          </a:p>
          <a:p>
            <a:r>
              <a:rPr lang="ru-RU" sz="4400" b="1">
                <a:solidFill>
                  <a:srgbClr val="566DAE"/>
                </a:solidFill>
              </a:rPr>
              <a:t>для решения вероятностных задач:</a:t>
            </a:r>
          </a:p>
          <a:p>
            <a:pPr>
              <a:buFont typeface="Times New Roman" pitchFamily="18" charset="0"/>
              <a:buChar char="•"/>
            </a:pPr>
            <a:r>
              <a:rPr lang="ru-RU" sz="4000">
                <a:solidFill>
                  <a:schemeClr val="tx1"/>
                </a:solidFill>
              </a:rPr>
              <a:t>При решении задач на перестановки</a:t>
            </a:r>
          </a:p>
          <a:p>
            <a:r>
              <a:rPr lang="ru-RU" sz="4000">
                <a:solidFill>
                  <a:schemeClr val="tx1"/>
                </a:solidFill>
              </a:rPr>
              <a:t>  (</a:t>
            </a:r>
            <a:r>
              <a:rPr lang="ru-RU" sz="3200">
                <a:solidFill>
                  <a:srgbClr val="FF0000"/>
                </a:solidFill>
              </a:rPr>
              <a:t>нахождение количества различных пар</a:t>
            </a:r>
            <a:r>
              <a:rPr lang="ru-RU" sz="4000">
                <a:solidFill>
                  <a:schemeClr val="tx1"/>
                </a:solidFill>
              </a:rPr>
              <a:t>) </a:t>
            </a:r>
            <a:r>
              <a:rPr lang="en-US" sz="4000">
                <a:solidFill>
                  <a:schemeClr val="tx1"/>
                </a:solidFill>
              </a:rPr>
              <a:t> </a:t>
            </a:r>
          </a:p>
          <a:p>
            <a:r>
              <a:rPr lang="en-US" sz="4000">
                <a:solidFill>
                  <a:schemeClr val="tx1"/>
                </a:solidFill>
              </a:rPr>
              <a:t>     </a:t>
            </a:r>
            <a:r>
              <a:rPr lang="en-US" sz="6600">
                <a:solidFill>
                  <a:schemeClr val="tx1"/>
                </a:solidFill>
              </a:rPr>
              <a:t>n!= </a:t>
            </a:r>
            <a:r>
              <a:rPr lang="ru-RU" sz="6600" b="1">
                <a:solidFill>
                  <a:srgbClr val="FF0000"/>
                </a:solidFill>
              </a:rPr>
              <a:t>1·2·3·….·n</a:t>
            </a:r>
            <a:endParaRPr lang="en-US" sz="6600">
              <a:solidFill>
                <a:schemeClr val="tx1"/>
              </a:solidFill>
            </a:endParaRPr>
          </a:p>
          <a:p>
            <a:r>
              <a:rPr lang="ru-RU" sz="4000">
                <a:solidFill>
                  <a:schemeClr val="tx1"/>
                </a:solidFill>
              </a:rPr>
              <a:t>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>
                <a:solidFill>
                  <a:srgbClr val="9933FF"/>
                </a:solidFill>
              </a:rPr>
              <a:t>События бывают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8" y="1484313"/>
            <a:ext cx="11052175" cy="4691062"/>
          </a:xfrm>
        </p:spPr>
        <p:txBody>
          <a:bodyPr/>
          <a:lstStyle/>
          <a:p>
            <a:pPr>
              <a:buFont typeface="Times New Roman" pitchFamily="18" charset="0"/>
              <a:buChar char="•"/>
            </a:pPr>
            <a:r>
              <a:rPr lang="ru-RU" sz="6000" b="1"/>
              <a:t>Случайными</a:t>
            </a:r>
          </a:p>
          <a:p>
            <a:pPr>
              <a:buFont typeface="Times New Roman" pitchFamily="18" charset="0"/>
              <a:buChar char="•"/>
            </a:pPr>
            <a:r>
              <a:rPr lang="ru-RU" sz="6000" b="1"/>
              <a:t>Невозможными</a:t>
            </a:r>
          </a:p>
          <a:p>
            <a:pPr>
              <a:buFont typeface="Times New Roman" pitchFamily="18" charset="0"/>
              <a:buChar char="•"/>
            </a:pPr>
            <a:r>
              <a:rPr lang="ru-RU" sz="6000" b="1"/>
              <a:t>Достоверными </a:t>
            </a:r>
          </a:p>
        </p:txBody>
      </p:sp>
      <p:pic>
        <p:nvPicPr>
          <p:cNvPr id="19460" name="Picture 4" descr="the-writing-life-turning-coin-over-683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688" y="1341438"/>
            <a:ext cx="3457575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11052175" cy="993775"/>
          </a:xfrm>
        </p:spPr>
        <p:txBody>
          <a:bodyPr/>
          <a:lstStyle/>
          <a:p>
            <a:r>
              <a:rPr lang="ru-RU" sz="6000" b="1" dirty="0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8" y="1412875"/>
            <a:ext cx="11052175" cy="496887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3600" b="1" dirty="0">
                <a:solidFill>
                  <a:schemeClr val="tx1"/>
                </a:solidFill>
              </a:rPr>
              <a:t>Событие, которое в одних и тех же условиях может произойти, а может и не произойти, называют </a:t>
            </a:r>
            <a:r>
              <a:rPr lang="ru-RU" sz="3600" b="1" dirty="0">
                <a:solidFill>
                  <a:schemeClr val="accent2"/>
                </a:solidFill>
              </a:rPr>
              <a:t>случайным.</a:t>
            </a:r>
            <a:endParaRPr lang="en-US" sz="3600" b="1" dirty="0">
              <a:solidFill>
                <a:schemeClr val="accent2"/>
              </a:solidFill>
            </a:endParaRPr>
          </a:p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b="1" u="sng" dirty="0">
                <a:solidFill>
                  <a:schemeClr val="accent2"/>
                </a:solidFill>
              </a:rPr>
              <a:t>Например:</a:t>
            </a:r>
            <a:endParaRPr lang="ru-RU" b="1" u="sng" dirty="0">
              <a:solidFill>
                <a:schemeClr val="accent2"/>
              </a:solidFill>
              <a:latin typeface="Arial" charset="0"/>
            </a:endParaRPr>
          </a:p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b="1" dirty="0">
                <a:solidFill>
                  <a:schemeClr val="tx1"/>
                </a:solidFill>
              </a:rPr>
              <a:t>Подбрасываем монету. Появился герб. А ведь могла</a:t>
            </a:r>
            <a:endParaRPr lang="ru-RU" b="1" dirty="0">
              <a:solidFill>
                <a:schemeClr val="tx1"/>
              </a:solidFill>
              <a:latin typeface="Arial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Arial" charset="0"/>
              </a:rPr>
              <a:t>    </a:t>
            </a:r>
            <a:r>
              <a:rPr lang="ru-RU" b="1" dirty="0">
                <a:solidFill>
                  <a:schemeClr val="tx1"/>
                </a:solidFill>
              </a:rPr>
              <a:t>появиться и цифра. То что появился Герб - </a:t>
            </a:r>
            <a:r>
              <a:rPr lang="ru-RU" b="1" dirty="0">
                <a:solidFill>
                  <a:schemeClr val="accent2"/>
                </a:solidFill>
              </a:rPr>
              <a:t>случайное событие.</a:t>
            </a:r>
          </a:p>
          <a:p>
            <a:pPr>
              <a:buFont typeface="Times New Roman" pitchFamily="18" charset="0"/>
              <a:buChar char="•"/>
            </a:pPr>
            <a:r>
              <a:rPr lang="ru-RU" b="1" dirty="0">
                <a:solidFill>
                  <a:schemeClr val="tx1"/>
                </a:solidFill>
              </a:rPr>
              <a:t>Стрелок поражает цель. Но мог и не попасть. </a:t>
            </a:r>
            <a:endParaRPr lang="ru-RU" b="1" dirty="0">
              <a:solidFill>
                <a:schemeClr val="tx1"/>
              </a:solidFill>
              <a:latin typeface="Arial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Arial" charset="0"/>
              </a:rPr>
              <a:t>    </a:t>
            </a:r>
            <a:r>
              <a:rPr lang="ru-RU" b="1" dirty="0">
                <a:solidFill>
                  <a:schemeClr val="tx1"/>
                </a:solidFill>
              </a:rPr>
              <a:t>Попадание в цель– </a:t>
            </a:r>
            <a:r>
              <a:rPr lang="ru-RU" b="1" dirty="0">
                <a:solidFill>
                  <a:schemeClr val="accent2"/>
                </a:solidFill>
              </a:rPr>
              <a:t>случайное событие.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11052175" cy="922337"/>
          </a:xfrm>
        </p:spPr>
        <p:txBody>
          <a:bodyPr/>
          <a:lstStyle/>
          <a:p>
            <a:r>
              <a:rPr lang="ru-RU" sz="54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8" y="1196975"/>
            <a:ext cx="11052175" cy="49784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4000" b="1" dirty="0">
                <a:solidFill>
                  <a:schemeClr val="tx1"/>
                </a:solidFill>
              </a:rPr>
              <a:t>События, которые в данных условиях никогда не происходят, называются </a:t>
            </a:r>
            <a:r>
              <a:rPr lang="ru-RU" sz="4000" b="1" dirty="0">
                <a:solidFill>
                  <a:schemeClr val="accent2"/>
                </a:solidFill>
              </a:rPr>
              <a:t>невозможными.</a:t>
            </a:r>
          </a:p>
          <a:p>
            <a:pPr>
              <a:lnSpc>
                <a:spcPct val="76000"/>
              </a:lnSpc>
            </a:pPr>
            <a:endParaRPr lang="ru-RU" sz="3200" b="1" u="sng" dirty="0">
              <a:solidFill>
                <a:schemeClr val="accent2"/>
              </a:solidFill>
            </a:endParaRPr>
          </a:p>
          <a:p>
            <a:pPr>
              <a:lnSpc>
                <a:spcPct val="76000"/>
              </a:lnSpc>
            </a:pPr>
            <a:r>
              <a:rPr lang="ru-RU" sz="3200" b="1" u="sng" dirty="0">
                <a:solidFill>
                  <a:schemeClr val="accent2"/>
                </a:solidFill>
              </a:rPr>
              <a:t>Например:</a:t>
            </a:r>
          </a:p>
          <a:p>
            <a:pPr>
              <a:lnSpc>
                <a:spcPct val="76000"/>
              </a:lnSpc>
              <a:buFont typeface="Times New Roman" pitchFamily="18" charset="0"/>
              <a:buChar char="•"/>
            </a:pPr>
            <a:r>
              <a:rPr lang="ru-RU" sz="3200" b="1" dirty="0">
                <a:solidFill>
                  <a:schemeClr val="tx1"/>
                </a:solidFill>
              </a:rPr>
              <a:t>вода в реке замёрзла при температуре +25 градусах; </a:t>
            </a:r>
          </a:p>
          <a:p>
            <a:pPr>
              <a:lnSpc>
                <a:spcPct val="76000"/>
              </a:lnSpc>
              <a:buFont typeface="Times New Roman" pitchFamily="18" charset="0"/>
              <a:buChar char="•"/>
            </a:pPr>
            <a:r>
              <a:rPr lang="ru-RU" sz="3200" b="1" dirty="0">
                <a:solidFill>
                  <a:schemeClr val="tx1"/>
                </a:solidFill>
              </a:rPr>
              <a:t>при бросании игрального кубика появилось </a:t>
            </a:r>
            <a:endParaRPr lang="ru-RU" sz="32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76000"/>
              </a:lnSpc>
            </a:pPr>
            <a:r>
              <a:rPr lang="ru-RU" sz="3200" b="1" dirty="0">
                <a:solidFill>
                  <a:schemeClr val="tx1"/>
                </a:solidFill>
                <a:latin typeface="Arial" charset="0"/>
              </a:rPr>
              <a:t>   </a:t>
            </a:r>
            <a:r>
              <a:rPr lang="ru-RU" sz="3200" b="1" dirty="0">
                <a:solidFill>
                  <a:schemeClr val="tx1"/>
                </a:solidFill>
              </a:rPr>
              <a:t>7 очков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pic>
        <p:nvPicPr>
          <p:cNvPr id="15364" name="Picture 4" descr="V4016"/>
          <p:cNvPicPr>
            <a:picLocks noChangeAspect="1" noChangeArrowheads="1"/>
          </p:cNvPicPr>
          <p:nvPr/>
        </p:nvPicPr>
        <p:blipFill>
          <a:blip r:embed="rId2" cstate="print"/>
          <a:srcRect r="-40" b="21"/>
          <a:stretch>
            <a:fillRect/>
          </a:stretch>
        </p:blipFill>
        <p:spPr bwMode="auto">
          <a:xfrm>
            <a:off x="10128250" y="5373688"/>
            <a:ext cx="1319213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34963" y="260350"/>
            <a:ext cx="11052175" cy="993775"/>
          </a:xfrm>
        </p:spPr>
        <p:txBody>
          <a:bodyPr/>
          <a:lstStyle/>
          <a:p>
            <a:r>
              <a:rPr lang="ru-RU" sz="60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963" y="1268413"/>
            <a:ext cx="11052175" cy="490696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4000" b="1" dirty="0">
                <a:solidFill>
                  <a:schemeClr val="tx1"/>
                </a:solidFill>
              </a:rPr>
              <a:t>События, которые при данных условиях обязательно происходят, называют </a:t>
            </a:r>
            <a:r>
              <a:rPr lang="ru-RU" sz="4000" b="1" dirty="0">
                <a:solidFill>
                  <a:schemeClr val="accent2"/>
                </a:solidFill>
              </a:rPr>
              <a:t>достоверными</a:t>
            </a:r>
            <a:r>
              <a:rPr lang="ru-RU" sz="4000" b="1" dirty="0">
                <a:solidFill>
                  <a:schemeClr val="tx1"/>
                </a:solidFill>
              </a:rPr>
              <a:t> </a:t>
            </a:r>
          </a:p>
          <a:p>
            <a:endParaRPr lang="ru-RU" sz="3200" b="1" u="sng" dirty="0">
              <a:solidFill>
                <a:schemeClr val="accent2"/>
              </a:solidFill>
            </a:endParaRPr>
          </a:p>
          <a:p>
            <a:r>
              <a:rPr lang="ru-RU" sz="3200" b="1" u="sng" dirty="0">
                <a:solidFill>
                  <a:schemeClr val="accent2"/>
                </a:solidFill>
              </a:rPr>
              <a:t>Например:</a:t>
            </a:r>
          </a:p>
          <a:p>
            <a:pPr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3600" b="1" dirty="0">
                <a:solidFill>
                  <a:schemeClr val="tx1"/>
                </a:solidFill>
              </a:rPr>
              <a:t>после четверга наступила пятница;  </a:t>
            </a:r>
          </a:p>
          <a:p>
            <a:pPr>
              <a:buFont typeface="Times New Roman" pitchFamily="18" charset="0"/>
              <a:buChar char="•"/>
            </a:pPr>
            <a:r>
              <a:rPr lang="ru-RU" sz="3600" b="1" dirty="0">
                <a:solidFill>
                  <a:schemeClr val="tx1"/>
                </a:solidFill>
              </a:rPr>
              <a:t>при бросании игрального кубика появилось число    меньшее 7 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6389" name="Picture 5" descr="V4016"/>
          <p:cNvPicPr>
            <a:picLocks noChangeAspect="1" noChangeArrowheads="1"/>
          </p:cNvPicPr>
          <p:nvPr/>
        </p:nvPicPr>
        <p:blipFill>
          <a:blip r:embed="rId2" cstate="print"/>
          <a:srcRect r="-40" b="21"/>
          <a:stretch>
            <a:fillRect/>
          </a:stretch>
        </p:blipFill>
        <p:spPr bwMode="auto">
          <a:xfrm>
            <a:off x="9767888" y="4941888"/>
            <a:ext cx="1679575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11052175" cy="993775"/>
          </a:xfrm>
        </p:spPr>
        <p:txBody>
          <a:bodyPr/>
          <a:lstStyle/>
          <a:p>
            <a:r>
              <a:rPr lang="ru-RU" sz="60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8" y="1268413"/>
            <a:ext cx="11052175" cy="4906962"/>
          </a:xfrm>
        </p:spPr>
        <p:txBody>
          <a:bodyPr/>
          <a:lstStyle/>
          <a:p>
            <a:r>
              <a:rPr lang="ru-RU" sz="5400" b="1" dirty="0"/>
              <a:t>Наука, которая занимается оценками вероятностей </a:t>
            </a:r>
            <a:r>
              <a:rPr lang="ru-RU" sz="5400" i="1" u="sng" dirty="0"/>
              <a:t>случайных событий</a:t>
            </a:r>
            <a:r>
              <a:rPr lang="ru-RU" sz="5400" b="1" dirty="0"/>
              <a:t>, называется </a:t>
            </a:r>
            <a:r>
              <a:rPr lang="ru-RU" sz="5400" b="1" i="1" dirty="0">
                <a:solidFill>
                  <a:schemeClr val="accent2"/>
                </a:solidFill>
              </a:rPr>
              <a:t>теорией вероятностей.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Запомним</a:t>
            </a:r>
            <a:r>
              <a:rPr lang="ru-RU" sz="72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6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(для самоконтроля)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pitchFamily="18" charset="0"/>
              <a:buChar char="•"/>
            </a:pPr>
            <a:r>
              <a:rPr lang="ru-RU" sz="4400" b="1" dirty="0"/>
              <a:t>Вероятность достоверного события </a:t>
            </a:r>
            <a:r>
              <a:rPr lang="ru-RU" sz="4400" b="1" dirty="0">
                <a:latin typeface="Arial" charset="0"/>
              </a:rPr>
              <a:t>всегда </a:t>
            </a:r>
            <a:r>
              <a:rPr lang="ru-RU" sz="4400" b="1" dirty="0"/>
              <a:t>равна   </a:t>
            </a:r>
            <a:r>
              <a:rPr lang="ru-RU" sz="5400" b="1" dirty="0">
                <a:solidFill>
                  <a:srgbClr val="FF0000"/>
                </a:solidFill>
              </a:rPr>
              <a:t>1</a:t>
            </a:r>
          </a:p>
          <a:p>
            <a:pPr>
              <a:buFont typeface="Times New Roman" pitchFamily="18" charset="0"/>
              <a:buChar char="•"/>
            </a:pPr>
            <a:r>
              <a:rPr lang="ru-RU" sz="4400" b="1" dirty="0"/>
              <a:t>Вероятность невозможного события </a:t>
            </a:r>
            <a:r>
              <a:rPr lang="ru-RU" sz="4400" b="1" dirty="0">
                <a:latin typeface="Arial" charset="0"/>
              </a:rPr>
              <a:t>всегда </a:t>
            </a:r>
            <a:r>
              <a:rPr lang="ru-RU" sz="4400" b="1" dirty="0"/>
              <a:t>равна   </a:t>
            </a:r>
            <a:r>
              <a:rPr lang="ru-RU" sz="5400" b="1" dirty="0">
                <a:solidFill>
                  <a:srgbClr val="FF0000"/>
                </a:solidFill>
              </a:rPr>
              <a:t>0</a:t>
            </a:r>
          </a:p>
          <a:p>
            <a:pPr>
              <a:buFont typeface="Times New Roman" pitchFamily="18" charset="0"/>
              <a:buChar char="•"/>
            </a:pPr>
            <a:r>
              <a:rPr lang="ru-RU" sz="4400" b="1" dirty="0"/>
              <a:t>Вероятность случайного события всегда             </a:t>
            </a:r>
            <a:r>
              <a:rPr lang="ru-RU" sz="4400" b="1" dirty="0">
                <a:solidFill>
                  <a:srgbClr val="FF0000"/>
                </a:solidFill>
              </a:rPr>
              <a:t>0 </a:t>
            </a:r>
            <a:r>
              <a:rPr lang="en-US" sz="4400" b="1" dirty="0">
                <a:solidFill>
                  <a:srgbClr val="FF0000"/>
                </a:solidFill>
              </a:rPr>
              <a:t>&lt;</a:t>
            </a:r>
            <a:r>
              <a:rPr lang="ru-RU" sz="4400" b="1" dirty="0">
                <a:solidFill>
                  <a:srgbClr val="FF0000"/>
                </a:solidFill>
              </a:rPr>
              <a:t> Р(А) </a:t>
            </a:r>
            <a:r>
              <a:rPr lang="en-US" sz="4400" b="1" dirty="0">
                <a:solidFill>
                  <a:srgbClr val="FF0000"/>
                </a:solidFill>
              </a:rPr>
              <a:t>&lt;</a:t>
            </a:r>
            <a:r>
              <a:rPr lang="ru-RU" sz="4400" b="1" dirty="0">
                <a:solidFill>
                  <a:srgbClr val="FF0000"/>
                </a:solidFill>
              </a:rPr>
              <a:t> 1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341438"/>
            <a:ext cx="11050587" cy="5183187"/>
          </a:xfrm>
        </p:spPr>
        <p:txBody>
          <a:bodyPr/>
          <a:lstStyle/>
          <a:p>
            <a:r>
              <a:rPr lang="ru-RU" b="1" i="1">
                <a:solidFill>
                  <a:srgbClr val="3366FF"/>
                </a:solidFill>
              </a:rPr>
              <a:t>(классическое определение вероятности)</a:t>
            </a:r>
          </a:p>
          <a:p>
            <a:endParaRPr lang="ru-RU" sz="1000" b="1" i="1">
              <a:solidFill>
                <a:srgbClr val="3366FF"/>
              </a:solidFill>
            </a:endParaRPr>
          </a:p>
          <a:p>
            <a:r>
              <a:rPr lang="ru-RU" b="1" i="1">
                <a:solidFill>
                  <a:srgbClr val="FF0000"/>
                </a:solidFill>
              </a:rPr>
              <a:t>Вероятностью события   </a:t>
            </a:r>
            <a:r>
              <a:rPr lang="ru-RU" b="1" i="1">
                <a:solidFill>
                  <a:schemeClr val="tx1"/>
                </a:solidFill>
              </a:rPr>
              <a:t>А</a:t>
            </a:r>
            <a:r>
              <a:rPr lang="ru-RU" b="1" i="1">
                <a:solidFill>
                  <a:srgbClr val="FF0000"/>
                </a:solidFill>
              </a:rPr>
              <a:t> </a:t>
            </a:r>
            <a:r>
              <a:rPr lang="ru-RU">
                <a:solidFill>
                  <a:srgbClr val="FF0000"/>
                </a:solidFill>
              </a:rPr>
              <a:t> </a:t>
            </a:r>
            <a:r>
              <a:rPr lang="ru-RU" b="1" i="1">
                <a:solidFill>
                  <a:srgbClr val="1405D1"/>
                </a:solidFill>
              </a:rPr>
              <a:t>называется отношение </a:t>
            </a:r>
          </a:p>
          <a:p>
            <a:r>
              <a:rPr lang="ru-RU" b="1" i="1">
                <a:solidFill>
                  <a:srgbClr val="1405D1"/>
                </a:solidFill>
              </a:rPr>
              <a:t>числа благоприятных для него исходов испытания к </a:t>
            </a:r>
          </a:p>
          <a:p>
            <a:r>
              <a:rPr lang="ru-RU" b="1" i="1">
                <a:solidFill>
                  <a:srgbClr val="1405D1"/>
                </a:solidFill>
              </a:rPr>
              <a:t>числу всех равновозможных исходов.</a:t>
            </a:r>
          </a:p>
          <a:p>
            <a:endParaRPr lang="ru-RU" b="1" i="1">
              <a:solidFill>
                <a:srgbClr val="1405D1"/>
              </a:solidFill>
            </a:endParaRPr>
          </a:p>
          <a:p>
            <a:endParaRPr lang="ru-RU" b="1" i="1">
              <a:solidFill>
                <a:srgbClr val="1405D1"/>
              </a:solidFill>
            </a:endParaRPr>
          </a:p>
          <a:p>
            <a:r>
              <a:rPr lang="ru-RU" b="1" i="1">
                <a:solidFill>
                  <a:srgbClr val="1010C2"/>
                </a:solidFill>
              </a:rPr>
              <a:t>где </a:t>
            </a:r>
            <a:r>
              <a:rPr lang="ru-RU" b="1" i="1">
                <a:solidFill>
                  <a:srgbClr val="1010C2"/>
                </a:solidFill>
                <a:latin typeface="Arial" charset="0"/>
              </a:rPr>
              <a:t>   </a:t>
            </a:r>
            <a:r>
              <a:rPr lang="ru-RU" b="1" i="1">
                <a:solidFill>
                  <a:srgbClr val="FF0000"/>
                </a:solidFill>
              </a:rPr>
              <a:t>m</a:t>
            </a:r>
            <a:r>
              <a:rPr lang="ru-RU" b="1" i="1">
                <a:solidFill>
                  <a:srgbClr val="1010C2"/>
                </a:solidFill>
              </a:rPr>
              <a:t> - число исходов, благоприятствующих </a:t>
            </a:r>
          </a:p>
          <a:p>
            <a:r>
              <a:rPr lang="ru-RU" b="1" i="1">
                <a:solidFill>
                  <a:srgbClr val="1010C2"/>
                </a:solidFill>
              </a:rPr>
              <a:t>     осуществлению события,</a:t>
            </a:r>
          </a:p>
          <a:p>
            <a:r>
              <a:rPr lang="ru-RU" b="1" i="1">
                <a:solidFill>
                  <a:srgbClr val="1010C2"/>
                </a:solidFill>
              </a:rPr>
              <a:t>     а </a:t>
            </a:r>
            <a:r>
              <a:rPr lang="ru-RU" b="1" i="1">
                <a:solidFill>
                  <a:srgbClr val="1010C2"/>
                </a:solidFill>
                <a:latin typeface="Arial" charset="0"/>
              </a:rPr>
              <a:t>   </a:t>
            </a:r>
            <a:r>
              <a:rPr lang="ru-RU" b="1" i="1">
                <a:solidFill>
                  <a:srgbClr val="FF0000"/>
                </a:solidFill>
              </a:rPr>
              <a:t>n </a:t>
            </a:r>
            <a:r>
              <a:rPr lang="ru-RU" b="1" i="1">
                <a:solidFill>
                  <a:srgbClr val="1010C2"/>
                </a:solidFill>
              </a:rPr>
              <a:t>- число всех возможных исходов. </a:t>
            </a:r>
            <a:endParaRPr lang="ru-RU" b="1" i="1">
              <a:solidFill>
                <a:srgbClr val="3366FF"/>
              </a:solidFill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6888163" y="3860800"/>
            <a:ext cx="3887787" cy="995363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9525">
            <a:solidFill>
              <a:srgbClr val="FFFFCC"/>
            </a:solidFill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>
                <a:solidFill>
                  <a:srgbClr val="FF0000"/>
                </a:solidFill>
                <a:latin typeface="Palatino Linotype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00" decel="100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Calibri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pitchFamily="34" charset="-122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Calibri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pitchFamily="34" charset="-122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443</Words>
  <Application>Microsoft Office PowerPoint</Application>
  <PresentationFormat>Произвольный</PresentationFormat>
  <Paragraphs>88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Microsoft YaHei</vt:lpstr>
      <vt:lpstr>Times New Roman</vt:lpstr>
      <vt:lpstr>Calibri</vt:lpstr>
      <vt:lpstr>Georgia</vt:lpstr>
      <vt:lpstr>Palatino Linotype</vt:lpstr>
      <vt:lpstr>Оформление по умолчанию</vt:lpstr>
      <vt:lpstr>Оформление по умолчанию</vt:lpstr>
      <vt:lpstr>Случайные события. Вероятность случайного события. </vt:lpstr>
      <vt:lpstr>Вспомним</vt:lpstr>
      <vt:lpstr>События бывают</vt:lpstr>
      <vt:lpstr>Определение</vt:lpstr>
      <vt:lpstr>Определение</vt:lpstr>
      <vt:lpstr>Определение</vt:lpstr>
      <vt:lpstr>Определение</vt:lpstr>
      <vt:lpstr>Запомним (для самоконтроля)</vt:lpstr>
      <vt:lpstr>Определение</vt:lpstr>
      <vt:lpstr>Задача</vt:lpstr>
      <vt:lpstr>Задача</vt:lpstr>
      <vt:lpstr>Самостоятельная работа</vt:lpstr>
      <vt:lpstr>Самостоятельная работа</vt:lpstr>
      <vt:lpstr>Самостоятельная работа</vt:lpstr>
      <vt:lpstr> Домашнее задание:   стр.36-38(повторить теорию), №172   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</dc:title>
  <dc:creator>Алена Калмыкова</dc:creator>
  <cp:lastModifiedBy>Аsus</cp:lastModifiedBy>
  <cp:revision>10</cp:revision>
  <cp:lastPrinted>1601-01-01T00:00:00Z</cp:lastPrinted>
  <dcterms:created xsi:type="dcterms:W3CDTF">1601-01-01T00:00:00Z</dcterms:created>
  <dcterms:modified xsi:type="dcterms:W3CDTF">2020-11-11T18:05:23Z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0008007c030000000000010243100207f6000400038000</vt:lpwstr>
  </property>
</Properties>
</file>