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4" r:id="rId12"/>
    <p:sldId id="270" r:id="rId13"/>
    <p:sldId id="271" r:id="rId14"/>
    <p:sldId id="272" r:id="rId15"/>
    <p:sldId id="273" r:id="rId16"/>
    <p:sldId id="275" r:id="rId17"/>
    <p:sldId id="278" r:id="rId18"/>
    <p:sldId id="276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8A7F2-463A-4407-824D-7D10E456695C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DB18A-6A0A-4690-BC60-BB351615C2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928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91429F-B9FD-45AD-861E-51024C82E3C3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2A102-5E04-4B27-B6F5-14E0995D13B7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C6CF9D-70C4-44AD-BFDF-EEEEC3D808FD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BD3170-545F-4B1F-8C92-477C14250778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978454-52D3-423D-AF44-653F7DBEE027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945619-3223-41EA-89BA-C8392BDDE395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0CA9B0-9911-42F2-B0CF-538365C1EB92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504C2C-92C0-4822-8F1D-37A888B08645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15F6CF-AE36-4350-B086-3DEF716D0CD2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66D198-654A-4C2D-B29B-4316D9403486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49E5EE-4E82-4352-A96F-C516BC3BA32F}" type="datetime1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t>11.11.2020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blank.ray@yandex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071670" y="1412776"/>
            <a:ext cx="6643734" cy="3903191"/>
            <a:chOff x="1115616" y="1074270"/>
            <a:chExt cx="7165477" cy="443010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1074270"/>
              <a:ext cx="7165477" cy="38775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Разбор заданий №34 ЕГЭ по химии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cs typeface="Mongolian Baiti" pitchFamily="66" charset="0"/>
                </a:rPr>
                <a:t>Автор Бланк Раиса Николаевна, </a:t>
              </a:r>
            </a:p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cs typeface="Mongolian Baiti" pitchFamily="66" charset="0"/>
                </a:rPr>
                <a:t>учитель химии МАОУ СОШ №31</a:t>
              </a:r>
              <a:endParaRPr lang="ru-RU" dirty="0">
                <a:solidFill>
                  <a:srgbClr val="C00000"/>
                </a:solidFill>
                <a:cs typeface="Mongolian Baiti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344816" cy="128215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для самостоятельного решения: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2.  Смесь железной окалины и оксида железа(III), в которой число атомов железа относится к числу атомов кислорода как 7:10,  поместили в 500 г раствора концентрированной азотной кислоты. При этом исходная смесь прореагировала полностью и наблюдалось выделение газа. Для полного поглощения выделившегося газа потребовалось 20 г 20 %-</a:t>
            </a:r>
            <a:r>
              <a:rPr lang="ru-RU" sz="2400" dirty="0" err="1" smtClean="0"/>
              <a:t>ного</a:t>
            </a:r>
            <a:r>
              <a:rPr lang="ru-RU" sz="2400" dirty="0" smtClean="0"/>
              <a:t> раствора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натрия. Определите массу соли, которая образовалась после растворения исходной смеси в кислоте. 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28384" y="6356350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344816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для самостоятельного решения: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5" y="1556792"/>
            <a:ext cx="73448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 3. Смесь цинка и карбоната цинка, в которой количество атомов цинка относится к количеству атомов кислорода, как 5 к 6, полностью растворили в 500 г разбавленного раствора серной кислоты. При этом все исходные вещества прореагировали полностью и выделилось 22,4 л смеси газов (н.у.). К полученному раствору добавили 500 г 40%-го раствора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натрия. Определить массовую долю сульфата натрия в конечном растворе.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Задача, в которой требуется составить материальный баланс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2.  </a:t>
            </a:r>
            <a:r>
              <a:rPr lang="ru-RU" sz="2400" dirty="0" smtClean="0"/>
              <a:t>Твердую смесь нитрата бария и сульфата меди (</a:t>
            </a:r>
            <a:r>
              <a:rPr lang="en-US" sz="2400" dirty="0" smtClean="0"/>
              <a:t>II)</a:t>
            </a:r>
            <a:r>
              <a:rPr lang="ru-RU" sz="2400" dirty="0" smtClean="0"/>
              <a:t> общей массой 12.63 г добавили к 40 г воды. При этом в растворе не осталось ни ионов бария, ни сульфат ионов. Через полученный раствор пропускали постоянный электрический ток до тех пор, пока на аноде не выделилось 0,84 л(н.у.) газа, после чего в раствор добавили 50,4 г 10%-ного раствора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калия. Определите массовые доли веществ в конечном растворе. В ответе запишите уравнения реакций, которые указаны в условии задачи, и приведите все необходимые вычисления.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88640"/>
            <a:ext cx="741682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Решение задачи:</a:t>
            </a:r>
          </a:p>
          <a:p>
            <a:pPr marL="342900" indent="-342900"/>
            <a:r>
              <a:rPr lang="ru-RU" sz="2400" dirty="0" smtClean="0"/>
              <a:t>Составляем уравнения реакции: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en-US" sz="2400" dirty="0" err="1" smtClean="0"/>
              <a:t>Ba</a:t>
            </a:r>
            <a:r>
              <a:rPr lang="en-US" sz="2400" dirty="0" smtClean="0"/>
              <a:t>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+ CuSO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= BaSO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+ Cu(NO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                  (1)</a:t>
            </a:r>
            <a:endParaRPr lang="ru-RU" sz="2400" dirty="0" smtClean="0"/>
          </a:p>
          <a:p>
            <a:r>
              <a:rPr lang="en-US" sz="2400" dirty="0" smtClean="0"/>
              <a:t>2Cu(NO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+ 2H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= 2Cu↓ + 4HNO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↑                (2)</a:t>
            </a:r>
            <a:endParaRPr lang="ru-RU" sz="2400" dirty="0" smtClean="0"/>
          </a:p>
          <a:p>
            <a:r>
              <a:rPr lang="en-US" sz="2400" dirty="0" smtClean="0"/>
              <a:t>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= 2H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↑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↑                                                       (3)</a:t>
            </a:r>
            <a:endParaRPr lang="ru-RU" sz="2400" dirty="0" smtClean="0"/>
          </a:p>
          <a:p>
            <a:r>
              <a:rPr lang="en-US" sz="2400" dirty="0" smtClean="0"/>
              <a:t>HNO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KOH = KNO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                                      (4)</a:t>
            </a:r>
            <a:endParaRPr lang="ru-RU" sz="2400" dirty="0" smtClean="0"/>
          </a:p>
          <a:p>
            <a:r>
              <a:rPr lang="ru-RU" sz="2400" b="1" dirty="0" smtClean="0"/>
              <a:t>Решаем по уравнению (1):</a:t>
            </a:r>
            <a:endParaRPr lang="ru-RU" sz="2400" dirty="0" smtClean="0"/>
          </a:p>
          <a:p>
            <a:r>
              <a:rPr lang="en-US" sz="2400" dirty="0" smtClean="0"/>
              <a:t>n</a:t>
            </a:r>
            <a:r>
              <a:rPr lang="ru-RU" sz="2400" dirty="0" smtClean="0"/>
              <a:t>((</a:t>
            </a:r>
            <a:r>
              <a:rPr lang="en-US" sz="2400" dirty="0" err="1" smtClean="0"/>
              <a:t>Ba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)= </a:t>
            </a:r>
            <a:r>
              <a:rPr lang="en-US" sz="2400" dirty="0" smtClean="0"/>
              <a:t>X </a:t>
            </a:r>
            <a:r>
              <a:rPr lang="ru-RU" sz="2400" dirty="0" smtClean="0"/>
              <a:t>моль, тогда </a:t>
            </a:r>
            <a:r>
              <a:rPr lang="en-US" sz="2400" dirty="0" smtClean="0"/>
              <a:t>m </a:t>
            </a:r>
            <a:r>
              <a:rPr lang="ru-RU" sz="2400" dirty="0" smtClean="0"/>
              <a:t>((</a:t>
            </a:r>
            <a:r>
              <a:rPr lang="en-US" sz="2400" dirty="0" err="1" smtClean="0"/>
              <a:t>Ba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 </a:t>
            </a:r>
            <a:r>
              <a:rPr lang="ru-RU" sz="2400" dirty="0" smtClean="0"/>
              <a:t>= 261х г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err="1" smtClean="0"/>
              <a:t>CuSO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)= </a:t>
            </a:r>
            <a:r>
              <a:rPr lang="en-US" sz="2400" dirty="0" smtClean="0"/>
              <a:t>n</a:t>
            </a:r>
            <a:r>
              <a:rPr lang="ru-RU" sz="2400" dirty="0" smtClean="0"/>
              <a:t>((</a:t>
            </a:r>
            <a:r>
              <a:rPr lang="en-US" sz="2400" dirty="0" err="1" smtClean="0"/>
              <a:t>Ba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Х моль, тогда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CuSO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 = 160Х г</a:t>
            </a:r>
          </a:p>
          <a:p>
            <a:r>
              <a:rPr lang="ru-RU" sz="2400" dirty="0" smtClean="0"/>
              <a:t>261Х + 160Х = 12,63г</a:t>
            </a:r>
          </a:p>
          <a:p>
            <a:r>
              <a:rPr lang="ru-RU" sz="2400" dirty="0" smtClean="0"/>
              <a:t>421Х = 12,63</a:t>
            </a:r>
          </a:p>
          <a:p>
            <a:r>
              <a:rPr lang="ru-RU" sz="2400" dirty="0" smtClean="0"/>
              <a:t>Х = 0,03 моль</a:t>
            </a:r>
          </a:p>
          <a:p>
            <a:r>
              <a:rPr lang="en-US" sz="2400" b="1" dirty="0" smtClean="0"/>
              <a:t>n((</a:t>
            </a:r>
            <a:r>
              <a:rPr lang="en-US" sz="2400" b="1" dirty="0" err="1" smtClean="0"/>
              <a:t>Ba</a:t>
            </a:r>
            <a:r>
              <a:rPr lang="en-US" sz="2400" b="1" dirty="0" smtClean="0"/>
              <a:t>(NO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)</a:t>
            </a:r>
            <a:r>
              <a:rPr lang="en-US" sz="2400" b="1" baseline="-25000" dirty="0" smtClean="0"/>
              <a:t>2</a:t>
            </a:r>
            <a:r>
              <a:rPr lang="en-US" sz="2400" b="1" dirty="0" smtClean="0"/>
              <a:t>)= 0,03 </a:t>
            </a:r>
            <a:r>
              <a:rPr lang="ru-RU" sz="2400" b="1" dirty="0" smtClean="0"/>
              <a:t>моль и </a:t>
            </a:r>
            <a:r>
              <a:rPr lang="en-US" sz="2400" b="1" dirty="0" smtClean="0"/>
              <a:t>n(CuSO</a:t>
            </a:r>
            <a:r>
              <a:rPr lang="en-US" sz="2400" b="1" baseline="-25000" dirty="0" smtClean="0"/>
              <a:t>4</a:t>
            </a:r>
            <a:r>
              <a:rPr lang="en-US" sz="2400" b="1" dirty="0" smtClean="0"/>
              <a:t>)=</a:t>
            </a:r>
            <a:r>
              <a:rPr lang="ru-RU" sz="2400" b="1" dirty="0" smtClean="0"/>
              <a:t> 0,03 моль</a:t>
            </a:r>
            <a:endParaRPr lang="ru-RU" sz="2400" dirty="0" smtClean="0"/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err="1" smtClean="0"/>
              <a:t>BaSO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 =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err="1" smtClean="0"/>
              <a:t>Ba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0,03 моль, </a:t>
            </a:r>
          </a:p>
          <a:p>
            <a:r>
              <a:rPr lang="ru-RU" sz="2400" dirty="0" smtClean="0"/>
              <a:t>тогда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BaSO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 = 0,03 моль * 233г/моль = 6,99 г</a:t>
            </a:r>
          </a:p>
          <a:p>
            <a:r>
              <a:rPr lang="en-US" sz="2400" dirty="0" smtClean="0"/>
              <a:t>n(Cu(NO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=  n (CuSO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)= 0,03 </a:t>
            </a:r>
            <a:r>
              <a:rPr lang="ru-RU" sz="2400" dirty="0" smtClean="0"/>
              <a:t>моль </a:t>
            </a:r>
            <a:r>
              <a:rPr lang="en-US" sz="2400" dirty="0" smtClean="0"/>
              <a:t>  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0"/>
            <a:ext cx="73448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 уравнению (2):</a:t>
            </a:r>
            <a:endParaRPr lang="ru-RU" sz="2400" dirty="0" smtClean="0"/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Cu</a:t>
            </a:r>
            <a:r>
              <a:rPr lang="ru-RU" sz="2400" dirty="0" smtClean="0"/>
              <a:t>) =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Cu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 = 0,03 моль,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Cu</a:t>
            </a:r>
            <a:r>
              <a:rPr lang="ru-RU" sz="2400" dirty="0" smtClean="0"/>
              <a:t>) = 0,03 моль * 64 г/моль = 1,92 г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= 1/2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Cu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½ * 0,03 моль = 0, 015 моль,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0,015 моль * 32 г/моль = 0,48 г</a:t>
            </a:r>
          </a:p>
          <a:p>
            <a:r>
              <a:rPr lang="en-US" sz="2400" dirty="0" smtClean="0"/>
              <a:t>n(HNO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 = 2n(Cu(NO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= 2*0,03</a:t>
            </a:r>
            <a:r>
              <a:rPr lang="ru-RU" sz="2400" dirty="0" smtClean="0"/>
              <a:t>моль</a:t>
            </a:r>
            <a:r>
              <a:rPr lang="en-US" sz="2400" dirty="0" smtClean="0"/>
              <a:t> = 0,06 </a:t>
            </a:r>
            <a:r>
              <a:rPr lang="ru-RU" sz="2400" dirty="0" smtClean="0"/>
              <a:t>моль</a:t>
            </a:r>
          </a:p>
          <a:p>
            <a:r>
              <a:rPr lang="ru-RU" sz="2400" b="1" dirty="0" smtClean="0"/>
              <a:t>По уравнению (3):</a:t>
            </a:r>
            <a:endParaRPr lang="ru-RU" sz="2400" dirty="0" smtClean="0"/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общее </a:t>
            </a:r>
            <a:r>
              <a:rPr lang="ru-RU" sz="2400" dirty="0" smtClean="0"/>
              <a:t>= 0,84л/22,4 л/моль = 0,0375 моль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=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общее</a:t>
            </a:r>
            <a:r>
              <a:rPr lang="ru-RU" sz="2400" dirty="0" smtClean="0"/>
              <a:t> -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= 0,0375 моль – 0,015 моль = 0,0225 моль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= 0,0225моль * 32 г/моль = 0,72 г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2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= 2*0,0225моль = 0,045 моль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0,045 * 2 = 0,09г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028384" y="6356350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188640"/>
            <a:ext cx="74168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 уравнению (4):</a:t>
            </a:r>
            <a:endParaRPr lang="ru-RU" sz="2400" dirty="0" smtClean="0"/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 = </a:t>
            </a:r>
            <a:r>
              <a:rPr lang="en-US" sz="2400" dirty="0" smtClean="0"/>
              <a:t>w</a:t>
            </a:r>
            <a:r>
              <a:rPr lang="ru-RU" sz="2400" dirty="0" smtClean="0"/>
              <a:t>*</a:t>
            </a:r>
            <a:r>
              <a:rPr lang="en-US" sz="2400" dirty="0" smtClean="0"/>
              <a:t>m</a:t>
            </a:r>
            <a:r>
              <a:rPr lang="ru-RU" sz="2400" dirty="0" smtClean="0"/>
              <a:t>(раствора КОН)/М(КОН) = 0,1*50,4г/56г/</a:t>
            </a:r>
            <a:r>
              <a:rPr lang="ru-RU" sz="2400" dirty="0" err="1" smtClean="0"/>
              <a:t>моль=</a:t>
            </a:r>
            <a:r>
              <a:rPr lang="ru-RU" sz="2400" dirty="0" smtClean="0"/>
              <a:t> 0,09 моль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 прореагирует =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HNO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)= 0,06 моль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 останется = 0,09 – 0,06 = 0,03 моль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останется </a:t>
            </a:r>
            <a:r>
              <a:rPr lang="ru-RU" sz="2400" dirty="0" smtClean="0"/>
              <a:t>= 0,03 * 56г/моль = 1,68г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KNO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=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 = 0,06 моль,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KNO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= 0,06 * 101г/моль = 6,06г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(раствора) = </a:t>
            </a:r>
            <a:r>
              <a:rPr lang="en-US" sz="2400" dirty="0" smtClean="0"/>
              <a:t>m</a:t>
            </a:r>
            <a:r>
              <a:rPr lang="ru-RU" sz="2400" dirty="0" smtClean="0"/>
              <a:t>(смеси(</a:t>
            </a:r>
            <a:r>
              <a:rPr lang="en-US" sz="2400" dirty="0" err="1" smtClean="0"/>
              <a:t>Ba</a:t>
            </a:r>
            <a:r>
              <a:rPr lang="ru-RU" sz="2400" dirty="0" smtClean="0"/>
              <a:t>(</a:t>
            </a:r>
            <a:r>
              <a:rPr lang="en-US" sz="2400" dirty="0" smtClean="0"/>
              <a:t>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+ </a:t>
            </a:r>
            <a:r>
              <a:rPr lang="en-US" sz="2400" dirty="0" err="1" smtClean="0"/>
              <a:t>CuSO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 +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O</a:t>
            </a:r>
            <a:r>
              <a:rPr lang="ru-RU" sz="2400" dirty="0" smtClean="0"/>
              <a:t>) –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BaSO</a:t>
            </a:r>
            <a:r>
              <a:rPr lang="ru-RU" sz="2400" baseline="-25000" dirty="0" smtClean="0"/>
              <a:t>4</a:t>
            </a:r>
            <a:r>
              <a:rPr lang="ru-RU" sz="2400" dirty="0" smtClean="0"/>
              <a:t>) –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Cu</a:t>
            </a:r>
            <a:r>
              <a:rPr lang="ru-RU" sz="2400" dirty="0" smtClean="0"/>
              <a:t>) –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–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–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+ </a:t>
            </a:r>
            <a:r>
              <a:rPr lang="en-US" sz="2400" dirty="0" smtClean="0"/>
              <a:t>m</a:t>
            </a:r>
            <a:r>
              <a:rPr lang="ru-RU" sz="2400" baseline="-25000" dirty="0" err="1" smtClean="0"/>
              <a:t>р-ра</a:t>
            </a:r>
            <a:r>
              <a:rPr lang="ru-RU" sz="2400" dirty="0" smtClean="0"/>
              <a:t>(КОН) = 12,63г + 40г – 6,99г – 1,92 г – 0,48г – 0,09г – 0,72г + 50,4г = 92,83г</a:t>
            </a:r>
          </a:p>
          <a:p>
            <a:r>
              <a:rPr lang="en-US" sz="2400" dirty="0" smtClean="0"/>
              <a:t>w</a:t>
            </a:r>
            <a:r>
              <a:rPr lang="ru-RU" sz="2400" dirty="0" smtClean="0"/>
              <a:t>(</a:t>
            </a:r>
            <a:r>
              <a:rPr lang="en-US" sz="2400" dirty="0" smtClean="0"/>
              <a:t>KNO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= 6,06г/92,83г *100% = 6,53%</a:t>
            </a:r>
          </a:p>
          <a:p>
            <a:r>
              <a:rPr lang="en-US" sz="2400" dirty="0" smtClean="0"/>
              <a:t>w</a:t>
            </a:r>
            <a:r>
              <a:rPr lang="ru-RU" sz="2400" dirty="0" smtClean="0"/>
              <a:t>(</a:t>
            </a:r>
            <a:r>
              <a:rPr lang="en-US" sz="2400" dirty="0" smtClean="0"/>
              <a:t>KOH</a:t>
            </a:r>
            <a:r>
              <a:rPr lang="ru-RU" sz="2400" dirty="0" smtClean="0"/>
              <a:t>) = 1,68г/92,83г * 100% = 1,81%</a:t>
            </a:r>
          </a:p>
          <a:p>
            <a:r>
              <a:rPr lang="en-US" sz="2400" dirty="0" smtClean="0"/>
              <a:t>w(H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O) = 100% - 6</a:t>
            </a:r>
            <a:r>
              <a:rPr lang="ru-RU" sz="2400" dirty="0" smtClean="0"/>
              <a:t>,53% - 1,81% = 91,66%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956376" y="6356350"/>
            <a:ext cx="730424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7344816" cy="1556792"/>
          </a:xfrm>
        </p:spPr>
        <p:txBody>
          <a:bodyPr/>
          <a:lstStyle/>
          <a:p>
            <a:pPr marL="342900" indent="-342900"/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для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самостоятельного решения: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00200"/>
            <a:ext cx="7067128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1.  Фосфид магния массой 2,68 г растворили в 54,75г 10% -</a:t>
            </a:r>
            <a:r>
              <a:rPr lang="ru-RU" sz="2400" dirty="0" err="1" smtClean="0"/>
              <a:t>ного</a:t>
            </a:r>
            <a:r>
              <a:rPr lang="ru-RU" sz="2400" dirty="0" smtClean="0"/>
              <a:t> раствора соляной кислоты. К полученному раствору добавили 10,6%-ный раствор, полученный растворением 40,04 г кристаллической соды </a:t>
            </a:r>
            <a:r>
              <a:rPr lang="en-US" sz="2400" dirty="0" smtClean="0"/>
              <a:t>(Na2CO3 * 10 H2O)</a:t>
            </a:r>
            <a:r>
              <a:rPr lang="ru-RU" sz="2400" dirty="0" smtClean="0"/>
              <a:t> в воде. Определите массовую долю хлорида натрия в конечном растворе.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pPr marL="342900" indent="-342900"/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для самостоятельного решения: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2</a:t>
            </a:r>
            <a:r>
              <a:rPr lang="ru-RU" dirty="0" smtClean="0"/>
              <a:t>. </a:t>
            </a:r>
            <a:r>
              <a:rPr lang="ru-RU" sz="2400" dirty="0" smtClean="0"/>
              <a:t>В 15%-ном растворе серной кислоты массой 300г растворили карбид алюминия. Выделившийся при этом метан занял объем 2,24 л (н.у.). Рассчитайте массовую долю серной кислоты в полученном растворе.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28384" y="6356350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для самостоятельного решения: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3. После выдерживания медной пластинки массой 14,72 г в растворе нитрата серебра масса пластинки составила 19,28г. Определите объем раствора 62%-ной азотной кислоты (плотность 1,384 г/мл), который необходим для растворения пластинки. </a:t>
            </a:r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028384" y="6356350"/>
            <a:ext cx="658416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1052736"/>
            <a:ext cx="540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Учитель химии Бланк Раиса Николаевна </a:t>
            </a:r>
            <a:endParaRPr lang="en-US" sz="2400" dirty="0" smtClean="0"/>
          </a:p>
          <a:p>
            <a:r>
              <a:rPr lang="ru-RU" sz="2400" dirty="0" smtClean="0"/>
              <a:t>МАОУ СОШ №31 г. Томск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E-mail</a:t>
            </a:r>
            <a:r>
              <a:rPr lang="ru-RU" sz="2400" dirty="0" smtClean="0"/>
              <a:t>: </a:t>
            </a:r>
            <a:r>
              <a:rPr lang="en-US" sz="2400" dirty="0" smtClean="0">
                <a:hlinkClick r:id="rId2"/>
              </a:rPr>
              <a:t>blank.ray@yandex.ru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7416824" cy="105273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Типы задач, 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встречающиеся в задании №34</a:t>
            </a:r>
            <a:b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</a:br>
            <a:endParaRPr lang="ru-RU" sz="3200" b="1" dirty="0">
              <a:solidFill>
                <a:srgbClr val="C00000"/>
              </a:solidFill>
              <a:cs typeface="Mongolian Baiti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052736"/>
            <a:ext cx="712879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1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. Вычисление массовой доли реагентов в исходном растворе или смеси веществ</a:t>
            </a:r>
          </a:p>
          <a:p>
            <a:pPr lvl="0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2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. Вычисление массовой доли продуктов в полученном после цепочки реакций растворе (реакции могут быть разные: как обменные, так и окислительно-восстановительные)</a:t>
            </a:r>
          </a:p>
          <a:p>
            <a:pPr lvl="0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3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. Задача, в которой требуется составить материальный баланс (чаще всего там встречаются реакции на электролиз и вытеснение металлов из растворов солей (так называемые задачи «на пластинку»))</a:t>
            </a:r>
          </a:p>
          <a:p>
            <a:pPr lvl="0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4.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 Задача на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растворимость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cs typeface="Mongolian Baiti" pitchFamily="66" charset="0"/>
            </a:endParaRPr>
          </a:p>
          <a:p>
            <a:pPr lvl="0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5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. Задачи на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ngolian Baiti" pitchFamily="66" charset="0"/>
              </a:rPr>
              <a:t>атомистику</a:t>
            </a: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cs typeface="Mongolian Baiti" pitchFamily="66" charset="0"/>
            </a:endParaRPr>
          </a:p>
          <a:p>
            <a:endParaRPr lang="ru-RU" sz="2000" dirty="0">
              <a:solidFill>
                <a:srgbClr val="C00000"/>
              </a:solidFill>
              <a:cs typeface="Mongolian Baiti" pitchFamily="66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44408" y="6356350"/>
            <a:ext cx="442392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619250" y="260350"/>
            <a:ext cx="7067550" cy="5865813"/>
          </a:xfrm>
        </p:spPr>
        <p:txBody>
          <a:bodyPr/>
          <a:lstStyle/>
          <a:p>
            <a:r>
              <a:rPr lang="ru-RU" sz="2400" dirty="0" smtClean="0">
                <a:cs typeface="Mongolian Baiti" pitchFamily="66" charset="0"/>
              </a:rPr>
              <a:t>По факту, для решения этих задач достаточно уметь пользоваться лишь четырьмя формулами: нахождение количества вещества, плотности, массовой доли и выхода реакции.</a:t>
            </a:r>
          </a:p>
          <a:p>
            <a:pPr>
              <a:buNone/>
            </a:pPr>
            <a:endParaRPr lang="ru-RU" sz="2400" dirty="0" smtClean="0">
              <a:cs typeface="Mongolian Baiti" pitchFamily="66" charset="0"/>
            </a:endParaRPr>
          </a:p>
          <a:p>
            <a:endParaRPr lang="ru-RU" sz="2400" dirty="0" smtClean="0">
              <a:cs typeface="Mongolian Baiti" pitchFamily="66" charset="0"/>
            </a:endParaRPr>
          </a:p>
          <a:p>
            <a:r>
              <a:rPr lang="ru-RU" sz="2400" dirty="0" smtClean="0">
                <a:cs typeface="Mongolian Baiti" pitchFamily="66" charset="0"/>
              </a:rPr>
              <a:t>Самое сложное — это понять логику задачи, построить верный ход решения и только потом применить нужные формулы.</a:t>
            </a:r>
          </a:p>
        </p:txBody>
      </p:sp>
      <p:pic>
        <p:nvPicPr>
          <p:cNvPr id="3" name="Рисунок 2" descr="Формулы для задания 13 егэ по хим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1" y="1772817"/>
            <a:ext cx="5544617" cy="8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85010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Оценивание задания №34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908720"/>
            <a:ext cx="7488832" cy="568863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400" dirty="0" smtClean="0"/>
              <a:t>За полностью верное решение задачи можно получить 4 первичных балла. Правильный и полный ответ должен содержать следующие элементы, каждый из которых оценивается в 1 первичный балл: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правильно записаны уравнения реакций, соответствующих условию задания;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правильно произведены вычисления, в которых используются необходимые физические величины, заданные в условии задания;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продемонстрирована логически обоснованная взаимосвязь физических величин, на основании которых проводятся расчёты;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в соответствии с условием задания определена искомая физическая величина.</a:t>
            </a:r>
            <a:br>
              <a:rPr lang="ru-RU" sz="2400" dirty="0" smtClean="0"/>
            </a:b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на атомистику</a:t>
            </a:r>
            <a:endParaRPr lang="ru-RU" sz="3200" b="1" dirty="0">
              <a:solidFill>
                <a:srgbClr val="C00000"/>
              </a:solidFill>
              <a:cs typeface="Mongolian Baiti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052736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/>
            <a:r>
              <a:rPr lang="ru-RU" sz="2400" dirty="0" smtClean="0"/>
              <a:t>      Смесь оксида кальция и карбоната кальция с массовой долей атомов кальция 62,5% растворили в 300 г раствора соляной кислоты. При этом наблюдалось выделение газа, и масса полученного раствора составила 361,6 г. Выделившийся в результате реакции газ пропустили через 80 г 10%-ного раствора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натрия. Вычислите массовую долю соли в конечном растворе.</a:t>
            </a:r>
            <a:endParaRPr lang="en-US" sz="24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3" y="260648"/>
            <a:ext cx="73448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Решение: </a:t>
            </a:r>
          </a:p>
          <a:p>
            <a:r>
              <a:rPr lang="ru-RU" sz="2400" b="1" dirty="0" smtClean="0"/>
              <a:t>Пишем уравнения реакции:</a:t>
            </a:r>
          </a:p>
          <a:p>
            <a:r>
              <a:rPr lang="en-US" sz="2400" dirty="0" err="1" smtClean="0"/>
              <a:t>CaO</a:t>
            </a:r>
            <a:r>
              <a:rPr lang="en-US" sz="2400" dirty="0" smtClean="0"/>
              <a:t> + 2HCl = CaCl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endParaRPr lang="ru-RU" sz="2400" dirty="0" smtClean="0"/>
          </a:p>
          <a:p>
            <a:r>
              <a:rPr lang="en-US" sz="2400" dirty="0" smtClean="0"/>
              <a:t>CaCO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+ 2HCl = CaCl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+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↑</a:t>
            </a:r>
            <a:endParaRPr lang="ru-RU" sz="2400" dirty="0" smtClean="0"/>
          </a:p>
          <a:p>
            <a:r>
              <a:rPr lang="ru-RU" sz="2400" dirty="0" smtClean="0"/>
              <a:t>СО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+ </a:t>
            </a:r>
            <a:r>
              <a:rPr lang="en-US" sz="2400" dirty="0" err="1" smtClean="0"/>
              <a:t>NaOH</a:t>
            </a:r>
            <a:r>
              <a:rPr lang="en-US" sz="2400" dirty="0" smtClean="0"/>
              <a:t> = NaHCO</a:t>
            </a:r>
            <a:r>
              <a:rPr lang="en-US" sz="2400" baseline="-25000" dirty="0" smtClean="0"/>
              <a:t>3</a:t>
            </a:r>
            <a:endParaRPr lang="ru-RU" sz="2400" dirty="0" smtClean="0"/>
          </a:p>
          <a:p>
            <a:pPr lvl="0"/>
            <a:r>
              <a:rPr lang="ru-RU" sz="2400" b="1" dirty="0" smtClean="0"/>
              <a:t>1. </a:t>
            </a:r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CaO</a:t>
            </a:r>
            <a:r>
              <a:rPr lang="ru-RU" sz="2400" b="1" dirty="0" smtClean="0"/>
              <a:t>)= </a:t>
            </a:r>
            <a:r>
              <a:rPr lang="en-US" sz="2400" b="1" dirty="0" smtClean="0"/>
              <a:t>X </a:t>
            </a:r>
            <a:r>
              <a:rPr lang="ru-RU" sz="2400" b="1" dirty="0" smtClean="0"/>
              <a:t>моль</a:t>
            </a:r>
            <a:r>
              <a:rPr lang="ru-RU" sz="2400" dirty="0" smtClean="0"/>
              <a:t>, тогда </a:t>
            </a:r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CaCO</a:t>
            </a:r>
            <a:r>
              <a:rPr lang="ru-RU" sz="2400" b="1" baseline="-25000" dirty="0" smtClean="0"/>
              <a:t>3</a:t>
            </a:r>
            <a:r>
              <a:rPr lang="ru-RU" sz="2400" b="1" dirty="0" smtClean="0"/>
              <a:t>) =  У моль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 smtClean="0"/>
              <a:t> </a:t>
            </a:r>
            <a:r>
              <a:rPr lang="ru-RU" sz="2400" b="1" dirty="0" smtClean="0"/>
              <a:t>2</a:t>
            </a:r>
            <a:r>
              <a:rPr lang="ru-RU" sz="2400" dirty="0" smtClean="0"/>
              <a:t>. тогда количества вещества атомов кальция в оксиде кальция тоже равно </a:t>
            </a:r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smtClean="0"/>
              <a:t>Ca</a:t>
            </a:r>
            <a:r>
              <a:rPr lang="ru-RU" sz="2400" b="1" dirty="0" smtClean="0"/>
              <a:t>) =Х моль</a:t>
            </a:r>
            <a:r>
              <a:rPr lang="ru-RU" sz="2400" dirty="0" smtClean="0"/>
              <a:t>, а в карбонате кальция – </a:t>
            </a:r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smtClean="0"/>
              <a:t>Ca</a:t>
            </a:r>
            <a:r>
              <a:rPr lang="ru-RU" sz="2400" b="1" dirty="0" smtClean="0"/>
              <a:t>) = У моль</a:t>
            </a:r>
            <a:r>
              <a:rPr lang="ru-RU" sz="2400" dirty="0" smtClean="0"/>
              <a:t>. </a:t>
            </a:r>
          </a:p>
          <a:p>
            <a:pPr lvl="0"/>
            <a:r>
              <a:rPr lang="ru-RU" sz="2400" b="1" dirty="0" smtClean="0"/>
              <a:t>3</a:t>
            </a:r>
            <a:r>
              <a:rPr lang="ru-RU" sz="2400" dirty="0" smtClean="0"/>
              <a:t>. Общее количество вещества атомов кальция рано </a:t>
            </a:r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smtClean="0"/>
              <a:t>Ca</a:t>
            </a:r>
            <a:r>
              <a:rPr lang="ru-RU" sz="2400" b="1" dirty="0" smtClean="0"/>
              <a:t>) =(Х + У) моль</a:t>
            </a:r>
            <a:endParaRPr lang="ru-RU" sz="2400" dirty="0" smtClean="0"/>
          </a:p>
          <a:p>
            <a:pPr lvl="0"/>
            <a:r>
              <a:rPr lang="en-US" sz="2400" b="1" dirty="0" smtClean="0"/>
              <a:t>m (Ca)= n(Ca) *M(Ca) = 40 *(X + Y) </a:t>
            </a:r>
            <a:r>
              <a:rPr lang="ru-RU" sz="2400" b="1" dirty="0" smtClean="0"/>
              <a:t>г </a:t>
            </a:r>
            <a:endParaRPr lang="ru-RU" sz="2400" dirty="0" smtClean="0"/>
          </a:p>
          <a:p>
            <a:r>
              <a:rPr lang="ru-RU" sz="2400" b="1" dirty="0" smtClean="0"/>
              <a:t>4.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CaO</a:t>
            </a:r>
            <a:r>
              <a:rPr lang="ru-RU" sz="2400" b="1" dirty="0" smtClean="0"/>
              <a:t>) = 56</a:t>
            </a:r>
            <a:r>
              <a:rPr lang="en-US" sz="2400" b="1" dirty="0" smtClean="0"/>
              <a:t>X </a:t>
            </a:r>
            <a:r>
              <a:rPr lang="ru-RU" sz="2400" b="1" dirty="0" smtClean="0"/>
              <a:t>г </a:t>
            </a:r>
            <a:endParaRPr lang="ru-RU" sz="2400" dirty="0" smtClean="0"/>
          </a:p>
          <a:p>
            <a:r>
              <a:rPr lang="ru-RU" sz="2400" b="1" dirty="0" smtClean="0"/>
              <a:t>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CaCO</a:t>
            </a:r>
            <a:r>
              <a:rPr lang="ru-RU" sz="2400" b="1" baseline="-25000" dirty="0" smtClean="0"/>
              <a:t>3</a:t>
            </a:r>
            <a:r>
              <a:rPr lang="ru-RU" sz="2400" b="1" dirty="0" smtClean="0"/>
              <a:t>) = 100</a:t>
            </a:r>
            <a:r>
              <a:rPr lang="en-US" sz="2400" b="1" dirty="0" smtClean="0"/>
              <a:t>Y </a:t>
            </a:r>
            <a:r>
              <a:rPr lang="ru-RU" sz="2400" b="1" dirty="0" smtClean="0"/>
              <a:t>г</a:t>
            </a:r>
            <a:endParaRPr lang="ru-RU" sz="2400" dirty="0" smtClean="0"/>
          </a:p>
          <a:p>
            <a:r>
              <a:rPr lang="en-US" sz="2400" b="1" dirty="0" smtClean="0"/>
              <a:t>m(</a:t>
            </a:r>
            <a:r>
              <a:rPr lang="ru-RU" sz="2400" b="1" dirty="0" smtClean="0"/>
              <a:t>смеси) = 56Х + 100У г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620688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/>
              <a:t>5.</a:t>
            </a:r>
            <a:r>
              <a:rPr lang="ru-RU" sz="2400" dirty="0" smtClean="0"/>
              <a:t> </a:t>
            </a:r>
            <a:r>
              <a:rPr lang="en-US" sz="2400" b="1" dirty="0" smtClean="0"/>
              <a:t>m(Ca)/m(</a:t>
            </a:r>
            <a:r>
              <a:rPr lang="ru-RU" sz="2400" b="1" dirty="0" smtClean="0"/>
              <a:t>смеси</a:t>
            </a:r>
            <a:r>
              <a:rPr lang="en-US" sz="2400" b="1" dirty="0" smtClean="0"/>
              <a:t>) = w(Ca)  </a:t>
            </a:r>
            <a:endParaRPr lang="ru-RU" sz="2400" b="1" dirty="0" smtClean="0"/>
          </a:p>
          <a:p>
            <a:r>
              <a:rPr lang="ru-RU" sz="2400" dirty="0" smtClean="0"/>
              <a:t>40(Х+У) /56Х + 100У = 0,625</a:t>
            </a:r>
          </a:p>
          <a:p>
            <a:r>
              <a:rPr lang="ru-RU" sz="2400" dirty="0" smtClean="0"/>
              <a:t>40 (Х +У) = 0,625 (56Х + 100У)</a:t>
            </a:r>
          </a:p>
          <a:p>
            <a:r>
              <a:rPr lang="ru-RU" sz="2400" dirty="0" smtClean="0"/>
              <a:t>40Х + 40У = 35 Х + 62,5У</a:t>
            </a:r>
          </a:p>
          <a:p>
            <a:r>
              <a:rPr lang="ru-RU" sz="2400" dirty="0" smtClean="0"/>
              <a:t>40Х – 35Х = 62,5У – 40У</a:t>
            </a:r>
          </a:p>
          <a:p>
            <a:r>
              <a:rPr lang="ru-RU" sz="2400" dirty="0" smtClean="0"/>
              <a:t>5Х = 22,5У</a:t>
            </a:r>
          </a:p>
          <a:p>
            <a:r>
              <a:rPr lang="ru-RU" sz="2400" dirty="0" smtClean="0"/>
              <a:t>Х = 4,5У</a:t>
            </a:r>
          </a:p>
          <a:p>
            <a:pPr lvl="0"/>
            <a:r>
              <a:rPr lang="ru-RU" sz="2400" b="1" dirty="0" smtClean="0"/>
              <a:t>6.</a:t>
            </a:r>
            <a:r>
              <a:rPr lang="ru-RU" sz="2400" dirty="0" smtClean="0"/>
              <a:t> </a:t>
            </a:r>
            <a:r>
              <a:rPr lang="en-US" sz="2400" dirty="0" smtClean="0"/>
              <a:t>n(CO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)= n(CaCO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 = Y </a:t>
            </a:r>
            <a:r>
              <a:rPr lang="ru-RU" sz="2400" dirty="0" smtClean="0"/>
              <a:t>моль</a:t>
            </a:r>
            <a:r>
              <a:rPr lang="en-US" sz="2400" dirty="0" smtClean="0"/>
              <a:t>; m(CO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= 44Y </a:t>
            </a:r>
            <a:r>
              <a:rPr lang="ru-RU" sz="2400" dirty="0" smtClean="0"/>
              <a:t>г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lvl="0"/>
            <a:r>
              <a:rPr lang="ru-RU" sz="2400" b="1" dirty="0" smtClean="0"/>
              <a:t>7.</a:t>
            </a:r>
            <a:r>
              <a:rPr lang="ru-RU" sz="2400" dirty="0" smtClean="0"/>
              <a:t> </a:t>
            </a:r>
            <a:r>
              <a:rPr lang="en-US" sz="2400" b="1" dirty="0" smtClean="0"/>
              <a:t>m</a:t>
            </a:r>
            <a:r>
              <a:rPr lang="ru-RU" sz="2400" b="1" dirty="0" smtClean="0"/>
              <a:t>(раствора)=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CaO</a:t>
            </a:r>
            <a:r>
              <a:rPr lang="ru-RU" sz="2400" b="1" dirty="0" smtClean="0"/>
              <a:t>)+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CaCO</a:t>
            </a:r>
            <a:r>
              <a:rPr lang="ru-RU" sz="2400" b="1" baseline="-25000" dirty="0" smtClean="0"/>
              <a:t>3</a:t>
            </a:r>
            <a:r>
              <a:rPr lang="ru-RU" sz="2400" b="1" dirty="0" smtClean="0"/>
              <a:t>)+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HCl</a:t>
            </a:r>
            <a:r>
              <a:rPr lang="ru-RU" sz="2400" b="1" dirty="0" smtClean="0"/>
              <a:t>) - </a:t>
            </a:r>
            <a:r>
              <a:rPr lang="en-US" sz="2400" b="1" dirty="0" smtClean="0"/>
              <a:t>m</a:t>
            </a:r>
            <a:r>
              <a:rPr lang="ru-RU" sz="2400" b="1" dirty="0" smtClean="0"/>
              <a:t>(</a:t>
            </a:r>
            <a:r>
              <a:rPr lang="en-US" sz="2400" b="1" dirty="0" smtClean="0"/>
              <a:t>CO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)  </a:t>
            </a:r>
          </a:p>
          <a:p>
            <a:r>
              <a:rPr lang="ru-RU" sz="2400" dirty="0" smtClean="0"/>
              <a:t>361,6 = 56Х + 100У + 300 – 44У</a:t>
            </a:r>
          </a:p>
          <a:p>
            <a:r>
              <a:rPr lang="ru-RU" sz="2400" dirty="0" smtClean="0"/>
              <a:t>361,6 – 300 = 56Х + 56У</a:t>
            </a:r>
          </a:p>
          <a:p>
            <a:r>
              <a:rPr lang="ru-RU" sz="2400" dirty="0" smtClean="0"/>
              <a:t>61,6 = 56(Х+У)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586408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88641"/>
            <a:ext cx="7344816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Составляем систему уравнений:</a:t>
            </a:r>
          </a:p>
          <a:p>
            <a:r>
              <a:rPr lang="ru-RU" sz="2400" dirty="0" smtClean="0"/>
              <a:t>Х+У =1,1 </a:t>
            </a:r>
          </a:p>
          <a:p>
            <a:r>
              <a:rPr lang="ru-RU" sz="2400" dirty="0" smtClean="0"/>
              <a:t>Х= 4,5У, решаем систему уравнений </a:t>
            </a:r>
          </a:p>
          <a:p>
            <a:r>
              <a:rPr lang="ru-RU" sz="2400" dirty="0" smtClean="0"/>
              <a:t>4,5У + У = 1,1        5,5У= 1,1</a:t>
            </a:r>
          </a:p>
          <a:p>
            <a:r>
              <a:rPr lang="ru-RU" sz="2400" dirty="0" smtClean="0"/>
              <a:t>У = 0,2 моль, Х = 1,1 – 0,2 = 0,9 моль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n</a:t>
            </a:r>
            <a:r>
              <a:rPr lang="ru-RU" sz="2400" dirty="0" smtClean="0"/>
              <a:t>(</a:t>
            </a:r>
            <a:r>
              <a:rPr lang="en-US" sz="2400" dirty="0" smtClean="0"/>
              <a:t>CO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0,2 моль,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CO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)= 0,2моль *44г/моль=8,8г</a:t>
            </a:r>
          </a:p>
          <a:p>
            <a:pPr lvl="0"/>
            <a:r>
              <a:rPr lang="ru-RU" sz="2400" b="1" dirty="0" smtClean="0"/>
              <a:t>8.</a:t>
            </a:r>
            <a:r>
              <a:rPr lang="ru-RU" sz="2400" dirty="0" smtClean="0"/>
              <a:t> Находим количество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натрия</a:t>
            </a:r>
          </a:p>
          <a:p>
            <a:r>
              <a:rPr lang="en-US" sz="2400" b="1" dirty="0" smtClean="0"/>
              <a:t>n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NaOH</a:t>
            </a:r>
            <a:r>
              <a:rPr lang="ru-RU" sz="2400" b="1" dirty="0" smtClean="0"/>
              <a:t>)= </a:t>
            </a:r>
            <a:r>
              <a:rPr lang="ru-RU" sz="2400" dirty="0" smtClean="0"/>
              <a:t>80г*0,1/40г/моль = 0,2 моль</a:t>
            </a:r>
          </a:p>
          <a:p>
            <a:r>
              <a:rPr lang="en-US" sz="2400" dirty="0" smtClean="0"/>
              <a:t>n</a:t>
            </a:r>
            <a:r>
              <a:rPr lang="ru-RU" sz="2400" dirty="0" smtClean="0"/>
              <a:t>(СО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= 0,2 моль, так как количество </a:t>
            </a:r>
            <a:r>
              <a:rPr lang="ru-RU" sz="2400" dirty="0" err="1" smtClean="0"/>
              <a:t>гидроксида</a:t>
            </a:r>
            <a:r>
              <a:rPr lang="ru-RU" sz="2400" dirty="0" smtClean="0"/>
              <a:t> натрия и углекислого газа одинаковое, то образуется кислая соль гидрокарбонат натрия.</a:t>
            </a:r>
          </a:p>
          <a:p>
            <a:r>
              <a:rPr lang="en-US" sz="2400" dirty="0" smtClean="0"/>
              <a:t>n(NaHCO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 = n(CO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= 0,2 </a:t>
            </a:r>
            <a:r>
              <a:rPr lang="ru-RU" sz="2400" dirty="0" smtClean="0"/>
              <a:t>моль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NaHCO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= 84г/моль *0,2моль = 16,8 г</a:t>
            </a:r>
          </a:p>
          <a:p>
            <a:r>
              <a:rPr lang="en-US" sz="2400" dirty="0" smtClean="0"/>
              <a:t>m</a:t>
            </a:r>
            <a:r>
              <a:rPr lang="ru-RU" sz="2400" dirty="0" smtClean="0"/>
              <a:t>(раствора </a:t>
            </a:r>
            <a:r>
              <a:rPr lang="en-US" sz="2400" dirty="0" err="1" smtClean="0"/>
              <a:t>NaHCO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=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smtClean="0"/>
              <a:t>CO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) +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NaOH</a:t>
            </a:r>
            <a:r>
              <a:rPr lang="ru-RU" sz="2400" dirty="0" smtClean="0"/>
              <a:t>) = 8,8г + 80г = 88,8 г</a:t>
            </a:r>
          </a:p>
          <a:p>
            <a:r>
              <a:rPr lang="en-US" sz="2400" b="1" dirty="0" smtClean="0"/>
              <a:t>w</a:t>
            </a:r>
            <a:r>
              <a:rPr lang="ru-RU" sz="2400" b="1" dirty="0" smtClean="0"/>
              <a:t>(</a:t>
            </a:r>
            <a:r>
              <a:rPr lang="en-US" sz="2400" b="1" dirty="0" err="1" smtClean="0"/>
              <a:t>NaHCO</a:t>
            </a:r>
            <a:r>
              <a:rPr lang="ru-RU" sz="2400" b="1" baseline="-25000" dirty="0" smtClean="0"/>
              <a:t>3</a:t>
            </a:r>
            <a:r>
              <a:rPr lang="ru-RU" sz="2400" b="1" dirty="0" smtClean="0"/>
              <a:t>) </a:t>
            </a:r>
            <a:r>
              <a:rPr lang="ru-RU" sz="2400" dirty="0" smtClean="0"/>
              <a:t>= </a:t>
            </a:r>
            <a:r>
              <a:rPr lang="en-US" sz="2400" dirty="0" smtClean="0"/>
              <a:t>m</a:t>
            </a:r>
            <a:r>
              <a:rPr lang="ru-RU" sz="2400" dirty="0" smtClean="0"/>
              <a:t>(</a:t>
            </a:r>
            <a:r>
              <a:rPr lang="en-US" sz="2400" dirty="0" err="1" smtClean="0"/>
              <a:t>NaHCO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)/ </a:t>
            </a:r>
            <a:r>
              <a:rPr lang="en-US" sz="2400" dirty="0" smtClean="0"/>
              <a:t>m</a:t>
            </a:r>
            <a:r>
              <a:rPr lang="ru-RU" sz="2400" dirty="0" smtClean="0"/>
              <a:t>(раствора </a:t>
            </a:r>
            <a:r>
              <a:rPr lang="en-US" sz="2400" dirty="0" err="1" smtClean="0"/>
              <a:t>NaHCO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) * 100% = 16,8 г /88,8 г *100% = 18,92%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1" y="188640"/>
            <a:ext cx="720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3200" b="1" dirty="0" smtClean="0"/>
              <a:t>   </a:t>
            </a:r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Задачи </a:t>
            </a:r>
          </a:p>
          <a:p>
            <a:pPr marL="342900" indent="-342900" algn="ctr"/>
            <a:r>
              <a:rPr lang="ru-RU" sz="3200" b="1" dirty="0" smtClean="0">
                <a:solidFill>
                  <a:srgbClr val="C00000"/>
                </a:solidFill>
                <a:cs typeface="Mongolian Baiti" pitchFamily="66" charset="0"/>
              </a:rPr>
              <a:t>для самостоятельного решения:</a:t>
            </a:r>
          </a:p>
          <a:p>
            <a:pPr marL="342900" indent="-342900" algn="just">
              <a:buAutoNum type="arabicPeriod"/>
            </a:pPr>
            <a:r>
              <a:rPr lang="ru-RU" sz="2400" dirty="0" smtClean="0"/>
              <a:t>Смесь меди и оксида меди (II), в которой массовая доля атомов меди составляет 96%, растворили в 472 г концентрированной серной кислоты, взятой в избытке. При этом наблюдалось выделение газа. Минимальная масса 10%-го раствора </a:t>
            </a:r>
            <a:r>
              <a:rPr lang="ru-RU" sz="2400" dirty="0" err="1" smtClean="0"/>
              <a:t>NaOH</a:t>
            </a:r>
            <a:r>
              <a:rPr lang="ru-RU" sz="2400" dirty="0" smtClean="0"/>
              <a:t>, который может прореагировать с выделившимся газом, равна 200 г. Определите массовую долю соли в растворе, образовавшемся после добавления серной кислоты к исходной смеси веществ.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1605</Words>
  <Application>Microsoft Office PowerPoint</Application>
  <PresentationFormat>Экран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Mongolian Baiti</vt:lpstr>
      <vt:lpstr>Monotype Corsiva</vt:lpstr>
      <vt:lpstr>Times New Roman</vt:lpstr>
      <vt:lpstr>Wingdings</vt:lpstr>
      <vt:lpstr>1_Тема Office</vt:lpstr>
      <vt:lpstr>Презентация PowerPoint</vt:lpstr>
      <vt:lpstr>Типы задач,  встречающиеся в задании №34 </vt:lpstr>
      <vt:lpstr>Презентация PowerPoint</vt:lpstr>
      <vt:lpstr>Оценивание задания №34</vt:lpstr>
      <vt:lpstr>Задачи на атомистику</vt:lpstr>
      <vt:lpstr>Презентация PowerPoint</vt:lpstr>
      <vt:lpstr>Презентация PowerPoint</vt:lpstr>
      <vt:lpstr>Презентация PowerPoint</vt:lpstr>
      <vt:lpstr>Презентация PowerPoint</vt:lpstr>
      <vt:lpstr> Задачи  для самостоятельного решения:</vt:lpstr>
      <vt:lpstr>Задачи  для самостоятельного решения:</vt:lpstr>
      <vt:lpstr>Задача, в которой требуется составить материальный баланс</vt:lpstr>
      <vt:lpstr>Презентация PowerPoint</vt:lpstr>
      <vt:lpstr>Презентация PowerPoint</vt:lpstr>
      <vt:lpstr>Презентация PowerPoint</vt:lpstr>
      <vt:lpstr>Задачи для  самостоятельного решения: </vt:lpstr>
      <vt:lpstr>Задачи  для самостоятельного решения: </vt:lpstr>
      <vt:lpstr>Задачи  для самостоятельного решения: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Raisa</cp:lastModifiedBy>
  <cp:revision>4</cp:revision>
  <dcterms:created xsi:type="dcterms:W3CDTF">2014-07-17T09:15:06Z</dcterms:created>
  <dcterms:modified xsi:type="dcterms:W3CDTF">2020-11-11T15:46:27Z</dcterms:modified>
</cp:coreProperties>
</file>