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sldIdLst>
    <p:sldId id="256" r:id="rId2"/>
    <p:sldId id="272" r:id="rId3"/>
    <p:sldId id="273" r:id="rId4"/>
    <p:sldId id="274" r:id="rId5"/>
    <p:sldId id="275" r:id="rId6"/>
    <p:sldId id="294" r:id="rId7"/>
    <p:sldId id="282" r:id="rId8"/>
    <p:sldId id="283" r:id="rId9"/>
    <p:sldId id="281" r:id="rId10"/>
    <p:sldId id="284" r:id="rId11"/>
    <p:sldId id="289" r:id="rId12"/>
    <p:sldId id="276" r:id="rId13"/>
    <p:sldId id="280" r:id="rId14"/>
    <p:sldId id="285" r:id="rId15"/>
    <p:sldId id="279" r:id="rId16"/>
    <p:sldId id="293" r:id="rId17"/>
    <p:sldId id="257" r:id="rId18"/>
    <p:sldId id="258" r:id="rId19"/>
    <p:sldId id="290" r:id="rId20"/>
    <p:sldId id="291" r:id="rId21"/>
    <p:sldId id="295" r:id="rId22"/>
    <p:sldId id="264" r:id="rId23"/>
    <p:sldId id="292" r:id="rId24"/>
    <p:sldId id="266" r:id="rId25"/>
    <p:sldId id="27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437" autoAdjust="0"/>
    <p:restoredTop sz="94660"/>
  </p:normalViewPr>
  <p:slideViewPr>
    <p:cSldViewPr>
      <p:cViewPr varScale="1">
        <p:scale>
          <a:sx n="68" d="100"/>
          <a:sy n="68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C359EE-5BD3-4A5C-A9C3-00FCC888AFC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89B69C-9AB2-4B87-93C1-E733F221BB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5341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9B69C-9AB2-4B87-93C1-E733F221BB4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5404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9B69C-9AB2-4B87-93C1-E733F221BB4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0225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01F1-309D-4CD3-AD1E-B703D61A1BF9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EDD39-F609-4186-958A-2A1675B01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01F1-309D-4CD3-AD1E-B703D61A1BF9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EDD39-F609-4186-958A-2A1675B01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01F1-309D-4CD3-AD1E-B703D61A1BF9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EDD39-F609-4186-958A-2A1675B0155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01F1-309D-4CD3-AD1E-B703D61A1BF9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EDD39-F609-4186-958A-2A1675B015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01F1-309D-4CD3-AD1E-B703D61A1BF9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EDD39-F609-4186-958A-2A1675B01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01F1-309D-4CD3-AD1E-B703D61A1BF9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EDD39-F609-4186-958A-2A1675B015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01F1-309D-4CD3-AD1E-B703D61A1BF9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EDD39-F609-4186-958A-2A1675B01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01F1-309D-4CD3-AD1E-B703D61A1BF9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EDD39-F609-4186-958A-2A1675B01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01F1-309D-4CD3-AD1E-B703D61A1BF9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EDD39-F609-4186-958A-2A1675B01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01F1-309D-4CD3-AD1E-B703D61A1BF9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EDD39-F609-4186-958A-2A1675B015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01F1-309D-4CD3-AD1E-B703D61A1BF9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EDD39-F609-4186-958A-2A1675B015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CFB01F1-309D-4CD3-AD1E-B703D61A1BF9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CDEDD39-F609-4186-958A-2A1675B015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330951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3200" b="1" i="1" kern="18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3200" b="1" i="1" kern="18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3200" b="1" i="1" kern="18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Здоровьесберегающие технологии при работе с детьми с нарушением опорно – двигательного аппарата  (ДЦП)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71802" y="5214950"/>
            <a:ext cx="5614982" cy="144928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Подготовили воспитатели :  Храмайкова С. П.                                                                                  Кузнецова Е. Н.</a:t>
            </a: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Ноябрь 2020 г.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71538" y="500042"/>
            <a:ext cx="71740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автономное дошкольное образовательное учреждение «Детский сад  № 3»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Энгельсского муниципального района Саратовской области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mdou-29-romashk.ucoz.com/_si/0/1441129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4500570"/>
            <a:ext cx="1693861" cy="16414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909776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E:\ФОТО-ПРЕЗЕНТ\DSC_0305.JPG"/>
          <p:cNvPicPr>
            <a:picLocks noGrp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597" y="2285992"/>
            <a:ext cx="4857784" cy="290615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Зрительная гимнастика; гимнастика для глаз</a:t>
            </a:r>
            <a:endParaRPr lang="ru-RU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Заголовок 2"/>
          <p:cNvSpPr>
            <a:spLocks noGrp="1"/>
          </p:cNvSpPr>
          <p:nvPr>
            <p:ph sz="quarter" idx="14"/>
          </p:nvPr>
        </p:nvSpPr>
        <p:spPr>
          <a:xfrm>
            <a:off x="5072066" y="1785926"/>
            <a:ext cx="3822192" cy="2464320"/>
          </a:xfrm>
        </p:spPr>
        <p:txBody>
          <a:bodyPr>
            <a:normAutofit fontScale="97500"/>
          </a:bodyPr>
          <a:lstStyle/>
          <a:p>
            <a:r>
              <a:rPr lang="ru-RU" sz="3100" dirty="0" smtClean="0">
                <a:solidFill>
                  <a:srgbClr val="1C1C1C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– рекомендуется </a:t>
            </a:r>
            <a:r>
              <a:rPr lang="ru-RU" sz="3100" dirty="0">
                <a:solidFill>
                  <a:srgbClr val="1C1C1C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использовать наглядный материал (ориентиры) показ воспитателя.</a:t>
            </a:r>
            <a:r>
              <a:rPr lang="ru-RU" sz="3100" i="1" dirty="0">
                <a:solidFill>
                  <a:srgbClr val="1C1C1C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3" descr="http://mdou-29-romashk.ucoz.com/_si/0/14411293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4214818"/>
            <a:ext cx="2193718" cy="19997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588545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Пальцевая гимнастика с мячом</a:t>
            </a:r>
            <a:endParaRPr lang="ru-RU" sz="4000" b="1" dirty="0">
              <a:ln w="19050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ФОТО-ПРЕЗЕНТ\DSC_03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58551" y="1927541"/>
            <a:ext cx="4926700" cy="45005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://mdou-29-romashk.ucoz.com/_si/0/1441129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4643446"/>
            <a:ext cx="2193927" cy="19986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571866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72067" y="2675467"/>
            <a:ext cx="5057255" cy="345069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физкультурные занятия,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гимнастика после сна,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игротреннинги, 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занятия из серии 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«здоровье»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самомассаж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Технологии обучения здоровому образу жизни</a:t>
            </a:r>
            <a:endParaRPr lang="ru-RU" sz="3600" b="1" dirty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7" name="Содержимое 3" descr="http://mdou-29-romashk.ucoz.com/_si/0/14411293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4000504"/>
            <a:ext cx="2408032" cy="22140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Физическая культура</a:t>
            </a:r>
            <a:endParaRPr lang="ru-RU" b="1" dirty="0">
              <a:ln w="19050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фото группы 5\5 группа\IMG_20200313_0917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4143380"/>
            <a:ext cx="2500330" cy="2500330"/>
          </a:xfrm>
          <a:prstGeom prst="rect">
            <a:avLst/>
          </a:prstGeom>
          <a:noFill/>
        </p:spPr>
      </p:pic>
      <p:pic>
        <p:nvPicPr>
          <p:cNvPr id="1027" name="Picture 3" descr="F:\фото группы 5\5 группа\IMG_20200313_091712.jpg"/>
          <p:cNvPicPr>
            <a:picLocks noChangeAspect="1" noChangeArrowheads="1"/>
          </p:cNvPicPr>
          <p:nvPr/>
        </p:nvPicPr>
        <p:blipFill>
          <a:blip r:embed="rId3" cstate="screen"/>
          <a:srcRect r="-7299"/>
          <a:stretch>
            <a:fillRect/>
          </a:stretch>
        </p:blipFill>
        <p:spPr bwMode="auto">
          <a:xfrm>
            <a:off x="3143240" y="1643050"/>
            <a:ext cx="2214578" cy="2786082"/>
          </a:xfrm>
          <a:prstGeom prst="rect">
            <a:avLst/>
          </a:prstGeom>
          <a:noFill/>
        </p:spPr>
      </p:pic>
      <p:pic>
        <p:nvPicPr>
          <p:cNvPr id="1028" name="Picture 4" descr="F:\фото группы 5\5 группа\IMG_20200313_0918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2357430"/>
            <a:ext cx="2571768" cy="1571636"/>
          </a:xfrm>
          <a:prstGeom prst="rect">
            <a:avLst/>
          </a:prstGeom>
          <a:noFill/>
        </p:spPr>
      </p:pic>
      <p:pic>
        <p:nvPicPr>
          <p:cNvPr id="1029" name="Picture 5" descr="F:\фото группы 5\5 группа\IMG_20200313_09222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429256" y="2357430"/>
            <a:ext cx="2643206" cy="2071678"/>
          </a:xfrm>
          <a:prstGeom prst="rect">
            <a:avLst/>
          </a:prstGeom>
          <a:noFill/>
        </p:spPr>
      </p:pic>
      <p:pic>
        <p:nvPicPr>
          <p:cNvPr id="8" name="Содержимое 3" descr="http://mdou-29-romashk.ucoz.com/_si/0/14411293.jpg"/>
          <p:cNvPicPr>
            <a:picLocks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86644" y="5143488"/>
            <a:ext cx="1643074" cy="17145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6" descr="E:\ФОТО-ПРЕЗЕНТ\DSC_0058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64" y="4643446"/>
            <a:ext cx="3929090" cy="18761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357166"/>
            <a:ext cx="8472518" cy="100244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Физминутки, побудки   </a:t>
            </a:r>
            <a:endParaRPr lang="ru-RU" sz="4000" b="1" dirty="0">
              <a:ln w="19050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E:\ФОТО-ПРЕЗЕНТ\DSC_03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412776"/>
            <a:ext cx="4392487" cy="24482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E:\ФОТО-ПРЕЗЕНТ\DSC_01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204365"/>
            <a:ext cx="4392488" cy="21607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E:\ФОТО-ПРЕЗЕНТ\DSC_014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321967" y="3464719"/>
            <a:ext cx="3857652" cy="25003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Содержимое 3" descr="http://mdou-29-romashk.ucoz.com/_si/0/14411293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44" y="4786322"/>
            <a:ext cx="1857356" cy="1857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26481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Технологии музыкального воздействия 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 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Технологии воздействия цветом 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Психогимнастика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Логоритмика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Коррекционные технологии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pic>
        <p:nvPicPr>
          <p:cNvPr id="4" name="Рисунок 3" descr="http://mdou-29-romashk.ucoz.com/_si/0/1441129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4286256"/>
            <a:ext cx="2193927" cy="19986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Песочная терапия, музыкальная терапия</a:t>
            </a:r>
            <a:endParaRPr lang="ru-RU" sz="36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E:\ФОТО-ПРЕЗЕНТ\DSC_02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089" y="2315456"/>
            <a:ext cx="4680522" cy="34512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ФОТО-ПРЕЗЕНТ\DSC_027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348880"/>
            <a:ext cx="4464496" cy="31683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mdou-29-romashk.ucoz.com/_si/0/1441129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5072074"/>
            <a:ext cx="1643042" cy="15716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61154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74320" lvl="0" indent="-274320">
              <a:lnSpc>
                <a:spcPct val="120000"/>
              </a:lnSpc>
              <a:spcBef>
                <a:spcPct val="20000"/>
              </a:spcBef>
            </a:pPr>
            <a:r>
              <a:rPr lang="ru-RU" sz="2400" dirty="0" smtClean="0">
                <a:solidFill>
                  <a:srgbClr val="1C1C1C"/>
                </a:solidFill>
                <a:latin typeface="inherit"/>
                <a:ea typeface="Times New Roman"/>
                <a:cs typeface="Times New Roman"/>
              </a:rPr>
              <a:t/>
            </a:r>
            <a:br>
              <a:rPr lang="ru-RU" sz="2400" dirty="0" smtClean="0">
                <a:solidFill>
                  <a:srgbClr val="1C1C1C"/>
                </a:solidFill>
                <a:latin typeface="inherit"/>
                <a:ea typeface="Times New Roman"/>
                <a:cs typeface="Times New Roman"/>
              </a:rPr>
            </a:br>
            <a:r>
              <a:rPr lang="ru-RU" sz="2400" dirty="0">
                <a:solidFill>
                  <a:srgbClr val="1C1C1C"/>
                </a:solidFill>
                <a:latin typeface="inherit"/>
                <a:ea typeface="Times New Roman"/>
                <a:cs typeface="Times New Roman"/>
              </a:rPr>
              <a:t/>
            </a:r>
            <a:br>
              <a:rPr lang="ru-RU" sz="2400" dirty="0">
                <a:solidFill>
                  <a:srgbClr val="1C1C1C"/>
                </a:solidFill>
                <a:latin typeface="inherit"/>
                <a:ea typeface="Times New Roman"/>
                <a:cs typeface="Times New Roman"/>
              </a:rPr>
            </a:br>
            <a:r>
              <a:rPr lang="ru-RU" sz="4900" dirty="0" smtClean="0">
                <a:ln w="18415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4900" dirty="0">
                <a:ln w="18415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П</a:t>
            </a:r>
            <a:r>
              <a:rPr lang="ru-RU" sz="4900" dirty="0" smtClean="0">
                <a:ln w="18415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едагог </a:t>
            </a:r>
            <a:r>
              <a:rPr lang="ru-RU" sz="4900" dirty="0">
                <a:ln w="18415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– </a:t>
            </a:r>
            <a:r>
              <a:rPr lang="ru-RU" sz="4900" dirty="0" smtClean="0">
                <a:ln w="18415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психолог </a:t>
            </a:r>
            <a:r>
              <a:rPr lang="ru-RU" sz="4900" i="1" dirty="0">
                <a:ln w="18415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900" i="1" dirty="0">
                <a:ln w="18415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700" b="1" dirty="0">
                <a:solidFill>
                  <a:srgbClr val="1C1C1C"/>
                </a:solidFill>
                <a:latin typeface="inherit"/>
                <a:ea typeface="Times New Roman"/>
                <a:cs typeface="Times New Roman"/>
              </a:rPr>
              <a:t> </a:t>
            </a:r>
            <a:r>
              <a:rPr lang="ru-RU" sz="2700" b="1" i="1" dirty="0">
                <a:solidFill>
                  <a:srgbClr val="073E87"/>
                </a:solidFill>
                <a:latin typeface="Calibri"/>
                <a:ea typeface="Times New Roman"/>
                <a:cs typeface="Times New Roman"/>
              </a:rPr>
              <a:t/>
            </a:r>
            <a:br>
              <a:rPr lang="ru-RU" sz="2700" b="1" i="1" dirty="0">
                <a:solidFill>
                  <a:srgbClr val="073E87"/>
                </a:solidFill>
                <a:latin typeface="Calibri"/>
                <a:ea typeface="Times New Roman"/>
                <a:cs typeface="Times New Roman"/>
              </a:rPr>
            </a:br>
            <a:endParaRPr lang="ru-RU" sz="2700" b="1" dirty="0"/>
          </a:p>
        </p:txBody>
      </p:sp>
      <p:pic>
        <p:nvPicPr>
          <p:cNvPr id="4" name="Объект 3" descr="E:\ФОТО-ПРЕЗЕНТ\DSC_0293.JPG"/>
          <p:cNvPicPr>
            <a:picLocks noGrp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2910" y="2357430"/>
            <a:ext cx="6286544" cy="376341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1000100" y="1928802"/>
            <a:ext cx="7467244" cy="100013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– С детьми проводит индивидуальные занятия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mdou-29-romashk.ucoz.com/_si/0/1441129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4643446"/>
            <a:ext cx="2193927" cy="19986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6842215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ru-RU" sz="40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Учитель </a:t>
            </a:r>
            <a:r>
              <a:rPr lang="ru-RU" sz="4000" b="1" dirty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– </a:t>
            </a:r>
            <a:r>
              <a:rPr lang="ru-RU" sz="40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логопед </a:t>
            </a:r>
            <a:endParaRPr lang="ru-RU" sz="4000" b="1" i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accent4">
                  <a:lumMod val="40000"/>
                  <a:lumOff val="60000"/>
                </a:schemeClr>
              </a:solidFill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4" name="Объект 3" descr="E:\ФОТО-ПРЕЗЕНТ\DSC_0287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96952"/>
            <a:ext cx="4248471" cy="2232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E:\ФОТО-ПРЕЗЕНТ\DSC_0277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55212" y="2449642"/>
            <a:ext cx="4738028" cy="30963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mdou-29-romashk.ucoz.com/_si/0/1441129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50073" y="4859337"/>
            <a:ext cx="2193927" cy="19986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7029812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Лечебно – профилактические </a:t>
            </a:r>
            <a:br>
              <a:rPr lang="ru-RU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технологии</a:t>
            </a:r>
            <a:endParaRPr lang="ru-RU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Содержимое 4" descr="http://mdou-29-romashk.ucoz.com/_si/0/14411293.jpg"/>
          <p:cNvPicPr>
            <a:picLocks noGrp="1"/>
          </p:cNvPicPr>
          <p:nvPr>
            <p:ph sz="quarter" idx="1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4143380"/>
            <a:ext cx="2550908" cy="23569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>
          <a:xfrm>
            <a:off x="676654" y="2571744"/>
            <a:ext cx="7252931" cy="355473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применение ортопедических аппаратов, тренажеров, гимнастических мячей, лесенок;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лечебный массаж, позволяющий снизить степень вялости и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спазмирование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мышц 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28662" y="1643050"/>
            <a:ext cx="7408333" cy="302206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«Забота о здоровье – это важнейший труд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воспитателя. От жизнерадостности, бодрости детей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зависит их духовная жизнь, мировоззрение,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умственное развитие, прочность знаний, вера в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свои силы»  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/В.А. Сухомлинский/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mdou-29-romashk.ucoz.com/_si/0/1441129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643446"/>
            <a:ext cx="1693861" cy="16414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0465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Лечебно - физическая культура</a:t>
            </a:r>
            <a:endParaRPr lang="ru-RU" sz="27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E:\ФОТО-ПРЕЗЕНТ\DSC_019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0" y="2273300"/>
            <a:ext cx="4572000" cy="38830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E:\ФОТО-ПРЕЗЕНТ\DSC_020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08920"/>
            <a:ext cx="3960440" cy="30243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mdou-29-romashk.ucoz.com/_si/0/1441129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50073" y="4859337"/>
            <a:ext cx="2193927" cy="19986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1214422"/>
            <a:ext cx="8572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– проводит медицинская сестра по лечебной физкультуре по       назначению врача  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41014478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Фото с телефона\ЛФК\IMG_20191014_09535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28926" y="285728"/>
            <a:ext cx="3428992" cy="2571744"/>
          </a:xfrm>
          <a:prstGeom prst="rect">
            <a:avLst/>
          </a:prstGeom>
          <a:noFill/>
        </p:spPr>
      </p:pic>
      <p:pic>
        <p:nvPicPr>
          <p:cNvPr id="2051" name="Picture 3" descr="F:\Фото с телефона\ЛФК\IMG-0e589beaa4970d7a2b083b27268e18ed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214290"/>
            <a:ext cx="2272608" cy="4040193"/>
          </a:xfrm>
          <a:prstGeom prst="rect">
            <a:avLst/>
          </a:prstGeom>
          <a:noFill/>
        </p:spPr>
      </p:pic>
      <p:pic>
        <p:nvPicPr>
          <p:cNvPr id="2052" name="Picture 4" descr="F:\Фото с телефона\ЛФК\IMG-2aa7bf3cc2841d44998219273a41ef79-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43702" y="214290"/>
            <a:ext cx="2214565" cy="3937005"/>
          </a:xfrm>
          <a:prstGeom prst="rect">
            <a:avLst/>
          </a:prstGeom>
          <a:noFill/>
        </p:spPr>
      </p:pic>
      <p:pic>
        <p:nvPicPr>
          <p:cNvPr id="2053" name="Picture 5" descr="F:\Фото с телефона\ЛФК\IMG-9a4a0d42e624e5fc2a25be6be5bba127-V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43174" y="3857628"/>
            <a:ext cx="1643074" cy="1857388"/>
          </a:xfrm>
          <a:prstGeom prst="rect">
            <a:avLst/>
          </a:prstGeom>
          <a:noFill/>
        </p:spPr>
      </p:pic>
      <p:pic>
        <p:nvPicPr>
          <p:cNvPr id="2054" name="Picture 6" descr="F:\Фото с телефона\ЛФК\IMG-59d2846fa3a49c8fa080419e1edf73f9-V.jpg"/>
          <p:cNvPicPr>
            <a:picLocks noChangeAspect="1" noChangeArrowheads="1"/>
          </p:cNvPicPr>
          <p:nvPr/>
        </p:nvPicPr>
        <p:blipFill>
          <a:blip r:embed="rId6" cstate="screen"/>
          <a:srcRect l="-4520"/>
          <a:stretch>
            <a:fillRect/>
          </a:stretch>
        </p:blipFill>
        <p:spPr bwMode="auto">
          <a:xfrm rot="10800000" flipV="1">
            <a:off x="285718" y="4643446"/>
            <a:ext cx="2131862" cy="1928826"/>
          </a:xfrm>
          <a:prstGeom prst="rect">
            <a:avLst/>
          </a:prstGeom>
          <a:noFill/>
        </p:spPr>
      </p:pic>
      <p:pic>
        <p:nvPicPr>
          <p:cNvPr id="2056" name="Picture 8" descr="F:\Фото с телефона\ЛФК\IMG-c321b51c0db10df23664a253bef744bf-V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500562" y="3000372"/>
            <a:ext cx="2009180" cy="3571876"/>
          </a:xfrm>
          <a:prstGeom prst="rect">
            <a:avLst/>
          </a:prstGeom>
          <a:noFill/>
        </p:spPr>
      </p:pic>
      <p:pic>
        <p:nvPicPr>
          <p:cNvPr id="10" name="Содержимое 4" descr="http://mdou-29-romashk.ucoz.com/_si/0/14411293.jpg"/>
          <p:cNvPicPr>
            <a:picLocks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93092" y="4214818"/>
            <a:ext cx="2550908" cy="23569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Aft>
                <a:spcPts val="1200"/>
              </a:spcAft>
            </a:pPr>
            <a:r>
              <a:rPr lang="ru-RU" sz="4900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900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900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Лечебный массаж </a:t>
            </a:r>
            <a:br>
              <a:rPr lang="ru-RU" sz="4900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3100" dirty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3100" dirty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endParaRPr lang="ru-RU" sz="3100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ФОТО-ПРЕЗЕНТ\DSC_0228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0" y="3224213"/>
            <a:ext cx="4143375" cy="2697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1928794" y="1214422"/>
            <a:ext cx="6429420" cy="1214438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– массаж рефлексогенных зон: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– массаж кистей и стоп;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– общеукрепляющий массаж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– проводит медицинская сестра по назначению врача.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E:\ФОТО-ПРЕЗЕНТ\DSC_022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48159" y="3226478"/>
            <a:ext cx="4047945" cy="28575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mdou-29-romashk.ucoz.com/_si/0/1441129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4857760"/>
            <a:ext cx="1836737" cy="17843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9585406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ru-RU" dirty="0" smtClean="0">
                <a:solidFill>
                  <a:srgbClr val="1C1C1C"/>
                </a:solidFill>
                <a:latin typeface="inherit"/>
                <a:ea typeface="Times New Roman"/>
                <a:cs typeface="Times New Roman"/>
              </a:rPr>
              <a:t/>
            </a:r>
            <a:br>
              <a:rPr lang="ru-RU" dirty="0" smtClean="0">
                <a:solidFill>
                  <a:srgbClr val="1C1C1C"/>
                </a:solidFill>
                <a:latin typeface="inherit"/>
                <a:ea typeface="Times New Roman"/>
                <a:cs typeface="Times New Roman"/>
              </a:rPr>
            </a:br>
            <a:r>
              <a:rPr lang="ru-RU" sz="3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Дорожки здоровья, тренажеры,</a:t>
            </a:r>
            <a:br>
              <a:rPr lang="ru-RU" sz="3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3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сухой</a:t>
            </a:r>
            <a:r>
              <a:rPr lang="ru-RU" sz="3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inherit"/>
                <a:ea typeface="Times New Roman"/>
                <a:cs typeface="Times New Roman"/>
              </a:rPr>
              <a:t> </a:t>
            </a:r>
            <a:r>
              <a:rPr lang="ru-RU" sz="3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бассейн</a:t>
            </a:r>
            <a:r>
              <a:rPr lang="ru-RU" sz="3600" b="1" i="1" dirty="0">
                <a:latin typeface="Calibri"/>
                <a:ea typeface="Times New Roman"/>
                <a:cs typeface="Times New Roman"/>
              </a:rPr>
              <a:t/>
            </a:r>
            <a:br>
              <a:rPr lang="ru-RU" sz="3600" b="1" i="1" dirty="0">
                <a:latin typeface="Calibri"/>
                <a:ea typeface="Times New Roman"/>
                <a:cs typeface="Times New Roman"/>
              </a:rPr>
            </a:br>
            <a:endParaRPr lang="ru-RU" sz="3600" b="1" dirty="0"/>
          </a:p>
        </p:txBody>
      </p:sp>
      <p:pic>
        <p:nvPicPr>
          <p:cNvPr id="5122" name="Picture 2" descr="E:\ФОТО-ПРЕЗЕНТ\DSC_02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777979" y="3063939"/>
            <a:ext cx="4608512" cy="23382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ФОТО-ПРЕЗЕНТ\DSC_02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37422" y="2991810"/>
            <a:ext cx="4104456" cy="28356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ФОТО-ПРЕЗЕНТ\DSC_017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40962" y="2159972"/>
            <a:ext cx="4342792" cy="2880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://mdou-29-romashk.ucoz.com/_si/0/1441129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387" y="5073627"/>
            <a:ext cx="1979613" cy="17843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69305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Тактильные и сенсорные </a:t>
            </a:r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дорожки массажные </a:t>
            </a:r>
            <a:r>
              <a:rPr lang="ru-RU" sz="3200" b="1" dirty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мячи, батут, дорожки для ходьбы и бега</a:t>
            </a:r>
            <a:endParaRPr lang="ru-RU" sz="32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E:\ФОТО-ПРЕЗЕНТ\DSC_01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4039" y="2368561"/>
            <a:ext cx="4483356" cy="3460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ФОТО-ПРЕЗЕНТ\DSC_016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69462" y="2474150"/>
            <a:ext cx="4490961" cy="35431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mdou-29-romashk.ucoz.com/_si/0/1441129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5143488"/>
            <a:ext cx="2000232" cy="17145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48976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3501008"/>
            <a:ext cx="7408333" cy="2625155"/>
          </a:xfrm>
        </p:spPr>
        <p:txBody>
          <a:bodyPr>
            <a:normAutofit/>
          </a:bodyPr>
          <a:lstStyle/>
          <a:p>
            <a:endParaRPr lang="ru-RU" b="1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35436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>
                <a:solidFill>
                  <a:schemeClr val="tx1"/>
                </a:solidFill>
              </a:rPr>
              <a:t/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>
                <a:solidFill>
                  <a:schemeClr val="tx1"/>
                </a:solidFill>
              </a:rPr>
              <a:t/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>
                <a:solidFill>
                  <a:schemeClr val="tx1"/>
                </a:solidFill>
              </a:rPr>
              <a:t/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>
                <a:solidFill>
                  <a:schemeClr val="tx1"/>
                </a:solidFill>
              </a:rPr>
              <a:t/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 здоровьесберегающих технологий в дошкольном учреждении имеет огромное значение в процессе двигательной активности, способствует разностороннему развитию, укреплению здоровья детей и овладению навыками 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самооздоровления</a:t>
            </a:r>
            <a:r>
              <a:rPr lang="ru-RU" sz="2400" b="1" dirty="0" smtClean="0">
                <a:solidFill>
                  <a:schemeClr val="tx1"/>
                </a:solidFill>
              </a:rPr>
              <a:t>. 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mdou-29-romashk.ucoz.com/_si/0/1441129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643446"/>
            <a:ext cx="2193927" cy="19986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29625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357298"/>
            <a:ext cx="8715436" cy="414340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это система мер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включающая взаимосвязь и взаимодействие всех факторов образовательной среды, направленных на сохранение здоровья ребенка на всех этапах его обучения и развития.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При использовании 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здоровьесберегающих технологий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образовательном процессе необходимо соблюдать следующие принципы: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–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«Не навреди!»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– принцип непрерывности, т. е. систематически, постоянно;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– индивидуальности – соответствие содержания и организации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образовательной деятельности возрастным и  индивидуальным   особенностям ребенка  с учетом сопутствующих заболеваний.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9040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Здоровьесберегающие технологии</a:t>
            </a:r>
            <a:endParaRPr lang="ru-RU" sz="4000" b="1" dirty="0">
              <a:ln w="19050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mdou-29-romashk.ucoz.com/_si/0/1441129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643446"/>
            <a:ext cx="2193927" cy="19986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2071678"/>
            <a:ext cx="7765523" cy="34506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Сохранение и стимулирование здоровья.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Обучение здоровому образу жизни.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 Коррекционные технологии.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Лечебно – профилактические технологии.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здоровьесберегающих технологий</a:t>
            </a:r>
            <a:endParaRPr lang="ru-RU" b="1" dirty="0">
              <a:ln w="19050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mdou-29-romashk.ucoz.com/_si/0/1441129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4143380"/>
            <a:ext cx="2286016" cy="19986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914400" y="1857364"/>
            <a:ext cx="7086624" cy="362903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физкультурные и динамические паузы,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релаксация,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подвижные и спортивные игры,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пальчиковые игры,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дыхательная и артикуляционная гимнастика,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упражнения для глаз,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ортопедическая гимнастика</a:t>
            </a:r>
            <a:endParaRPr lang="ru-RU" sz="24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72560" cy="125272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Технологии сохранения и стимулирования здоровья</a:t>
            </a:r>
            <a:endParaRPr lang="ru-RU" b="1" dirty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215074" y="4429132"/>
            <a:ext cx="2340964" cy="21431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7" descr="http://mdou-29-romashk.ucoz.com/_si/0/1441129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4500570"/>
            <a:ext cx="2193927" cy="19986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Подвижные и спортивный игры</a:t>
            </a:r>
            <a:endParaRPr lang="ru-RU" sz="36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E:\ФОТО-ПРЕЗЕНТ\DSC_02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90344" y="2147676"/>
            <a:ext cx="4176464" cy="30243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E:\ФОТО-ПРЕЗЕНТ\DSC_022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17935" y="2254437"/>
            <a:ext cx="4176464" cy="28108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E:\ФОТО-ПРЕЗЕНТ\DSC_021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166670" y="2679855"/>
            <a:ext cx="5025149" cy="28098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://mdou-29-romashk.ucoz.com/_si/0/1441129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4643446"/>
            <a:ext cx="2193927" cy="19986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27119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52728"/>
          </a:xfrm>
        </p:spPr>
        <p:txBody>
          <a:bodyPr>
            <a:normAutofit/>
          </a:bodyPr>
          <a:lstStyle/>
          <a:p>
            <a:r>
              <a:rPr lang="ru-RU" sz="4800" b="1" dirty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Развитие </a:t>
            </a:r>
            <a:r>
              <a:rPr lang="ru-RU" sz="48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моторики</a:t>
            </a:r>
            <a:endParaRPr lang="ru-RU" sz="4800" b="1" dirty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E:\ФОТО-ПРЕЗЕНТ\DSC_0310.JPG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1571612"/>
            <a:ext cx="4608511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E:\ФОТО-ПРЕЗЕНТ\DSC_0235.JPG"/>
          <p:cNvPicPr/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63986" y="2744928"/>
            <a:ext cx="4680521" cy="3168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mdou-29-romashk.ucoz.com/_si/0/1441129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4643446"/>
            <a:ext cx="2193927" cy="19986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815034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Aft>
                <a:spcPts val="1200"/>
              </a:spcAft>
            </a:pPr>
            <a:r>
              <a:rPr lang="ru-RU" sz="2700" dirty="0" smtClean="0">
                <a:solidFill>
                  <a:srgbClr val="1C1C1C"/>
                </a:solidFill>
                <a:latin typeface="inherit"/>
                <a:ea typeface="Times New Roman"/>
                <a:cs typeface="Times New Roman"/>
              </a:rPr>
              <a:t/>
            </a:r>
            <a:br>
              <a:rPr lang="ru-RU" sz="2700" dirty="0" smtClean="0">
                <a:solidFill>
                  <a:srgbClr val="1C1C1C"/>
                </a:solidFill>
                <a:latin typeface="inherit"/>
                <a:ea typeface="Times New Roman"/>
                <a:cs typeface="Times New Roman"/>
              </a:rPr>
            </a:br>
            <a:r>
              <a:rPr lang="ru-RU" sz="2700" dirty="0">
                <a:solidFill>
                  <a:srgbClr val="1C1C1C"/>
                </a:solidFill>
                <a:latin typeface="inherit"/>
                <a:ea typeface="Times New Roman"/>
                <a:cs typeface="Times New Roman"/>
              </a:rPr>
              <a:t/>
            </a:r>
            <a:br>
              <a:rPr lang="ru-RU" sz="2700" dirty="0">
                <a:solidFill>
                  <a:srgbClr val="1C1C1C"/>
                </a:solidFill>
                <a:latin typeface="inherit"/>
                <a:ea typeface="Times New Roman"/>
                <a:cs typeface="Times New Roman"/>
              </a:rPr>
            </a:br>
            <a:r>
              <a:rPr lang="ru-RU" sz="31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Пальчиковая </a:t>
            </a:r>
            <a:r>
              <a:rPr lang="ru-RU" sz="3100" b="1" dirty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гимнастика, пальчиковый театр </a:t>
            </a:r>
            <a:r>
              <a:rPr lang="ru-RU" sz="3200" b="1" i="1" dirty="0">
                <a:latin typeface="Calibri"/>
                <a:ea typeface="Times New Roman"/>
                <a:cs typeface="Times New Roman"/>
              </a:rPr>
              <a:t/>
            </a:r>
            <a:br>
              <a:rPr lang="ru-RU" sz="3200" b="1" i="1" dirty="0">
                <a:latin typeface="Calibri"/>
                <a:ea typeface="Times New Roman"/>
                <a:cs typeface="Times New Roman"/>
              </a:rPr>
            </a:br>
            <a:endParaRPr lang="ru-RU" b="1" dirty="0"/>
          </a:p>
        </p:txBody>
      </p:sp>
      <p:pic>
        <p:nvPicPr>
          <p:cNvPr id="5" name="Объект 4" descr="E:\ФОТО-ПРЕЗЕНТ\DSC_0307.JPG"/>
          <p:cNvPicPr>
            <a:picLocks noGrp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394885" y="2707623"/>
            <a:ext cx="4385479" cy="282783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239288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1C1C1C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Рекомендуется всем детям , особенно с речевыми проблемами. Проводится в любой отрезок времени.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mdou-29-romashk.ucoz.com/_si/0/1441129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4500570"/>
            <a:ext cx="2193927" cy="19986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239862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500034" y="1357298"/>
            <a:ext cx="7895873" cy="749808"/>
          </a:xfrm>
        </p:spPr>
        <p:txBody>
          <a:bodyPr/>
          <a:lstStyle/>
          <a:p>
            <a:pPr algn="ctr">
              <a:lnSpc>
                <a:spcPct val="120000"/>
              </a:lnSpc>
              <a:spcAft>
                <a:spcPts val="1200"/>
              </a:spcAft>
            </a:pPr>
            <a:r>
              <a:rPr lang="ru-RU" dirty="0" smtClean="0">
                <a:solidFill>
                  <a:srgbClr val="1C1C1C"/>
                </a:solidFill>
                <a:latin typeface="inherit"/>
                <a:ea typeface="Times New Roman"/>
                <a:cs typeface="Times New Roman"/>
              </a:rPr>
              <a:t>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– проводится в проветриваемом помещении </a:t>
            </a:r>
            <a:endParaRPr lang="ru-RU" sz="1600" i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E:\ФОТО-ПРЕЗЕНТ\DSC_0242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214554"/>
            <a:ext cx="6572296" cy="407196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252728"/>
          </a:xfrm>
        </p:spPr>
        <p:txBody>
          <a:bodyPr/>
          <a:lstStyle/>
          <a:p>
            <a:r>
              <a:rPr lang="ru-RU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  <a:endParaRPr lang="ru-RU" b="1" dirty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09600" y="4907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inherit"/>
                <a:ea typeface="Times New Roman"/>
                <a:cs typeface="Times New Roman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inherit"/>
                <a:ea typeface="Times New Roman"/>
                <a:cs typeface="Times New Roman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inherit"/>
                <a:ea typeface="Times New Roman"/>
                <a:cs typeface="Times New Roman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inherit"/>
                <a:ea typeface="Times New Roman"/>
                <a:cs typeface="Times New Roman"/>
              </a:rPr>
            </a:br>
            <a:r>
              <a:rPr kumimoji="0" lang="ru-RU" sz="3600" b="1" i="0" u="none" strike="noStrike" kern="1200" cap="none" spc="0" normalizeH="0" baseline="0" noProof="0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inherit"/>
                <a:ea typeface="Times New Roman"/>
                <a:cs typeface="Times New Roman"/>
              </a:rPr>
              <a:t/>
            </a:r>
            <a:br>
              <a:rPr kumimoji="0" lang="ru-RU" sz="3600" b="1" i="0" u="none" strike="noStrike" kern="1200" cap="none" spc="0" normalizeH="0" baseline="0" noProof="0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inherit"/>
                <a:ea typeface="Times New Roman"/>
                <a:cs typeface="Times New Roman"/>
              </a:rPr>
            </a:br>
            <a:r>
              <a:rPr kumimoji="0" lang="ru-RU" sz="4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Times New Roman"/>
                <a:cs typeface="Times New Roman"/>
              </a:rPr>
              <a:t/>
            </a:r>
            <a:br>
              <a:rPr kumimoji="0" lang="ru-RU" sz="4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Times New Roman"/>
                <a:cs typeface="Times New Roman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Содержимое 3" descr="http://mdou-29-romashk.ucoz.com/_si/0/14411293.jpg"/>
          <p:cNvPicPr>
            <a:picLocks noGrp="1"/>
          </p:cNvPicPr>
          <p:nvPr>
            <p:ph sz="quarter" idx="1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4643446"/>
            <a:ext cx="1979404" cy="19997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6555364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923</TotalTime>
  <Words>280</Words>
  <Application>Microsoft Office PowerPoint</Application>
  <PresentationFormat>Экран (4:3)</PresentationFormat>
  <Paragraphs>73</Paragraphs>
  <Slides>25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Волна</vt:lpstr>
      <vt:lpstr> Здоровьесберегающие технологии при работе с детьми с нарушением опорно – двигательного аппарата  (ДЦП)</vt:lpstr>
      <vt:lpstr>Слайд 2</vt:lpstr>
      <vt:lpstr>Здоровьесберегающие технологии</vt:lpstr>
      <vt:lpstr>Виды здоровьесберегающих технологий</vt:lpstr>
      <vt:lpstr>Технологии сохранения и стимулирования здоровья</vt:lpstr>
      <vt:lpstr>Подвижные и спортивный игры</vt:lpstr>
      <vt:lpstr>Развитие моторики</vt:lpstr>
      <vt:lpstr>  Пальчиковая гимнастика, пальчиковый театр  </vt:lpstr>
      <vt:lpstr>Дыхательная гимнастика</vt:lpstr>
      <vt:lpstr>Зрительная гимнастика; гимнастика для глаз</vt:lpstr>
      <vt:lpstr>Пальцевая гимнастика с мячом</vt:lpstr>
      <vt:lpstr>Технологии обучения здоровому образу жизни</vt:lpstr>
      <vt:lpstr>Физическая культура</vt:lpstr>
      <vt:lpstr>Физминутки, побудки   </vt:lpstr>
      <vt:lpstr>Коррекционные технологии </vt:lpstr>
      <vt:lpstr>Песочная терапия, музыкальная терапия</vt:lpstr>
      <vt:lpstr>   Педагог – психолог    </vt:lpstr>
      <vt:lpstr>Учитель – логопед </vt:lpstr>
      <vt:lpstr>Лечебно – профилактические  технологии</vt:lpstr>
      <vt:lpstr>Лечебно - физическая культура</vt:lpstr>
      <vt:lpstr>Слайд 21</vt:lpstr>
      <vt:lpstr> Лечебный массаж   </vt:lpstr>
      <vt:lpstr> Дорожки здоровья, тренажеры, сухой бассейн </vt:lpstr>
      <vt:lpstr>Тактильные и сенсорные дорожки массажные мячи, батут, дорожки для ходьбы и бега</vt:lpstr>
      <vt:lpstr>         Использование здоровьесберегающих технологий в дошкольном учреждении имеет огромное значение в процессе двигательной активности, способствует разностороннему развитию, укреплению здоровья детей и овладению навыками самооздоровления.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 зберегающие технологии в работе с детьми с нарушением опорно – двигательного аппарата и ДЦП.</dc:title>
  <dc:creator>gr</dc:creator>
  <cp:lastModifiedBy>Я</cp:lastModifiedBy>
  <cp:revision>93</cp:revision>
  <dcterms:created xsi:type="dcterms:W3CDTF">2017-10-18T10:35:44Z</dcterms:created>
  <dcterms:modified xsi:type="dcterms:W3CDTF">2020-11-18T19:33:45Z</dcterms:modified>
</cp:coreProperties>
</file>