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289" autoAdjust="0"/>
  </p:normalViewPr>
  <p:slideViewPr>
    <p:cSldViewPr>
      <p:cViewPr varScale="1">
        <p:scale>
          <a:sx n="84" d="100"/>
          <a:sy n="84" d="100"/>
        </p:scale>
        <p:origin x="-7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11D6E-017B-4AD7-8FA1-445A724BD46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A56D5B-21AA-4FC4-94FC-3847D134F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609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56D5B-21AA-4FC4-94FC-3847D134FFD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752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56D5B-21AA-4FC4-94FC-3847D134FFD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057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56D5B-21AA-4FC4-94FC-3847D134FFD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057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56D5B-21AA-4FC4-94FC-3847D134FFD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0578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56D5B-21AA-4FC4-94FC-3847D134FFD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057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56D5B-21AA-4FC4-94FC-3847D134FFD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476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Активное слушание ребёнка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725144"/>
            <a:ext cx="7931224" cy="1224136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/>
              <a:t>Подготовила</a:t>
            </a:r>
          </a:p>
          <a:p>
            <a:pPr algn="r"/>
            <a:r>
              <a:rPr lang="ru-RU" dirty="0" smtClean="0"/>
              <a:t> старший воспитатель </a:t>
            </a:r>
          </a:p>
          <a:p>
            <a:pPr algn="r"/>
            <a:r>
              <a:rPr lang="ru-RU" dirty="0" smtClean="0"/>
              <a:t>МБДОУ «Детский сад № 35»</a:t>
            </a:r>
          </a:p>
          <a:p>
            <a:pPr algn="r"/>
            <a:r>
              <a:rPr lang="ru-RU" dirty="0" smtClean="0"/>
              <a:t>Бычкова Г.В.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435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4679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«активно слушать» ребёнка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496944" cy="5904656"/>
          </a:xfrm>
        </p:spPr>
        <p:txBody>
          <a:bodyPr/>
          <a:lstStyle/>
          <a:p>
            <a:pPr algn="ctr"/>
            <a:r>
              <a:rPr lang="ru-RU" dirty="0" smtClean="0"/>
              <a:t>значит «возвращать» ему в беседе то, что он вам поведал, при этом обозначить его чувство</a:t>
            </a:r>
          </a:p>
          <a:p>
            <a:pPr algn="ctr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853431"/>
              </p:ext>
            </p:extLst>
          </p:nvPr>
        </p:nvGraphicFramePr>
        <p:xfrm>
          <a:off x="179512" y="1340768"/>
          <a:ext cx="8640960" cy="5386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2880320"/>
                <a:gridCol w="2880320"/>
              </a:tblGrid>
              <a:tr h="571396">
                <a:tc gridSpan="3">
                  <a:txBody>
                    <a:bodyPr/>
                    <a:lstStyle/>
                    <a:p>
                      <a:r>
                        <a:rPr lang="ru-RU" sz="1600" dirty="0" smtClean="0"/>
                        <a:t>Ситуация: мама сидит в парке на скамейке, к ней подбегает 3хлетний малыш в слезах: «Он отнял мою машинку!!»</a:t>
                      </a:r>
                      <a:endParaRPr lang="ru-RU" sz="1600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7139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СЫН: Он отнял мою машину!!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МАМА: Ну ничего, поиграет и отдаст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МАМА: Ты очень огорчён и рассержен на него</a:t>
                      </a:r>
                      <a:endParaRPr lang="ru-RU" sz="1600" dirty="0"/>
                    </a:p>
                  </a:txBody>
                  <a:tcPr/>
                </a:tc>
              </a:tr>
              <a:tr h="571396">
                <a:tc gridSpan="3"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Сын возвращается</a:t>
                      </a:r>
                      <a:r>
                        <a:rPr lang="ru-RU" sz="1600" b="1" baseline="0" dirty="0" smtClean="0">
                          <a:solidFill>
                            <a:schemeClr val="bg1"/>
                          </a:solidFill>
                        </a:rPr>
                        <a:t> из школы, в сердцах бросает портфель, на вопрос отца кричит: «Я больше туда не пойду!!!»</a:t>
                      </a:r>
                      <a:endParaRPr lang="ru-RU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7139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СЫН: Я больше туда</a:t>
                      </a:r>
                      <a:r>
                        <a:rPr lang="ru-RU" sz="1600" baseline="0" dirty="0" smtClean="0"/>
                        <a:t> не пойду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ПАПА: Как это ты не пойдёшь в школу?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ПАПА:  Ты больше не хочешь ходить в школу..</a:t>
                      </a:r>
                      <a:endParaRPr lang="ru-RU" sz="1600" dirty="0"/>
                    </a:p>
                  </a:txBody>
                  <a:tcPr/>
                </a:tc>
              </a:tr>
              <a:tr h="571396">
                <a:tc gridSpan="3"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Дочка собирается гулять, мама напоминает, что надо одеться  потеплее, но дочка капризничает, отказывается надевать эту «уродскую шапку»</a:t>
                      </a:r>
                      <a:endParaRPr lang="ru-RU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3647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ДОЧКА: Не буду носить</a:t>
                      </a:r>
                      <a:r>
                        <a:rPr lang="ru-RU" sz="1600" baseline="0" dirty="0" smtClean="0"/>
                        <a:t> эту дурацкую шапку!!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МАМА: Перестань капризничать, вполне приличная шапка.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МАМА: Тебе она не нравится…</a:t>
                      </a:r>
                      <a:endParaRPr lang="ru-RU" sz="1600" dirty="0"/>
                    </a:p>
                  </a:txBody>
                  <a:tcPr/>
                </a:tc>
              </a:tr>
              <a:tr h="1533748">
                <a:tc gridSpan="3">
                  <a:txBody>
                    <a:bodyPr/>
                    <a:lstStyle/>
                    <a:p>
                      <a:r>
                        <a:rPr lang="ru-RU" sz="1600" dirty="0" smtClean="0"/>
                        <a:t>При всей кажущейся справедливости этих ответов они имеют</a:t>
                      </a:r>
                      <a:r>
                        <a:rPr lang="ru-RU" sz="1600" baseline="0" dirty="0" smtClean="0"/>
                        <a:t> один большой недостаток: </a:t>
                      </a:r>
                      <a:r>
                        <a:rPr lang="ru-RU" sz="1600" b="1" baseline="0" dirty="0" smtClean="0"/>
                        <a:t>Оставляют ребёнка наедине со своими переживаниями. </a:t>
                      </a:r>
                      <a:r>
                        <a:rPr lang="ru-RU" sz="1600" b="0" baseline="0" dirty="0" smtClean="0"/>
                        <a:t>Напротив, ответы во втором столбике, по типу «активного слушания» показывают, что родитель понял внутреннюю ситуацию ребёнка, готов услышать о ней больше, принять её.</a:t>
                      </a:r>
                    </a:p>
                    <a:p>
                      <a:r>
                        <a:rPr lang="ru-RU" sz="1600" b="0" baseline="0" dirty="0" smtClean="0"/>
                        <a:t>Такое СОЧУВСТВИЕ  со стороны взрослого </a:t>
                      </a:r>
                      <a:endParaRPr lang="ru-RU" sz="1600" b="1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407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2718"/>
            <a:ext cx="8712968" cy="46797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Техника «активного слушания»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9"/>
            <a:ext cx="8136904" cy="792088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Обязательно повернитесь к ребёнку лицом, чтобы его и Ваши глаза были на одном уровне.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94" t="45096" r="37732" b="2252"/>
          <a:stretch/>
        </p:blipFill>
        <p:spPr bwMode="auto">
          <a:xfrm>
            <a:off x="1763688" y="1667861"/>
            <a:ext cx="5091738" cy="437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4007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2718"/>
            <a:ext cx="8712968" cy="46797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Техника «активного слушания»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9"/>
            <a:ext cx="8496944" cy="576063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2. Ваши ответы должны звучать в утвердительной форме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221088"/>
            <a:ext cx="8280920" cy="246221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2200" dirty="0"/>
              <a:t>Казалось бы, разница между утвердительным и вопросительным предложением не значительная, иногда это только лишь интонация. </a:t>
            </a:r>
            <a:r>
              <a:rPr lang="ru-RU" sz="2200" dirty="0" smtClean="0"/>
              <a:t>Но реакция на них бывает разная. Часто на вопрос Что случилось?« огорчённый ребёнок ответит «Ничего!»</a:t>
            </a:r>
          </a:p>
          <a:p>
            <a:r>
              <a:rPr lang="ru-RU" sz="2200" dirty="0" smtClean="0"/>
              <a:t>А если Вы скажете утвердительно «Что-то случилось..», то ребёнку легче начать рассказ о случившемся.</a:t>
            </a:r>
            <a:endParaRPr lang="ru-RU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412776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ПРИМЕР</a:t>
            </a:r>
          </a:p>
          <a:p>
            <a:r>
              <a:rPr lang="ru-RU" dirty="0" smtClean="0"/>
              <a:t>СЫН  </a:t>
            </a:r>
            <a:r>
              <a:rPr lang="ru-RU" dirty="0"/>
              <a:t>(с мрачным видом): Не буду больше водиться с Петей</a:t>
            </a:r>
            <a:r>
              <a:rPr lang="ru-RU" dirty="0" smtClean="0"/>
              <a:t>!</a:t>
            </a:r>
          </a:p>
          <a:p>
            <a:endParaRPr lang="ru-RU" dirty="0"/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 Е П Р А В И Л Ь Н О !!!</a:t>
            </a:r>
          </a:p>
          <a:p>
            <a:pPr marL="342900" indent="-342900">
              <a:buFontTx/>
              <a:buChar char="-"/>
            </a:pPr>
            <a:r>
              <a:rPr lang="ru-RU" dirty="0"/>
              <a:t>А что случилось?</a:t>
            </a:r>
          </a:p>
          <a:p>
            <a:pPr marL="342900" indent="-342900">
              <a:buFontTx/>
              <a:buChar char="-"/>
            </a:pPr>
            <a:r>
              <a:rPr lang="ru-RU" dirty="0"/>
              <a:t>Ты что на него обиделся</a:t>
            </a:r>
            <a:r>
              <a:rPr lang="ru-RU" dirty="0" smtClean="0"/>
              <a:t>?</a:t>
            </a:r>
          </a:p>
          <a:p>
            <a:endParaRPr lang="ru-RU" dirty="0"/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 Р А В И Л Ь Н О </a:t>
            </a:r>
          </a:p>
          <a:p>
            <a:r>
              <a:rPr lang="ru-RU" dirty="0" smtClean="0"/>
              <a:t>МАМА: </a:t>
            </a:r>
            <a:r>
              <a:rPr lang="ru-RU" dirty="0"/>
              <a:t>Ты на него обиделся..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732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2718"/>
            <a:ext cx="8712968" cy="46797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Техника «активного слушания»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9"/>
            <a:ext cx="8294376" cy="432048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3. Важно в беседе «ДЕРЖАТЬ ПАУЗУ»</a:t>
            </a:r>
            <a:endParaRPr lang="ru-RU" b="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196752"/>
            <a:ext cx="8496944" cy="530914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2200" dirty="0" smtClean="0"/>
              <a:t>После каждой Вашей реплики лучше всего помолчать. </a:t>
            </a:r>
          </a:p>
          <a:p>
            <a:r>
              <a:rPr lang="ru-RU" sz="2500" b="1" dirty="0" smtClean="0"/>
              <a:t>ПОМНИТЕ, что это время принадлежит ребёнку, не забивайте его своими соображениями и замечаниями</a:t>
            </a:r>
            <a:r>
              <a:rPr lang="ru-RU" sz="2200" b="1" dirty="0" smtClean="0"/>
              <a:t>.</a:t>
            </a:r>
          </a:p>
          <a:p>
            <a:endParaRPr lang="ru-RU" sz="2200" b="1" dirty="0" smtClean="0"/>
          </a:p>
          <a:p>
            <a:r>
              <a:rPr lang="ru-RU" sz="2200" dirty="0" smtClean="0"/>
              <a:t>Пауза помогает ребёнку</a:t>
            </a:r>
          </a:p>
          <a:p>
            <a:r>
              <a:rPr lang="ru-RU" sz="2200" dirty="0" smtClean="0"/>
              <a:t> разобраться в своём </a:t>
            </a:r>
          </a:p>
          <a:p>
            <a:r>
              <a:rPr lang="ru-RU" sz="2200" dirty="0" smtClean="0"/>
              <a:t>переживании и одновременно </a:t>
            </a:r>
          </a:p>
          <a:p>
            <a:r>
              <a:rPr lang="ru-RU" sz="2200" dirty="0" smtClean="0"/>
              <a:t>полнее почувствовать, что Вы </a:t>
            </a:r>
          </a:p>
          <a:p>
            <a:r>
              <a:rPr lang="ru-RU" sz="2200" dirty="0" smtClean="0"/>
              <a:t>рядом. </a:t>
            </a:r>
          </a:p>
          <a:p>
            <a:r>
              <a:rPr lang="ru-RU" sz="2200" u="sng" dirty="0" smtClean="0"/>
              <a:t>Как долго держать паузу? – </a:t>
            </a:r>
          </a:p>
          <a:p>
            <a:r>
              <a:rPr lang="ru-RU" sz="2200" dirty="0" smtClean="0"/>
              <a:t>Если его глаза смотрят не на </a:t>
            </a:r>
          </a:p>
          <a:p>
            <a:r>
              <a:rPr lang="ru-RU" sz="2200" dirty="0" smtClean="0"/>
              <a:t>Вас, в сторону или «внутрь», </a:t>
            </a:r>
          </a:p>
          <a:p>
            <a:r>
              <a:rPr lang="ru-RU" sz="2200" dirty="0" smtClean="0"/>
              <a:t>значит в нём ещё идёт  очень</a:t>
            </a:r>
          </a:p>
          <a:p>
            <a:r>
              <a:rPr lang="ru-RU" sz="2200" dirty="0" smtClean="0"/>
              <a:t> важная внутренняя работа.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196" y="2564904"/>
            <a:ext cx="4076700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444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2718"/>
            <a:ext cx="8712968" cy="46797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Техника «активного слушания»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9"/>
            <a:ext cx="8496944" cy="576063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/>
              <a:t>4. Надо повторить его слова и обозначить его  чувства</a:t>
            </a:r>
            <a:endParaRPr lang="ru-RU" b="0" dirty="0"/>
          </a:p>
          <a:p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109428"/>
            <a:ext cx="5184576" cy="246221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2200" dirty="0" smtClean="0"/>
              <a:t>Лучше в повторе слов ребёнка использовать другие, но передающие точный смысл происходящего.</a:t>
            </a:r>
          </a:p>
          <a:p>
            <a:r>
              <a:rPr lang="ru-RU" sz="2200" dirty="0" smtClean="0"/>
              <a:t>В нашем случае слово «водиться» заменено на «дружить».</a:t>
            </a:r>
          </a:p>
          <a:p>
            <a:r>
              <a:rPr lang="ru-RU" sz="2200" dirty="0" smtClean="0"/>
              <a:t>Но самое </a:t>
            </a:r>
            <a:r>
              <a:rPr lang="ru-RU" sz="2200" b="1" dirty="0" smtClean="0"/>
              <a:t>ВАЖНОЕ -  «угадать» переживание ребёнка.</a:t>
            </a:r>
            <a:endParaRPr lang="ru-RU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196752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ПРИМЕР</a:t>
            </a:r>
          </a:p>
          <a:p>
            <a:r>
              <a:rPr lang="ru-RU" dirty="0" smtClean="0"/>
              <a:t>СЫН  </a:t>
            </a:r>
            <a:r>
              <a:rPr lang="ru-RU" dirty="0"/>
              <a:t>(с мрачным видом): Не буду больше водиться с Петей</a:t>
            </a:r>
            <a:r>
              <a:rPr lang="ru-RU" dirty="0" smtClean="0"/>
              <a:t>!</a:t>
            </a:r>
          </a:p>
          <a:p>
            <a:endParaRPr lang="ru-RU" dirty="0"/>
          </a:p>
          <a:p>
            <a:r>
              <a:rPr lang="ru-RU" dirty="0" smtClean="0"/>
              <a:t>МАМА:  Не хочешь с ним больше дружить (</a:t>
            </a:r>
            <a:r>
              <a:rPr lang="ru-RU" b="1" i="1" dirty="0"/>
              <a:t>п</a:t>
            </a:r>
            <a:r>
              <a:rPr lang="ru-RU" b="1" i="1" dirty="0" smtClean="0"/>
              <a:t>овторение услышанного</a:t>
            </a:r>
            <a:r>
              <a:rPr lang="ru-RU" dirty="0" smtClean="0"/>
              <a:t>)</a:t>
            </a:r>
          </a:p>
          <a:p>
            <a:endParaRPr lang="ru-RU" dirty="0"/>
          </a:p>
          <a:p>
            <a:r>
              <a:rPr lang="ru-RU" dirty="0" smtClean="0"/>
              <a:t>СЫН: Да, не хочу!!!...</a:t>
            </a:r>
          </a:p>
          <a:p>
            <a:endParaRPr lang="ru-RU" dirty="0"/>
          </a:p>
          <a:p>
            <a:r>
              <a:rPr lang="ru-RU" dirty="0" smtClean="0"/>
              <a:t>МАМА: (после паузы): Ты на него обиделся</a:t>
            </a:r>
            <a:r>
              <a:rPr lang="ru-RU" b="1" i="1" dirty="0" smtClean="0"/>
              <a:t>…</a:t>
            </a:r>
          </a:p>
          <a:p>
            <a:r>
              <a:rPr lang="ru-RU" b="1" i="1" dirty="0" smtClean="0"/>
              <a:t>(обозначение чувств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  <p:pic>
        <p:nvPicPr>
          <p:cNvPr id="3076" name="Picture 4" descr="https://libmir.com/i/36/210236/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717305"/>
            <a:ext cx="3307020" cy="385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424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2718"/>
            <a:ext cx="8712968" cy="7560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Р Е З У л ь т а т ы</a:t>
            </a:r>
            <a:br>
              <a:rPr lang="ru-RU" sz="3200" dirty="0" smtClean="0"/>
            </a:br>
            <a:r>
              <a:rPr lang="ru-RU" sz="2200" dirty="0" smtClean="0"/>
              <a:t>техники «активного слушания»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8389" y="4653135"/>
            <a:ext cx="3543532" cy="1446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Ребёнок сам продвигается в решении своей проблемы</a:t>
            </a:r>
            <a:endParaRPr lang="ru-RU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8389" y="1052736"/>
            <a:ext cx="3615539" cy="34778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Исчезает</a:t>
            </a:r>
            <a:r>
              <a:rPr lang="ru-RU" sz="2000" dirty="0" smtClean="0"/>
              <a:t> (или значительно ослабевает) </a:t>
            </a:r>
            <a:r>
              <a:rPr lang="ru-RU" sz="2000" b="1" dirty="0" smtClean="0"/>
              <a:t>отрицательное переживание ребёнка</a:t>
            </a:r>
            <a:r>
              <a:rPr lang="ru-RU" sz="2000" dirty="0" smtClean="0"/>
              <a:t>. Здесь сказывается замечательная закономерность: разделённая радость удваивается, разделённой горе уменьшается вдвое.</a:t>
            </a:r>
          </a:p>
          <a:p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51612" y="1104162"/>
            <a:ext cx="3736812" cy="182078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Ребёнок,  </a:t>
            </a:r>
            <a:r>
              <a:rPr lang="ru-RU" b="0" dirty="0" smtClean="0"/>
              <a:t>убедившись, что взрослый готов его слушать,</a:t>
            </a:r>
            <a:r>
              <a:rPr lang="ru-RU" dirty="0" smtClean="0"/>
              <a:t> начинает о себе рассказывать всё больше.</a:t>
            </a:r>
            <a:endParaRPr lang="ru-RU" dirty="0"/>
          </a:p>
        </p:txBody>
      </p:sp>
      <p:pic>
        <p:nvPicPr>
          <p:cNvPr id="5122" name="Picture 2" descr="https://libmir.com/i/10/99110/i_08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939" y="2996952"/>
            <a:ext cx="4800533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385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3232" cy="4679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dirty="0" smtClean="0"/>
              <a:t>4 шага «Активного слушания»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7753672" cy="5433467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3500" dirty="0" smtClean="0"/>
              <a:t>Повернуться </a:t>
            </a:r>
            <a:r>
              <a:rPr lang="ru-RU" sz="3500" dirty="0"/>
              <a:t>к ребёнку </a:t>
            </a:r>
            <a:r>
              <a:rPr lang="ru-RU" sz="3500" dirty="0" smtClean="0"/>
              <a:t>лицом</a:t>
            </a:r>
            <a:endParaRPr lang="ru-RU" sz="3500" dirty="0"/>
          </a:p>
          <a:p>
            <a:pPr marL="457200" indent="-457200">
              <a:buAutoNum type="arabicPeriod"/>
            </a:pPr>
            <a:r>
              <a:rPr lang="ru-RU" sz="3500" b="0" dirty="0" smtClean="0"/>
              <a:t>Утвердительная форма ответов</a:t>
            </a:r>
          </a:p>
          <a:p>
            <a:pPr marL="457200" indent="-457200">
              <a:buAutoNum type="arabicPeriod"/>
            </a:pPr>
            <a:r>
              <a:rPr lang="ru-RU" sz="3500" dirty="0" smtClean="0"/>
              <a:t>Держим паузу </a:t>
            </a:r>
          </a:p>
          <a:p>
            <a:r>
              <a:rPr lang="ru-RU" sz="3500" dirty="0" smtClean="0"/>
              <a:t>после каждых слов</a:t>
            </a:r>
          </a:p>
          <a:p>
            <a:r>
              <a:rPr lang="ru-RU" sz="3500" dirty="0" smtClean="0"/>
              <a:t>ребёнка</a:t>
            </a:r>
          </a:p>
          <a:p>
            <a:r>
              <a:rPr lang="ru-RU" sz="3500" dirty="0" smtClean="0"/>
              <a:t>4. </a:t>
            </a:r>
            <a:r>
              <a:rPr lang="ru-RU" sz="3500" b="0" dirty="0" smtClean="0"/>
              <a:t>Повторить его </a:t>
            </a:r>
          </a:p>
          <a:p>
            <a:r>
              <a:rPr lang="ru-RU" sz="3500" b="0" dirty="0" smtClean="0"/>
              <a:t>слова и обозначить</a:t>
            </a:r>
          </a:p>
          <a:p>
            <a:r>
              <a:rPr lang="ru-RU" sz="3500" b="0" dirty="0" smtClean="0"/>
              <a:t>чувства</a:t>
            </a:r>
          </a:p>
          <a:p>
            <a:pPr marL="457200" indent="-457200">
              <a:buAutoNum type="arabicPeriod"/>
            </a:pPr>
            <a:endParaRPr lang="ru-RU" sz="35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04864"/>
            <a:ext cx="3816424" cy="432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1498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5636"/>
            <a:ext cx="3754760" cy="1228682"/>
          </a:xfrm>
        </p:spPr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7825680" cy="44973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Ю.Б. </a:t>
            </a:r>
            <a:r>
              <a:rPr lang="ru-RU" sz="4000" dirty="0" err="1" smtClean="0"/>
              <a:t>Гиппенрейтер</a:t>
            </a:r>
            <a:r>
              <a:rPr lang="ru-RU" sz="4000" dirty="0" smtClean="0"/>
              <a:t> </a:t>
            </a:r>
          </a:p>
          <a:p>
            <a:r>
              <a:rPr lang="ru-RU" sz="5000" dirty="0" smtClean="0"/>
              <a:t>«Общаться с </a:t>
            </a:r>
          </a:p>
          <a:p>
            <a:r>
              <a:rPr lang="ru-RU" sz="5000" dirty="0" smtClean="0"/>
              <a:t>ребёнком.. </a:t>
            </a:r>
          </a:p>
          <a:p>
            <a:r>
              <a:rPr lang="ru-RU" sz="5000" dirty="0" smtClean="0"/>
              <a:t>КАК?»</a:t>
            </a:r>
            <a:endParaRPr lang="ru-RU" sz="5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8" r="18471"/>
          <a:stretch/>
        </p:blipFill>
        <p:spPr bwMode="auto">
          <a:xfrm>
            <a:off x="5375578" y="836712"/>
            <a:ext cx="3410035" cy="544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20480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224</TotalTime>
  <Words>669</Words>
  <Application>Microsoft Office PowerPoint</Application>
  <PresentationFormat>Экран (4:3)</PresentationFormat>
  <Paragraphs>89</Paragraphs>
  <Slides>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Главная</vt:lpstr>
      <vt:lpstr>Активное слушание ребёнка</vt:lpstr>
      <vt:lpstr>«активно слушать» ребёнка -</vt:lpstr>
      <vt:lpstr>Техника «активного слушания»</vt:lpstr>
      <vt:lpstr>Техника «активного слушания»</vt:lpstr>
      <vt:lpstr>Техника «активного слушания»</vt:lpstr>
      <vt:lpstr>Техника «активного слушания»</vt:lpstr>
      <vt:lpstr>Р Е З У л ь т а т ы техники «активного слушания»</vt:lpstr>
      <vt:lpstr>4 шага «Активного слушания»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Активное слушание ребёнка</dc:title>
  <dc:creator>Boss</dc:creator>
  <cp:lastModifiedBy>Boss</cp:lastModifiedBy>
  <cp:revision>13</cp:revision>
  <cp:lastPrinted>2020-10-30T10:41:24Z</cp:lastPrinted>
  <dcterms:created xsi:type="dcterms:W3CDTF">2020-10-30T06:13:36Z</dcterms:created>
  <dcterms:modified xsi:type="dcterms:W3CDTF">2020-10-30T10:42:18Z</dcterms:modified>
</cp:coreProperties>
</file>