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Default Extension="fntdata" ContentType="application/x-fontdata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12"/>
  </p:notesMasterIdLst>
  <p:sldIdLst>
    <p:sldId id="267" r:id="rId2"/>
    <p:sldId id="256" r:id="rId3"/>
    <p:sldId id="257" r:id="rId4"/>
    <p:sldId id="258" r:id="rId5"/>
    <p:sldId id="259" r:id="rId6"/>
    <p:sldId id="260" r:id="rId7"/>
    <p:sldId id="261" r:id="rId8"/>
    <p:sldId id="266" r:id="rId9"/>
    <p:sldId id="264" r:id="rId10"/>
    <p:sldId id="268" r:id="rId11"/>
  </p:sldIdLst>
  <p:sldSz cx="9144000" cy="5143500" type="screen16x9"/>
  <p:notesSz cx="6858000" cy="9144000"/>
  <p:embeddedFontLst>
    <p:embeddedFont>
      <p:font typeface="Narkisim" pitchFamily="34" charset="-79"/>
      <p:regular r:id="rId13"/>
    </p:embeddedFont>
    <p:embeddedFont>
      <p:font typeface="Impact" pitchFamily="34" charset="0"/>
      <p:regular r:id="rId14"/>
    </p:embeddedFont>
    <p:embeddedFont>
      <p:font typeface="Comfortaa" charset="0"/>
      <p:regular r:id="rId15"/>
      <p:bold r:id="rId16"/>
    </p:embeddedFont>
    <p:embeddedFont>
      <p:font typeface="Comic Sans MS" pitchFamily="66" charset="0"/>
      <p:regular r:id="rId17"/>
      <p:bold r:id="rId18"/>
    </p:embeddedFont>
    <p:embeddedFont>
      <p:font typeface="Alfa Slab One" charset="0"/>
      <p:regular r:id="rId19"/>
    </p:embeddedFont>
    <p:embeddedFont>
      <p:font typeface="Oswald" charset="-52"/>
      <p:regular r:id="rId20"/>
      <p:bold r:id="rId21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napToGrid="0">
      <p:cViewPr varScale="1">
        <p:scale>
          <a:sx n="98" d="100"/>
          <a:sy n="98" d="100"/>
        </p:scale>
        <p:origin x="-576" y="-96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1.fntdata"/><Relationship Id="rId18" Type="http://schemas.openxmlformats.org/officeDocument/2006/relationships/font" Target="fonts/font6.fntdata"/><Relationship Id="rId3" Type="http://schemas.openxmlformats.org/officeDocument/2006/relationships/slide" Target="slides/slide2.xml"/><Relationship Id="rId21" Type="http://schemas.openxmlformats.org/officeDocument/2006/relationships/font" Target="fonts/font9.fntdata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font" Target="fonts/font5.fntdata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font" Target="fonts/font4.fntdata"/><Relationship Id="rId20" Type="http://schemas.openxmlformats.org/officeDocument/2006/relationships/font" Target="fonts/font8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font" Target="fonts/font3.fntdata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font" Target="fonts/font7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2.fntdata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a2569fc524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a2569fc524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ga2569fc524_0_5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" name="Google Shape;58;ga2569fc524_0_5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ga2569fc524_0_5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4" name="Google Shape;64;ga2569fc524_0_5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ga2569fc524_0_6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0" name="Google Shape;70;ga2569fc524_0_6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ga2569fc524_0_7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" name="Google Shape;76;ga2569fc524_0_7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ga2569fc524_0_8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7" name="Google Shape;87;ga2569fc524_0_8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ga2569fc524_0_9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5" name="Google Shape;115;ga2569fc524_0_9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image" Target="../media/image1.jpeg"/><Relationship Id="rId7" Type="http://schemas.openxmlformats.org/officeDocument/2006/relationships/image" Target="../media/image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image" Target="../media/image3.jpeg"/><Relationship Id="rId7" Type="http://schemas.openxmlformats.org/officeDocument/2006/relationships/image" Target="../media/image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5.jpeg"/><Relationship Id="rId5" Type="http://schemas.openxmlformats.org/officeDocument/2006/relationships/image" Target="../media/image1.jpeg"/><Relationship Id="rId4" Type="http://schemas.openxmlformats.org/officeDocument/2006/relationships/image" Target="../media/image4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Relationship Id="rId9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2789" y="1966025"/>
            <a:ext cx="8520600" cy="841800"/>
          </a:xfrm>
        </p:spPr>
        <p:txBody>
          <a:bodyPr/>
          <a:lstStyle/>
          <a:p>
            <a:r>
              <a:rPr lang="fr-CA" sz="6000" dirty="0" smtClean="0">
                <a:latin typeface="Narkisim" pitchFamily="34" charset="-79"/>
                <a:cs typeface="Narkisim" pitchFamily="34" charset="-79"/>
              </a:rPr>
              <a:t>On répète les songs</a:t>
            </a:r>
            <a:endParaRPr lang="ru-RU" sz="6000" dirty="0">
              <a:cs typeface="Narkisim" pitchFamily="34" charset="-79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120;p21"/>
          <p:cNvSpPr txBox="1"/>
          <p:nvPr/>
        </p:nvSpPr>
        <p:spPr>
          <a:xfrm>
            <a:off x="424187" y="442857"/>
            <a:ext cx="4284000" cy="403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2400" dirty="0">
                <a:solidFill>
                  <a:srgbClr val="FF0000"/>
                </a:solidFill>
                <a:latin typeface="Alfa Slab One"/>
                <a:ea typeface="Alfa Slab One"/>
                <a:cs typeface="Alfa Slab One"/>
                <a:sym typeface="Alfa Slab One"/>
              </a:rPr>
              <a:t>Le modèle:</a:t>
            </a:r>
            <a:endParaRPr sz="2400">
              <a:solidFill>
                <a:srgbClr val="FF0000"/>
              </a:solidFill>
              <a:latin typeface="Alfa Slab One"/>
              <a:ea typeface="Alfa Slab One"/>
              <a:cs typeface="Alfa Slab One"/>
              <a:sym typeface="Alfa Slab One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>
              <a:solidFill>
                <a:srgbClr val="CC0000"/>
              </a:solidFill>
              <a:latin typeface="Oswald"/>
              <a:ea typeface="Oswald"/>
              <a:cs typeface="Oswald"/>
              <a:sym typeface="Oswald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2400" b="1" dirty="0">
                <a:latin typeface="Comfortaa"/>
                <a:ea typeface="Comfortaa"/>
                <a:cs typeface="Comfortaa"/>
                <a:sym typeface="Comfortaa"/>
              </a:rPr>
              <a:t>1</a:t>
            </a:r>
            <a:r>
              <a:rPr lang="ru" sz="2400" b="1" dirty="0">
                <a:latin typeface="Comic Sans MS"/>
                <a:ea typeface="Comic Sans MS"/>
                <a:cs typeface="Comic Sans MS"/>
                <a:sym typeface="Comic Sans MS"/>
              </a:rPr>
              <a:t>. C’est un (une)  …… .</a:t>
            </a:r>
            <a:endParaRPr sz="2400" b="1">
              <a:latin typeface="Comic Sans MS"/>
              <a:ea typeface="Comic Sans MS"/>
              <a:cs typeface="Comic Sans MS"/>
              <a:sym typeface="Comic Sans MS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2400" b="1">
              <a:latin typeface="Comic Sans MS"/>
              <a:ea typeface="Comic Sans MS"/>
              <a:cs typeface="Comic Sans MS"/>
              <a:sym typeface="Comic Sans MS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2400" b="1" dirty="0">
                <a:latin typeface="Comic Sans MS"/>
                <a:ea typeface="Comic Sans MS"/>
                <a:cs typeface="Comic Sans MS"/>
                <a:sym typeface="Comic Sans MS"/>
              </a:rPr>
              <a:t>2. Il (Elle) a …….. .</a:t>
            </a:r>
            <a:endParaRPr sz="2400" b="1">
              <a:latin typeface="Comic Sans MS"/>
              <a:ea typeface="Comic Sans MS"/>
              <a:cs typeface="Comic Sans MS"/>
              <a:sym typeface="Comic Sans MS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2400" b="1">
              <a:latin typeface="Comic Sans MS"/>
              <a:ea typeface="Comic Sans MS"/>
              <a:cs typeface="Comic Sans MS"/>
              <a:sym typeface="Comic Sans MS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2400" b="1" dirty="0">
                <a:latin typeface="Comic Sans MS"/>
                <a:ea typeface="Comic Sans MS"/>
                <a:cs typeface="Comic Sans MS"/>
                <a:sym typeface="Comic Sans MS"/>
              </a:rPr>
              <a:t>3. La …….. est (sont)  ……. .</a:t>
            </a:r>
            <a:endParaRPr sz="2400" b="1">
              <a:latin typeface="Comic Sans MS"/>
              <a:ea typeface="Comic Sans MS"/>
              <a:cs typeface="Comic Sans MS"/>
              <a:sym typeface="Comic Sans MS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2400" b="1">
              <a:solidFill>
                <a:srgbClr val="FFF2CC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pic>
        <p:nvPicPr>
          <p:cNvPr id="1026" name="Picture 2" descr="colorie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715900" y="153210"/>
            <a:ext cx="5233548" cy="225344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9600">
                <a:solidFill>
                  <a:srgbClr val="FF00FF"/>
                </a:solidFill>
                <a:latin typeface="Impact"/>
                <a:ea typeface="Impact"/>
                <a:cs typeface="Impact"/>
                <a:sym typeface="Impact"/>
              </a:rPr>
              <a:t>Ch</a:t>
            </a:r>
            <a:r>
              <a:rPr lang="ru" sz="9600">
                <a:latin typeface="Impact"/>
                <a:ea typeface="Impact"/>
                <a:cs typeface="Impact"/>
                <a:sym typeface="Impact"/>
              </a:rPr>
              <a:t> </a:t>
            </a:r>
            <a:r>
              <a:rPr lang="ru" sz="9600"/>
              <a:t>[ഽ]</a:t>
            </a:r>
            <a:endParaRPr sz="9600"/>
          </a:p>
        </p:txBody>
      </p:sp>
      <p:sp>
        <p:nvSpPr>
          <p:cNvPr id="55" name="Google Shape;55;p13"/>
          <p:cNvSpPr txBox="1">
            <a:spLocks noGrp="1"/>
          </p:cNvSpPr>
          <p:nvPr>
            <p:ph type="body" idx="1"/>
          </p:nvPr>
        </p:nvSpPr>
        <p:spPr>
          <a:xfrm>
            <a:off x="3842875" y="897200"/>
            <a:ext cx="4950000" cy="4443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4400" b="1">
                <a:solidFill>
                  <a:srgbClr val="FF00FF"/>
                </a:solidFill>
              </a:rPr>
              <a:t>ch</a:t>
            </a:r>
            <a:r>
              <a:rPr lang="ru" sz="4400"/>
              <a:t>emise</a:t>
            </a:r>
            <a:endParaRPr sz="4400"/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ru" sz="4400"/>
              <a:t>é</a:t>
            </a:r>
            <a:r>
              <a:rPr lang="ru" sz="4400" b="1">
                <a:solidFill>
                  <a:srgbClr val="FF00FF"/>
                </a:solidFill>
              </a:rPr>
              <a:t>ch</a:t>
            </a:r>
            <a:r>
              <a:rPr lang="ru" sz="4400"/>
              <a:t>arpe</a:t>
            </a:r>
            <a:endParaRPr sz="4400"/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ru" sz="4400" b="1">
                <a:solidFill>
                  <a:srgbClr val="FF00FF"/>
                </a:solidFill>
              </a:rPr>
              <a:t>ch</a:t>
            </a:r>
            <a:r>
              <a:rPr lang="ru" sz="4400"/>
              <a:t>apeau</a:t>
            </a:r>
            <a:endParaRPr sz="4400"/>
          </a:p>
          <a:p>
            <a:pPr marL="0" lvl="0" indent="0" algn="l" rtl="0">
              <a:spcBef>
                <a:spcPts val="1600"/>
              </a:spcBef>
              <a:spcAft>
                <a:spcPts val="1600"/>
              </a:spcAft>
              <a:buNone/>
            </a:pPr>
            <a:r>
              <a:rPr lang="ru" sz="4400" b="1">
                <a:solidFill>
                  <a:srgbClr val="FF00FF"/>
                </a:solidFill>
              </a:rPr>
              <a:t>ch</a:t>
            </a:r>
            <a:r>
              <a:rPr lang="ru" sz="4400"/>
              <a:t>emisier</a:t>
            </a:r>
            <a:endParaRPr sz="440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9600">
                <a:solidFill>
                  <a:srgbClr val="1155CC"/>
                </a:solidFill>
                <a:latin typeface="Impact"/>
                <a:ea typeface="Impact"/>
                <a:cs typeface="Impact"/>
                <a:sym typeface="Impact"/>
              </a:rPr>
              <a:t>On</a:t>
            </a:r>
            <a:r>
              <a:rPr lang="ru" sz="9600">
                <a:latin typeface="Impact"/>
                <a:ea typeface="Impact"/>
                <a:cs typeface="Impact"/>
                <a:sym typeface="Impact"/>
              </a:rPr>
              <a:t> </a:t>
            </a:r>
            <a:r>
              <a:rPr lang="ru" sz="9600"/>
              <a:t>[õ]</a:t>
            </a:r>
            <a:endParaRPr sz="9600"/>
          </a:p>
        </p:txBody>
      </p:sp>
      <p:sp>
        <p:nvSpPr>
          <p:cNvPr id="61" name="Google Shape;61;p14"/>
          <p:cNvSpPr txBox="1">
            <a:spLocks noGrp="1"/>
          </p:cNvSpPr>
          <p:nvPr>
            <p:ph type="body" idx="1"/>
          </p:nvPr>
        </p:nvSpPr>
        <p:spPr>
          <a:xfrm>
            <a:off x="3842875" y="897200"/>
            <a:ext cx="4950000" cy="4443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4400">
                <a:solidFill>
                  <a:srgbClr val="434343"/>
                </a:solidFill>
              </a:rPr>
              <a:t>marr</a:t>
            </a:r>
            <a:r>
              <a:rPr lang="ru" sz="4400" b="1">
                <a:solidFill>
                  <a:srgbClr val="1155CC"/>
                </a:solidFill>
              </a:rPr>
              <a:t>on</a:t>
            </a:r>
            <a:endParaRPr sz="4400" b="1">
              <a:solidFill>
                <a:srgbClr val="1155CC"/>
              </a:solidFill>
            </a:endParaRPr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ru" sz="4400">
                <a:solidFill>
                  <a:srgbClr val="434343"/>
                </a:solidFill>
              </a:rPr>
              <a:t>L’</a:t>
            </a:r>
            <a:r>
              <a:rPr lang="ru" sz="4400" b="1">
                <a:solidFill>
                  <a:srgbClr val="1155CC"/>
                </a:solidFill>
              </a:rPr>
              <a:t>on</a:t>
            </a:r>
            <a:r>
              <a:rPr lang="ru" sz="4400">
                <a:solidFill>
                  <a:srgbClr val="434343"/>
                </a:solidFill>
              </a:rPr>
              <a:t>cle</a:t>
            </a:r>
            <a:r>
              <a:rPr lang="ru" sz="4400" b="1">
                <a:solidFill>
                  <a:srgbClr val="434343"/>
                </a:solidFill>
              </a:rPr>
              <a:t> </a:t>
            </a:r>
            <a:endParaRPr sz="4400" b="1">
              <a:solidFill>
                <a:srgbClr val="434343"/>
              </a:solidFill>
            </a:endParaRPr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ru" sz="4400">
                <a:solidFill>
                  <a:srgbClr val="434343"/>
                </a:solidFill>
              </a:rPr>
              <a:t>Gast</a:t>
            </a:r>
            <a:r>
              <a:rPr lang="ru" sz="4400" b="1">
                <a:solidFill>
                  <a:srgbClr val="1155CC"/>
                </a:solidFill>
              </a:rPr>
              <a:t>on</a:t>
            </a:r>
            <a:endParaRPr sz="4400" b="1">
              <a:solidFill>
                <a:srgbClr val="1155CC"/>
              </a:solidFill>
            </a:endParaRPr>
          </a:p>
          <a:p>
            <a:pPr marL="0" lvl="0" indent="0" algn="l" rtl="0">
              <a:spcBef>
                <a:spcPts val="1600"/>
              </a:spcBef>
              <a:spcAft>
                <a:spcPts val="1600"/>
              </a:spcAft>
              <a:buNone/>
            </a:pPr>
            <a:r>
              <a:rPr lang="ru" sz="4400">
                <a:solidFill>
                  <a:srgbClr val="434343"/>
                </a:solidFill>
              </a:rPr>
              <a:t>Pantal</a:t>
            </a:r>
            <a:r>
              <a:rPr lang="ru" sz="4400" b="1">
                <a:solidFill>
                  <a:srgbClr val="1155CC"/>
                </a:solidFill>
              </a:rPr>
              <a:t>on</a:t>
            </a:r>
            <a:endParaRPr sz="4400" b="1">
              <a:solidFill>
                <a:srgbClr val="1155CC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6000" u="sng">
                <a:solidFill>
                  <a:srgbClr val="CC0000"/>
                </a:solidFill>
                <a:latin typeface="Impact"/>
                <a:ea typeface="Impact"/>
                <a:cs typeface="Impact"/>
                <a:sym typeface="Impact"/>
              </a:rPr>
              <a:t>i</a:t>
            </a:r>
            <a:r>
              <a:rPr lang="ru" sz="9600" u="sng">
                <a:solidFill>
                  <a:srgbClr val="38761D"/>
                </a:solidFill>
                <a:latin typeface="Impact"/>
                <a:ea typeface="Impact"/>
                <a:cs typeface="Impact"/>
                <a:sym typeface="Impact"/>
              </a:rPr>
              <a:t>s</a:t>
            </a:r>
            <a:r>
              <a:rPr lang="ru" sz="6000" u="sng">
                <a:solidFill>
                  <a:srgbClr val="CC0000"/>
                </a:solidFill>
                <a:latin typeface="Impact"/>
                <a:ea typeface="Impact"/>
                <a:cs typeface="Impact"/>
                <a:sym typeface="Impact"/>
              </a:rPr>
              <a:t>e</a:t>
            </a:r>
            <a:r>
              <a:rPr lang="ru" sz="9600">
                <a:latin typeface="Impact"/>
                <a:ea typeface="Impact"/>
                <a:cs typeface="Impact"/>
                <a:sym typeface="Impact"/>
              </a:rPr>
              <a:t> </a:t>
            </a:r>
            <a:r>
              <a:rPr lang="ru" sz="9600"/>
              <a:t>[z]</a:t>
            </a:r>
            <a:endParaRPr sz="9600"/>
          </a:p>
        </p:txBody>
      </p:sp>
      <p:sp>
        <p:nvSpPr>
          <p:cNvPr id="67" name="Google Shape;67;p15"/>
          <p:cNvSpPr txBox="1">
            <a:spLocks noGrp="1"/>
          </p:cNvSpPr>
          <p:nvPr>
            <p:ph type="body" idx="1"/>
          </p:nvPr>
        </p:nvSpPr>
        <p:spPr>
          <a:xfrm>
            <a:off x="3635950" y="770200"/>
            <a:ext cx="4950000" cy="4443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4400">
                <a:solidFill>
                  <a:srgbClr val="434343"/>
                </a:solidFill>
              </a:rPr>
              <a:t>chemi</a:t>
            </a:r>
            <a:r>
              <a:rPr lang="ru" sz="4400" b="1">
                <a:solidFill>
                  <a:srgbClr val="38761D"/>
                </a:solidFill>
              </a:rPr>
              <a:t>s</a:t>
            </a:r>
            <a:r>
              <a:rPr lang="ru" sz="4400">
                <a:solidFill>
                  <a:srgbClr val="434343"/>
                </a:solidFill>
              </a:rPr>
              <a:t>e</a:t>
            </a:r>
            <a:endParaRPr sz="4400" b="1">
              <a:solidFill>
                <a:srgbClr val="1155CC"/>
              </a:solidFill>
            </a:endParaRPr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ru" sz="4400" b="1">
                <a:solidFill>
                  <a:srgbClr val="434343"/>
                </a:solidFill>
              </a:rPr>
              <a:t> </a:t>
            </a:r>
            <a:r>
              <a:rPr lang="ru" sz="4400">
                <a:solidFill>
                  <a:srgbClr val="434343"/>
                </a:solidFill>
              </a:rPr>
              <a:t>gri</a:t>
            </a:r>
            <a:r>
              <a:rPr lang="ru" sz="4400" b="1">
                <a:solidFill>
                  <a:srgbClr val="38761D"/>
                </a:solidFill>
              </a:rPr>
              <a:t>s</a:t>
            </a:r>
            <a:r>
              <a:rPr lang="ru" sz="4400">
                <a:solidFill>
                  <a:srgbClr val="434343"/>
                </a:solidFill>
              </a:rPr>
              <a:t>e</a:t>
            </a:r>
            <a:endParaRPr sz="4400">
              <a:solidFill>
                <a:srgbClr val="434343"/>
              </a:solidFill>
            </a:endParaRPr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ru" sz="4400">
                <a:solidFill>
                  <a:srgbClr val="434343"/>
                </a:solidFill>
              </a:rPr>
              <a:t>vali</a:t>
            </a:r>
            <a:r>
              <a:rPr lang="ru" sz="4400" b="1">
                <a:solidFill>
                  <a:srgbClr val="38761D"/>
                </a:solidFill>
              </a:rPr>
              <a:t>s</a:t>
            </a:r>
            <a:r>
              <a:rPr lang="ru" sz="4400">
                <a:solidFill>
                  <a:srgbClr val="434343"/>
                </a:solidFill>
              </a:rPr>
              <a:t>e</a:t>
            </a:r>
            <a:endParaRPr sz="4400" b="1">
              <a:solidFill>
                <a:srgbClr val="1155CC"/>
              </a:solidFill>
            </a:endParaRPr>
          </a:p>
          <a:p>
            <a:pPr marL="0" lvl="0" indent="0" algn="l" rtl="0">
              <a:spcBef>
                <a:spcPts val="1600"/>
              </a:spcBef>
              <a:spcAft>
                <a:spcPts val="1600"/>
              </a:spcAft>
              <a:buNone/>
            </a:pPr>
            <a:endParaRPr sz="4400" b="1">
              <a:solidFill>
                <a:srgbClr val="1155CC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9600">
                <a:solidFill>
                  <a:srgbClr val="E69138"/>
                </a:solidFill>
                <a:latin typeface="Impact"/>
                <a:ea typeface="Impact"/>
                <a:cs typeface="Impact"/>
                <a:sym typeface="Impact"/>
              </a:rPr>
              <a:t>ier</a:t>
            </a:r>
            <a:r>
              <a:rPr lang="ru" sz="9600">
                <a:latin typeface="Impact"/>
                <a:ea typeface="Impact"/>
                <a:cs typeface="Impact"/>
                <a:sym typeface="Impact"/>
              </a:rPr>
              <a:t> </a:t>
            </a:r>
            <a:r>
              <a:rPr lang="ru" sz="9600"/>
              <a:t>[ je]</a:t>
            </a:r>
            <a:endParaRPr sz="9600"/>
          </a:p>
        </p:txBody>
      </p:sp>
      <p:sp>
        <p:nvSpPr>
          <p:cNvPr id="73" name="Google Shape;73;p16"/>
          <p:cNvSpPr txBox="1">
            <a:spLocks noGrp="1"/>
          </p:cNvSpPr>
          <p:nvPr>
            <p:ph type="body" idx="1"/>
          </p:nvPr>
        </p:nvSpPr>
        <p:spPr>
          <a:xfrm>
            <a:off x="4237000" y="1017725"/>
            <a:ext cx="4950000" cy="4443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4400">
                <a:solidFill>
                  <a:srgbClr val="434343"/>
                </a:solidFill>
              </a:rPr>
              <a:t>cah</a:t>
            </a:r>
            <a:r>
              <a:rPr lang="ru" sz="4400" b="1">
                <a:solidFill>
                  <a:srgbClr val="E69138"/>
                </a:solidFill>
              </a:rPr>
              <a:t>ier</a:t>
            </a:r>
            <a:endParaRPr sz="4400" b="1">
              <a:solidFill>
                <a:srgbClr val="E69138"/>
              </a:solidFill>
            </a:endParaRPr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ru" sz="4400">
                <a:solidFill>
                  <a:srgbClr val="434343"/>
                </a:solidFill>
              </a:rPr>
              <a:t>Oliv</a:t>
            </a:r>
            <a:r>
              <a:rPr lang="ru" sz="4400" b="1">
                <a:solidFill>
                  <a:srgbClr val="E69138"/>
                </a:solidFill>
              </a:rPr>
              <a:t>ier </a:t>
            </a:r>
            <a:endParaRPr sz="4400" b="1">
              <a:solidFill>
                <a:srgbClr val="E69138"/>
              </a:solidFill>
            </a:endParaRPr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ru" sz="4400">
                <a:solidFill>
                  <a:srgbClr val="434343"/>
                </a:solidFill>
              </a:rPr>
              <a:t>chemis</a:t>
            </a:r>
            <a:r>
              <a:rPr lang="ru" sz="4400" b="1">
                <a:solidFill>
                  <a:srgbClr val="E69138"/>
                </a:solidFill>
              </a:rPr>
              <a:t>ier</a:t>
            </a:r>
            <a:endParaRPr sz="4400" b="1">
              <a:solidFill>
                <a:srgbClr val="E69138"/>
              </a:solidFill>
            </a:endParaRPr>
          </a:p>
          <a:p>
            <a:pPr marL="0" lvl="0" indent="0" algn="l" rtl="0">
              <a:spcBef>
                <a:spcPts val="1600"/>
              </a:spcBef>
              <a:spcAft>
                <a:spcPts val="1600"/>
              </a:spcAft>
              <a:buNone/>
            </a:pPr>
            <a:endParaRPr sz="4400" b="1">
              <a:solidFill>
                <a:srgbClr val="1155CC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8" name="Google Shape;78;p17"/>
          <p:cNvPicPr preferRelativeResize="0"/>
          <p:nvPr/>
        </p:nvPicPr>
        <p:blipFill>
          <a:blip r:embed="rId3" cstate="screen">
            <a:alphaModFix/>
          </a:blip>
          <a:stretch>
            <a:fillRect/>
          </a:stretch>
        </p:blipFill>
        <p:spPr>
          <a:xfrm>
            <a:off x="3546971" y="172100"/>
            <a:ext cx="1903850" cy="2040951"/>
          </a:xfrm>
          <a:prstGeom prst="rect">
            <a:avLst/>
          </a:prstGeom>
          <a:noFill/>
          <a:ln>
            <a:noFill/>
          </a:ln>
        </p:spPr>
      </p:pic>
      <p:sp>
        <p:nvSpPr>
          <p:cNvPr id="79" name="Google Shape;79;p17"/>
          <p:cNvSpPr/>
          <p:nvPr/>
        </p:nvSpPr>
        <p:spPr>
          <a:xfrm>
            <a:off x="3281250" y="2128850"/>
            <a:ext cx="2581500" cy="1083900"/>
          </a:xfrm>
          <a:prstGeom prst="ellipse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4800">
                <a:latin typeface="Comfortaa"/>
                <a:ea typeface="Comfortaa"/>
                <a:cs typeface="Comfortaa"/>
                <a:sym typeface="Comfortaa"/>
              </a:rPr>
              <a:t>?</a:t>
            </a:r>
            <a:endParaRPr sz="4800">
              <a:latin typeface="Comfortaa"/>
              <a:ea typeface="Comfortaa"/>
              <a:cs typeface="Comfortaa"/>
              <a:sym typeface="Comfortaa"/>
            </a:endParaRPr>
          </a:p>
        </p:txBody>
      </p:sp>
      <p:pic>
        <p:nvPicPr>
          <p:cNvPr id="80" name="Google Shape;80;p17"/>
          <p:cNvPicPr preferRelativeResize="0"/>
          <p:nvPr/>
        </p:nvPicPr>
        <p:blipFill>
          <a:blip r:embed="rId4" cstate="screen">
            <a:alphaModFix/>
          </a:blip>
          <a:stretch>
            <a:fillRect/>
          </a:stretch>
        </p:blipFill>
        <p:spPr>
          <a:xfrm>
            <a:off x="753450" y="408600"/>
            <a:ext cx="1858201" cy="1858201"/>
          </a:xfrm>
          <a:prstGeom prst="rect">
            <a:avLst/>
          </a:prstGeom>
          <a:noFill/>
          <a:ln>
            <a:noFill/>
          </a:ln>
        </p:spPr>
      </p:pic>
      <p:pic>
        <p:nvPicPr>
          <p:cNvPr id="81" name="Google Shape;81;p17"/>
          <p:cNvPicPr preferRelativeResize="0"/>
          <p:nvPr/>
        </p:nvPicPr>
        <p:blipFill>
          <a:blip r:embed="rId5" cstate="screen">
            <a:alphaModFix/>
          </a:blip>
          <a:stretch>
            <a:fillRect/>
          </a:stretch>
        </p:blipFill>
        <p:spPr>
          <a:xfrm>
            <a:off x="6386150" y="280500"/>
            <a:ext cx="2114399" cy="2114399"/>
          </a:xfrm>
          <a:prstGeom prst="rect">
            <a:avLst/>
          </a:prstGeom>
          <a:noFill/>
          <a:ln>
            <a:noFill/>
          </a:ln>
        </p:spPr>
      </p:pic>
      <p:pic>
        <p:nvPicPr>
          <p:cNvPr id="82" name="Google Shape;82;p17"/>
          <p:cNvPicPr preferRelativeResize="0"/>
          <p:nvPr/>
        </p:nvPicPr>
        <p:blipFill>
          <a:blip r:embed="rId6" cstate="screen">
            <a:alphaModFix/>
          </a:blip>
          <a:stretch>
            <a:fillRect/>
          </a:stretch>
        </p:blipFill>
        <p:spPr>
          <a:xfrm>
            <a:off x="842125" y="3089250"/>
            <a:ext cx="1903849" cy="1903849"/>
          </a:xfrm>
          <a:prstGeom prst="rect">
            <a:avLst/>
          </a:prstGeom>
          <a:noFill/>
          <a:ln>
            <a:noFill/>
          </a:ln>
        </p:spPr>
      </p:pic>
      <p:pic>
        <p:nvPicPr>
          <p:cNvPr id="83" name="Google Shape;83;p17"/>
          <p:cNvPicPr preferRelativeResize="0"/>
          <p:nvPr/>
        </p:nvPicPr>
        <p:blipFill>
          <a:blip r:embed="rId7" cstate="screen">
            <a:alphaModFix/>
          </a:blip>
          <a:stretch>
            <a:fillRect/>
          </a:stretch>
        </p:blipFill>
        <p:spPr>
          <a:xfrm>
            <a:off x="6566950" y="3010400"/>
            <a:ext cx="1858200" cy="1858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84" name="Google Shape;84;p17"/>
          <p:cNvPicPr preferRelativeResize="0"/>
          <p:nvPr/>
        </p:nvPicPr>
        <p:blipFill>
          <a:blip r:embed="rId8" cstate="screen">
            <a:alphaModFix/>
          </a:blip>
          <a:stretch>
            <a:fillRect/>
          </a:stretch>
        </p:blipFill>
        <p:spPr>
          <a:xfrm>
            <a:off x="3685924" y="3434125"/>
            <a:ext cx="1625950" cy="16259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9" name="Google Shape;89;p18"/>
          <p:cNvPicPr preferRelativeResize="0"/>
          <p:nvPr/>
        </p:nvPicPr>
        <p:blipFill>
          <a:blip r:embed="rId3" cstate="screen">
            <a:alphaModFix/>
          </a:blip>
          <a:stretch>
            <a:fillRect/>
          </a:stretch>
        </p:blipFill>
        <p:spPr>
          <a:xfrm>
            <a:off x="6793575" y="83425"/>
            <a:ext cx="2114400" cy="2114400"/>
          </a:xfrm>
          <a:prstGeom prst="ellipse">
            <a:avLst/>
          </a:prstGeom>
          <a:noFill/>
          <a:ln>
            <a:noFill/>
          </a:ln>
        </p:spPr>
      </p:pic>
      <p:pic>
        <p:nvPicPr>
          <p:cNvPr id="90" name="Google Shape;90;p18"/>
          <p:cNvPicPr preferRelativeResize="0"/>
          <p:nvPr/>
        </p:nvPicPr>
        <p:blipFill>
          <a:blip r:embed="rId4" cstate="screen">
            <a:alphaModFix/>
          </a:blip>
          <a:stretch>
            <a:fillRect/>
          </a:stretch>
        </p:blipFill>
        <p:spPr>
          <a:xfrm>
            <a:off x="487400" y="3089250"/>
            <a:ext cx="1903849" cy="1903849"/>
          </a:xfrm>
          <a:prstGeom prst="rect">
            <a:avLst/>
          </a:prstGeom>
          <a:noFill/>
          <a:ln>
            <a:noFill/>
          </a:ln>
        </p:spPr>
      </p:pic>
      <p:pic>
        <p:nvPicPr>
          <p:cNvPr id="91" name="Google Shape;91;p18"/>
          <p:cNvPicPr preferRelativeResize="0"/>
          <p:nvPr/>
        </p:nvPicPr>
        <p:blipFill>
          <a:blip r:embed="rId5" cstate="screen">
            <a:alphaModFix/>
          </a:blip>
          <a:stretch>
            <a:fillRect/>
          </a:stretch>
        </p:blipFill>
        <p:spPr>
          <a:xfrm>
            <a:off x="3553633" y="0"/>
            <a:ext cx="1903800" cy="2040900"/>
          </a:xfrm>
          <a:prstGeom prst="ellipse">
            <a:avLst/>
          </a:prstGeom>
          <a:noFill/>
          <a:ln>
            <a:noFill/>
          </a:ln>
        </p:spPr>
      </p:pic>
      <p:pic>
        <p:nvPicPr>
          <p:cNvPr id="92" name="Google Shape;92;p18"/>
          <p:cNvPicPr preferRelativeResize="0"/>
          <p:nvPr/>
        </p:nvPicPr>
        <p:blipFill>
          <a:blip r:embed="rId6" cstate="screen">
            <a:alphaModFix/>
          </a:blip>
          <a:stretch>
            <a:fillRect/>
          </a:stretch>
        </p:blipFill>
        <p:spPr>
          <a:xfrm>
            <a:off x="6566950" y="3010400"/>
            <a:ext cx="1858200" cy="1858200"/>
          </a:xfrm>
          <a:prstGeom prst="rect">
            <a:avLst/>
          </a:prstGeom>
          <a:noFill/>
          <a:ln>
            <a:noFill/>
          </a:ln>
        </p:spPr>
      </p:pic>
      <p:sp>
        <p:nvSpPr>
          <p:cNvPr id="93" name="Google Shape;93;p18"/>
          <p:cNvSpPr/>
          <p:nvPr/>
        </p:nvSpPr>
        <p:spPr>
          <a:xfrm>
            <a:off x="1281075" y="1705150"/>
            <a:ext cx="6020400" cy="1675200"/>
          </a:xfrm>
          <a:prstGeom prst="ellipse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4800">
                <a:latin typeface="Comfortaa"/>
                <a:ea typeface="Comfortaa"/>
                <a:cs typeface="Comfortaa"/>
                <a:sym typeface="Comfortaa"/>
              </a:rPr>
              <a:t> </a:t>
            </a:r>
            <a:r>
              <a:rPr lang="ru" sz="3000">
                <a:latin typeface="Comic Sans MS"/>
                <a:ea typeface="Comic Sans MS"/>
                <a:cs typeface="Comic Sans MS"/>
                <a:sym typeface="Comic Sans MS"/>
              </a:rPr>
              <a:t>Les</a:t>
            </a:r>
            <a:r>
              <a:rPr lang="ru" sz="4800">
                <a:latin typeface="Comfortaa"/>
                <a:ea typeface="Comfortaa"/>
                <a:cs typeface="Comfortaa"/>
                <a:sym typeface="Comfortaa"/>
              </a:rPr>
              <a:t> </a:t>
            </a:r>
            <a:r>
              <a:rPr lang="ru" sz="4800">
                <a:latin typeface="Comic Sans MS"/>
                <a:ea typeface="Comic Sans MS"/>
                <a:cs typeface="Comic Sans MS"/>
                <a:sym typeface="Comic Sans MS"/>
              </a:rPr>
              <a:t>Vêtements</a:t>
            </a:r>
            <a:endParaRPr sz="4800"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pic>
        <p:nvPicPr>
          <p:cNvPr id="94" name="Google Shape;94;p18"/>
          <p:cNvPicPr preferRelativeResize="0"/>
          <p:nvPr/>
        </p:nvPicPr>
        <p:blipFill>
          <a:blip r:embed="rId7" cstate="screen">
            <a:alphaModFix/>
          </a:blip>
          <a:stretch>
            <a:fillRect/>
          </a:stretch>
        </p:blipFill>
        <p:spPr>
          <a:xfrm>
            <a:off x="359300" y="211525"/>
            <a:ext cx="1858200" cy="1858200"/>
          </a:xfrm>
          <a:prstGeom prst="ellipse">
            <a:avLst/>
          </a:prstGeom>
          <a:noFill/>
          <a:ln>
            <a:noFill/>
          </a:ln>
        </p:spPr>
      </p:pic>
      <p:pic>
        <p:nvPicPr>
          <p:cNvPr id="95" name="Google Shape;95;p18"/>
          <p:cNvPicPr preferRelativeResize="0"/>
          <p:nvPr/>
        </p:nvPicPr>
        <p:blipFill>
          <a:blip r:embed="rId8" cstate="screen">
            <a:alphaModFix/>
          </a:blip>
          <a:stretch>
            <a:fillRect/>
          </a:stretch>
        </p:blipFill>
        <p:spPr>
          <a:xfrm>
            <a:off x="3685924" y="3434125"/>
            <a:ext cx="1626000" cy="1626000"/>
          </a:xfrm>
          <a:prstGeom prst="flowChartAlternateProcess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risunki-odezhdy-dlja-srisovki-3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6955277" y="2626468"/>
            <a:ext cx="2188723" cy="2188723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2791838" y="126459"/>
            <a:ext cx="290015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A" sz="2800" b="1" i="1" dirty="0" smtClean="0"/>
              <a:t>Trouvez l’image</a:t>
            </a:r>
            <a:endParaRPr lang="ru-RU" sz="2800" b="1" i="1" dirty="0"/>
          </a:p>
        </p:txBody>
      </p:sp>
      <p:pic>
        <p:nvPicPr>
          <p:cNvPr id="3" name="Google Shape;94;p18"/>
          <p:cNvPicPr preferRelativeResize="0"/>
          <p:nvPr/>
        </p:nvPicPr>
        <p:blipFill>
          <a:blip r:embed="rId3" cstate="screen">
            <a:alphaModFix/>
          </a:blip>
          <a:stretch>
            <a:fillRect/>
          </a:stretch>
        </p:blipFill>
        <p:spPr>
          <a:xfrm>
            <a:off x="3900168" y="804912"/>
            <a:ext cx="915024" cy="848790"/>
          </a:xfrm>
          <a:prstGeom prst="ellipse">
            <a:avLst/>
          </a:prstGeom>
          <a:noFill/>
          <a:ln>
            <a:noFill/>
          </a:ln>
        </p:spPr>
      </p:pic>
      <p:pic>
        <p:nvPicPr>
          <p:cNvPr id="4" name="Google Shape;91;p18"/>
          <p:cNvPicPr preferRelativeResize="0"/>
          <p:nvPr/>
        </p:nvPicPr>
        <p:blipFill>
          <a:blip r:embed="rId4" cstate="screen">
            <a:alphaModFix/>
          </a:blip>
          <a:stretch>
            <a:fillRect/>
          </a:stretch>
        </p:blipFill>
        <p:spPr>
          <a:xfrm>
            <a:off x="5119784" y="865761"/>
            <a:ext cx="1222649" cy="1507788"/>
          </a:xfrm>
          <a:prstGeom prst="ellipse">
            <a:avLst/>
          </a:prstGeom>
          <a:noFill/>
          <a:ln>
            <a:noFill/>
          </a:ln>
        </p:spPr>
      </p:pic>
      <p:pic>
        <p:nvPicPr>
          <p:cNvPr id="5" name="Google Shape;89;p18"/>
          <p:cNvPicPr preferRelativeResize="0"/>
          <p:nvPr/>
        </p:nvPicPr>
        <p:blipFill>
          <a:blip r:embed="rId5" cstate="screen">
            <a:alphaModFix/>
          </a:blip>
          <a:stretch>
            <a:fillRect/>
          </a:stretch>
        </p:blipFill>
        <p:spPr>
          <a:xfrm>
            <a:off x="6881125" y="1542575"/>
            <a:ext cx="1056646" cy="1268719"/>
          </a:xfrm>
          <a:prstGeom prst="ellipse">
            <a:avLst/>
          </a:prstGeom>
          <a:noFill/>
          <a:ln>
            <a:noFill/>
          </a:ln>
        </p:spPr>
      </p:pic>
      <p:pic>
        <p:nvPicPr>
          <p:cNvPr id="6" name="Google Shape;90;p18"/>
          <p:cNvPicPr preferRelativeResize="0"/>
          <p:nvPr/>
        </p:nvPicPr>
        <p:blipFill>
          <a:blip r:embed="rId6" cstate="screen">
            <a:alphaModFix/>
          </a:blip>
          <a:stretch>
            <a:fillRect/>
          </a:stretch>
        </p:blipFill>
        <p:spPr>
          <a:xfrm>
            <a:off x="7626486" y="170954"/>
            <a:ext cx="1157590" cy="1239557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Google Shape;95;p18"/>
          <p:cNvPicPr preferRelativeResize="0"/>
          <p:nvPr/>
        </p:nvPicPr>
        <p:blipFill>
          <a:blip r:embed="rId7" cstate="screen">
            <a:alphaModFix/>
          </a:blip>
          <a:stretch>
            <a:fillRect/>
          </a:stretch>
        </p:blipFill>
        <p:spPr>
          <a:xfrm>
            <a:off x="6234571" y="350456"/>
            <a:ext cx="1070901" cy="914139"/>
          </a:xfrm>
          <a:prstGeom prst="flowChartAlternateProcess">
            <a:avLst/>
          </a:prstGeom>
          <a:noFill/>
          <a:ln>
            <a:noFill/>
          </a:ln>
        </p:spPr>
      </p:pic>
      <p:pic>
        <p:nvPicPr>
          <p:cNvPr id="8" name="Google Shape;92;p18"/>
          <p:cNvPicPr preferRelativeResize="0"/>
          <p:nvPr/>
        </p:nvPicPr>
        <p:blipFill>
          <a:blip r:embed="rId8" cstate="screen">
            <a:alphaModFix/>
          </a:blip>
          <a:stretch>
            <a:fillRect/>
          </a:stretch>
        </p:blipFill>
        <p:spPr>
          <a:xfrm>
            <a:off x="5798466" y="3399506"/>
            <a:ext cx="1477824" cy="160051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Рисунок 9" descr="bright-green-winter-knitted-hat-with-pompon-vector-11497660.jpg"/>
          <p:cNvPicPr>
            <a:picLocks noChangeAspect="1"/>
          </p:cNvPicPr>
          <p:nvPr/>
        </p:nvPicPr>
        <p:blipFill>
          <a:blip r:embed="rId9" cstate="screen"/>
          <a:srcRect/>
          <a:stretch>
            <a:fillRect/>
          </a:stretch>
        </p:blipFill>
        <p:spPr>
          <a:xfrm>
            <a:off x="5196596" y="2208181"/>
            <a:ext cx="1237415" cy="1235411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3696511" y="1118681"/>
            <a:ext cx="3898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A" sz="1800" b="1" dirty="0" smtClean="0"/>
              <a:t>a)</a:t>
            </a:r>
            <a:endParaRPr lang="ru-RU" sz="18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5087566" y="1011678"/>
            <a:ext cx="4026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A" sz="1800" b="1" dirty="0" smtClean="0"/>
              <a:t>b)</a:t>
            </a:r>
            <a:endParaRPr lang="ru-RU" sz="18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5933873" y="321013"/>
            <a:ext cx="3898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A" sz="1800" b="1" dirty="0" smtClean="0"/>
              <a:t>c)</a:t>
            </a:r>
            <a:endParaRPr lang="ru-RU" sz="18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7684851" y="272374"/>
            <a:ext cx="3898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A" sz="1800" b="1" dirty="0" smtClean="0"/>
              <a:t>e)</a:t>
            </a:r>
            <a:endParaRPr lang="ru-RU" sz="18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5155660" y="2548647"/>
            <a:ext cx="338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A" sz="1800" b="1" dirty="0" smtClean="0"/>
              <a:t>f)</a:t>
            </a:r>
            <a:endParaRPr lang="ru-RU" sz="1800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6536987" y="2140085"/>
            <a:ext cx="4026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A" sz="1800" b="1" dirty="0" smtClean="0"/>
              <a:t>g)</a:t>
            </a:r>
            <a:endParaRPr lang="ru-RU" sz="1800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5768502" y="3696510"/>
            <a:ext cx="4026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A" sz="1800" b="1" dirty="0" smtClean="0"/>
              <a:t>h)</a:t>
            </a:r>
            <a:endParaRPr lang="ru-RU" sz="1800" b="1" dirty="0"/>
          </a:p>
        </p:txBody>
      </p:sp>
      <p:sp>
        <p:nvSpPr>
          <p:cNvPr id="18" name="TextBox 17"/>
          <p:cNvSpPr txBox="1"/>
          <p:nvPr/>
        </p:nvSpPr>
        <p:spPr>
          <a:xfrm>
            <a:off x="7305472" y="3122578"/>
            <a:ext cx="3257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A" sz="1800" b="1" dirty="0" smtClean="0"/>
              <a:t>i)</a:t>
            </a:r>
            <a:endParaRPr lang="ru-RU" sz="1800" b="1" dirty="0"/>
          </a:p>
        </p:txBody>
      </p:sp>
      <p:sp>
        <p:nvSpPr>
          <p:cNvPr id="19" name="TextBox 18"/>
          <p:cNvSpPr txBox="1"/>
          <p:nvPr/>
        </p:nvSpPr>
        <p:spPr>
          <a:xfrm>
            <a:off x="612843" y="515049"/>
            <a:ext cx="2743200" cy="4463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fr-CA" sz="2400" dirty="0" smtClean="0">
                <a:latin typeface="Comic Sans MS" pitchFamily="66" charset="0"/>
              </a:rPr>
              <a:t>Un bonnet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fr-CA" sz="2400" dirty="0" smtClean="0">
                <a:latin typeface="Comic Sans MS" pitchFamily="66" charset="0"/>
              </a:rPr>
              <a:t>Une jupe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fr-CA" sz="2400" dirty="0" smtClean="0">
                <a:latin typeface="Comic Sans MS" pitchFamily="66" charset="0"/>
              </a:rPr>
              <a:t>Des chaussures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fr-CA" sz="2400" dirty="0" smtClean="0">
                <a:latin typeface="Comic Sans MS" pitchFamily="66" charset="0"/>
              </a:rPr>
              <a:t>Une robe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fr-CA" sz="2400" dirty="0" smtClean="0">
                <a:latin typeface="Comic Sans MS" pitchFamily="66" charset="0"/>
              </a:rPr>
              <a:t>Un képi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fr-CA" sz="2400" dirty="0" smtClean="0">
                <a:latin typeface="Comic Sans MS" pitchFamily="66" charset="0"/>
              </a:rPr>
              <a:t>Une veste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fr-CA" sz="2400" dirty="0" smtClean="0">
                <a:latin typeface="Comic Sans MS" pitchFamily="66" charset="0"/>
              </a:rPr>
              <a:t>Un chemisier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fr-CA" sz="2400" dirty="0" smtClean="0">
                <a:latin typeface="Comic Sans MS" pitchFamily="66" charset="0"/>
              </a:rPr>
              <a:t>Un pantalon</a:t>
            </a:r>
            <a:endParaRPr lang="ru-RU" sz="2400" dirty="0"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7" name="Google Shape;117;p21"/>
          <p:cNvPicPr preferRelativeResize="0"/>
          <p:nvPr/>
        </p:nvPicPr>
        <p:blipFill rotWithShape="1">
          <a:blip r:embed="rId3" cstate="screen">
            <a:alphaModFix/>
          </a:blip>
          <a:srcRect/>
          <a:stretch/>
        </p:blipFill>
        <p:spPr>
          <a:xfrm>
            <a:off x="0" y="0"/>
            <a:ext cx="48087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18" name="Google Shape;118;p21"/>
          <p:cNvSpPr txBox="1"/>
          <p:nvPr/>
        </p:nvSpPr>
        <p:spPr>
          <a:xfrm>
            <a:off x="0" y="87525"/>
            <a:ext cx="7813800" cy="51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3000" b="1" u="sng" dirty="0">
                <a:solidFill>
                  <a:srgbClr val="FFFFFF"/>
                </a:solidFill>
              </a:rPr>
              <a:t>Décrivez un personnage:</a:t>
            </a:r>
            <a:endParaRPr sz="3000" b="1" u="sng">
              <a:solidFill>
                <a:srgbClr val="FFFFFF"/>
              </a:solidFill>
            </a:endParaRPr>
          </a:p>
        </p:txBody>
      </p:sp>
      <p:sp>
        <p:nvSpPr>
          <p:cNvPr id="119" name="Google Shape;119;p21"/>
          <p:cNvSpPr txBox="1"/>
          <p:nvPr/>
        </p:nvSpPr>
        <p:spPr>
          <a:xfrm>
            <a:off x="266125" y="956275"/>
            <a:ext cx="5350500" cy="219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81000" algn="l" rtl="0">
              <a:lnSpc>
                <a:spcPct val="3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Comic Sans MS"/>
              <a:buAutoNum type="arabicPeriod"/>
            </a:pPr>
            <a:r>
              <a:rPr lang="ru" sz="2400" b="1" dirty="0">
                <a:latin typeface="Comic Sans MS"/>
                <a:ea typeface="Comic Sans MS"/>
                <a:cs typeface="Comic Sans MS"/>
                <a:sym typeface="Comic Sans MS"/>
              </a:rPr>
              <a:t>Qui est-ce?</a:t>
            </a:r>
            <a:endParaRPr sz="2400" b="1">
              <a:latin typeface="Comic Sans MS"/>
              <a:ea typeface="Comic Sans MS"/>
              <a:cs typeface="Comic Sans MS"/>
              <a:sym typeface="Comic Sans MS"/>
            </a:endParaRPr>
          </a:p>
          <a:p>
            <a:pPr marL="457200" lvl="0" indent="-381000" algn="l" rtl="0">
              <a:lnSpc>
                <a:spcPct val="3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Comic Sans MS"/>
              <a:buAutoNum type="arabicPeriod"/>
            </a:pPr>
            <a:r>
              <a:rPr lang="ru" sz="2400" b="1" dirty="0">
                <a:latin typeface="Comic Sans MS"/>
                <a:ea typeface="Comic Sans MS"/>
                <a:cs typeface="Comic Sans MS"/>
                <a:sym typeface="Comic Sans MS"/>
              </a:rPr>
              <a:t>Qu’est-ce </a:t>
            </a:r>
            <a:r>
              <a:rPr lang="ru" sz="2400" b="1" dirty="0" smtClean="0">
                <a:latin typeface="Comic Sans MS"/>
                <a:ea typeface="Comic Sans MS"/>
                <a:cs typeface="Comic Sans MS"/>
                <a:sym typeface="Comic Sans MS"/>
              </a:rPr>
              <a:t>qu’il</a:t>
            </a:r>
            <a:r>
              <a:rPr lang="fr-CA" sz="2400" b="1" dirty="0" smtClean="0">
                <a:latin typeface="Comic Sans MS"/>
                <a:ea typeface="Comic Sans MS"/>
                <a:cs typeface="Comic Sans MS"/>
                <a:sym typeface="Comic Sans MS"/>
              </a:rPr>
              <a:t> (elle)</a:t>
            </a:r>
            <a:r>
              <a:rPr lang="ru" sz="2400" b="1" dirty="0" smtClean="0">
                <a:latin typeface="Comic Sans MS"/>
                <a:ea typeface="Comic Sans MS"/>
                <a:cs typeface="Comic Sans MS"/>
                <a:sym typeface="Comic Sans MS"/>
              </a:rPr>
              <a:t> </a:t>
            </a:r>
            <a:r>
              <a:rPr lang="ru" sz="2400" b="1" dirty="0">
                <a:latin typeface="Comic Sans MS"/>
                <a:ea typeface="Comic Sans MS"/>
                <a:cs typeface="Comic Sans MS"/>
                <a:sym typeface="Comic Sans MS"/>
              </a:rPr>
              <a:t>a ?</a:t>
            </a:r>
            <a:endParaRPr sz="2400" b="1">
              <a:latin typeface="Comic Sans MS"/>
              <a:ea typeface="Comic Sans MS"/>
              <a:cs typeface="Comic Sans MS"/>
              <a:sym typeface="Comic Sans MS"/>
            </a:endParaRPr>
          </a:p>
          <a:p>
            <a:pPr marL="457200" lvl="0" indent="-381000" algn="l" rtl="0">
              <a:lnSpc>
                <a:spcPct val="3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Comic Sans MS"/>
              <a:buAutoNum type="arabicPeriod"/>
            </a:pPr>
            <a:r>
              <a:rPr lang="ru" sz="2400" b="1" dirty="0">
                <a:latin typeface="Comic Sans MS"/>
                <a:ea typeface="Comic Sans MS"/>
                <a:cs typeface="Comic Sans MS"/>
                <a:sym typeface="Comic Sans MS"/>
              </a:rPr>
              <a:t>De quelle couleur est……?</a:t>
            </a:r>
            <a:endParaRPr sz="2400" b="1"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pic>
        <p:nvPicPr>
          <p:cNvPr id="6" name="Picture 2" descr="colorie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814347" y="888344"/>
            <a:ext cx="4199024" cy="3201336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6439711" y="671209"/>
            <a:ext cx="155844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A" dirty="0" smtClean="0"/>
              <a:t>Colorie le dessin!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</TotalTime>
  <Words>127</Words>
  <PresentationFormat>Экран (16:9)</PresentationFormat>
  <Paragraphs>50</Paragraphs>
  <Slides>10</Slides>
  <Notes>7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8" baseType="lpstr">
      <vt:lpstr>Arial</vt:lpstr>
      <vt:lpstr>Narkisim</vt:lpstr>
      <vt:lpstr>Impact</vt:lpstr>
      <vt:lpstr>Comfortaa</vt:lpstr>
      <vt:lpstr>Comic Sans MS</vt:lpstr>
      <vt:lpstr>Alfa Slab One</vt:lpstr>
      <vt:lpstr>Oswald</vt:lpstr>
      <vt:lpstr>Simple Light</vt:lpstr>
      <vt:lpstr>On répète les songs</vt:lpstr>
      <vt:lpstr>Ch [ഽ]</vt:lpstr>
      <vt:lpstr>On [õ]</vt:lpstr>
      <vt:lpstr>ise [z]</vt:lpstr>
      <vt:lpstr>ier [ je]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 [ഽ]</dc:title>
  <dc:creator>зав</dc:creator>
  <cp:lastModifiedBy>зав</cp:lastModifiedBy>
  <cp:revision>6</cp:revision>
  <dcterms:modified xsi:type="dcterms:W3CDTF">2020-11-19T14:50:57Z</dcterms:modified>
</cp:coreProperties>
</file>