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9" r:id="rId3"/>
    <p:sldId id="303" r:id="rId4"/>
    <p:sldId id="302" r:id="rId5"/>
    <p:sldId id="295" r:id="rId6"/>
    <p:sldId id="297" r:id="rId7"/>
    <p:sldId id="298" r:id="rId8"/>
    <p:sldId id="290" r:id="rId9"/>
    <p:sldId id="266" r:id="rId10"/>
    <p:sldId id="30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055B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45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554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82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995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8266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037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7442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125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403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736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976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59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260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507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12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433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97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562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DFC9D7F-9D5D-4102-88CA-FAEC20C50E04}" type="datetimeFigureOut">
              <a:rPr lang="ru-RU" smtClean="0"/>
              <a:pPr/>
              <a:t>17.05.2020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798DC81-8C18-492C-BB42-D7B4C52A3D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0600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72816"/>
            <a:ext cx="77724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Социоигровые</a:t>
            </a:r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технологии»</a:t>
            </a:r>
            <a:endParaRPr lang="ru-RU" sz="6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301208"/>
            <a:ext cx="4064496" cy="14401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Бурбицкая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«ДСОВ №24»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Усинск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pptcloud3.ams3.digitaloceanspaces.com/slides/pics/002/122/061/original/Slide18.jpg?14850962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32" y="0"/>
            <a:ext cx="9168231" cy="687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165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pptcloud3.ams3.digitaloceanspaces.com/slides/pics/002/122/046/original/Slide3.jpg?14850962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36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ds04.infourok.ru/uploads/ex/01a0/0003840f-5f79ac55/1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611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pptcloud3.ams3.digitaloceanspaces.com/slides/pics/002/122/048/original/Slide5.jpg?14850962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54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ou24.ru/z21/images/16-17/str_ped/golub/master_klass/24mash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694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dou24.ru/z21/images/16-17/str_ped/golub/master_klass/26mash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dou24.ru/z21/images/16-17/str_ped/golub/master_klass/26mash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24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60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ou24.ru/z21/images/16-17/str_ped/golub/master_klass/27mash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02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2401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26469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400" b="1" dirty="0" smtClean="0">
                <a:solidFill>
                  <a:schemeClr val="bg1"/>
                </a:solidFill>
              </a:rPr>
              <a:t>Деление </a:t>
            </a:r>
            <a:r>
              <a:rPr lang="ru-RU" sz="3400" b="1" dirty="0">
                <a:solidFill>
                  <a:schemeClr val="bg1"/>
                </a:solidFill>
              </a:rPr>
              <a:t>детей на малые группы </a:t>
            </a:r>
            <a:r>
              <a:rPr lang="ru-RU" sz="3400" b="1" dirty="0" smtClean="0">
                <a:solidFill>
                  <a:schemeClr val="bg1"/>
                </a:solidFill>
              </a:rPr>
              <a:t>можно осуществить </a:t>
            </a:r>
            <a:r>
              <a:rPr lang="ru-RU" sz="3400" b="1" dirty="0">
                <a:solidFill>
                  <a:schemeClr val="bg1"/>
                </a:solidFill>
              </a:rPr>
              <a:t>по следующим принципам:</a:t>
            </a:r>
          </a:p>
          <a:p>
            <a:pPr lvl="0"/>
            <a:r>
              <a:rPr lang="ru-RU" b="1" dirty="0">
                <a:solidFill>
                  <a:srgbClr val="FFFF00"/>
                </a:solidFill>
              </a:rPr>
              <a:t>по </a:t>
            </a:r>
            <a:r>
              <a:rPr lang="ru-RU" b="1" dirty="0" smtClean="0">
                <a:solidFill>
                  <a:srgbClr val="FFFF00"/>
                </a:solidFill>
              </a:rPr>
              <a:t>росту, по </a:t>
            </a:r>
            <a:r>
              <a:rPr lang="ru-RU" b="1" dirty="0">
                <a:solidFill>
                  <a:srgbClr val="FFFF00"/>
                </a:solidFill>
              </a:rPr>
              <a:t> цвету глаз  (волос, носочков и т. п.);</a:t>
            </a:r>
          </a:p>
          <a:p>
            <a:pPr lvl="0"/>
            <a:r>
              <a:rPr lang="ru-RU" b="1" dirty="0">
                <a:solidFill>
                  <a:srgbClr val="FFFF00"/>
                </a:solidFill>
              </a:rPr>
              <a:t>со своими друзьями;</a:t>
            </a:r>
          </a:p>
          <a:p>
            <a:pPr lvl="0"/>
            <a:r>
              <a:rPr lang="ru-RU" b="1" dirty="0">
                <a:solidFill>
                  <a:srgbClr val="FFFF00"/>
                </a:solidFill>
              </a:rPr>
              <a:t>с тем, с кем живешь рядом;</a:t>
            </a:r>
          </a:p>
          <a:p>
            <a:pPr lvl="0"/>
            <a:r>
              <a:rPr lang="ru-RU" b="1" dirty="0">
                <a:solidFill>
                  <a:srgbClr val="FFFF00"/>
                </a:solidFill>
              </a:rPr>
              <a:t>с кем спишь рядом в детском саду;</a:t>
            </a:r>
          </a:p>
          <a:p>
            <a:pPr lvl="0"/>
            <a:r>
              <a:rPr lang="ru-RU" b="1" dirty="0">
                <a:solidFill>
                  <a:srgbClr val="FFFF00"/>
                </a:solidFill>
              </a:rPr>
              <a:t>с кем вместе сидишь за обеденным столом;</a:t>
            </a:r>
          </a:p>
          <a:p>
            <a:pPr lvl="0"/>
            <a:r>
              <a:rPr lang="ru-RU" b="1" dirty="0">
                <a:solidFill>
                  <a:srgbClr val="FFFF00"/>
                </a:solidFill>
              </a:rPr>
              <a:t>с кем больше всего любишь играть;</a:t>
            </a:r>
          </a:p>
          <a:p>
            <a:pPr lvl="0"/>
            <a:r>
              <a:rPr lang="ru-RU" b="1" dirty="0">
                <a:solidFill>
                  <a:srgbClr val="FFFF00"/>
                </a:solidFill>
              </a:rPr>
              <a:t>по любимому цвету и т. п </a:t>
            </a:r>
            <a:r>
              <a:rPr lang="ru-RU" b="1" dirty="0" smtClean="0">
                <a:solidFill>
                  <a:srgbClr val="FFFF00"/>
                </a:solidFill>
              </a:rPr>
              <a:t>;</a:t>
            </a:r>
          </a:p>
          <a:p>
            <a:pPr lvl="0"/>
            <a:r>
              <a:rPr lang="ru-RU" b="1" dirty="0" smtClean="0">
                <a:solidFill>
                  <a:srgbClr val="FFFF00"/>
                </a:solidFill>
              </a:rPr>
              <a:t>Кто в сад приехал на машине, а кто пешком и т.д.</a:t>
            </a:r>
            <a:endParaRPr lang="ru-RU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dirty="0"/>
              <a:t> </a:t>
            </a:r>
            <a:r>
              <a:rPr lang="ru-RU" sz="3400" b="1" dirty="0">
                <a:solidFill>
                  <a:schemeClr val="bg1"/>
                </a:solidFill>
              </a:rPr>
              <a:t>Деление на подгруппы по предметам, объединённым одним названием (признаком):</a:t>
            </a:r>
          </a:p>
          <a:p>
            <a:pPr lvl="0"/>
            <a:r>
              <a:rPr lang="ru-RU" b="1" dirty="0">
                <a:solidFill>
                  <a:srgbClr val="FFFF00"/>
                </a:solidFill>
              </a:rPr>
              <a:t>геометрические фигуры, одинаковые по цвету и размеру, но разные по названию;</a:t>
            </a:r>
          </a:p>
          <a:p>
            <a:pPr lvl="0"/>
            <a:r>
              <a:rPr lang="ru-RU" b="1" dirty="0">
                <a:solidFill>
                  <a:srgbClr val="FFFF00"/>
                </a:solidFill>
              </a:rPr>
              <a:t>геометрические фигуры, одинаковые по названию и цвету, но разные по размеру;</a:t>
            </a:r>
          </a:p>
          <a:p>
            <a:r>
              <a:rPr lang="ru-RU" b="1" dirty="0">
                <a:solidFill>
                  <a:srgbClr val="FFFF00"/>
                </a:solidFill>
              </a:rPr>
              <a:t>мелкие игрушки или картинки с изображением животных, птиц, рыб, насекомых, транспортных средств и т. </a:t>
            </a:r>
          </a:p>
        </p:txBody>
      </p:sp>
    </p:spTree>
    <p:extLst>
      <p:ext uri="{BB962C8B-B14F-4D97-AF65-F5344CB8AC3E}">
        <p14:creationId xmlns:p14="http://schemas.microsoft.com/office/powerpoint/2010/main" val="2339821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Классификация игр социо-игровой направленности,</a:t>
            </a:r>
            <a:br>
              <a:rPr lang="ru-RU" sz="2800" b="1" dirty="0" smtClean="0"/>
            </a:br>
            <a:r>
              <a:rPr lang="ru-RU" sz="2800" b="1" dirty="0" smtClean="0"/>
              <a:t>предложенная Е.Е. </a:t>
            </a:r>
            <a:r>
              <a:rPr lang="ru-RU" sz="2800" b="1" dirty="0" err="1" smtClean="0"/>
              <a:t>Шулешко</a:t>
            </a:r>
            <a:r>
              <a:rPr lang="ru-RU" sz="2800" b="1" dirty="0" smtClean="0"/>
              <a:t>, А.П. Ершовой и ВМ. </a:t>
            </a:r>
            <a:r>
              <a:rPr lang="ru-RU" sz="2800" b="1" dirty="0" err="1" smtClean="0"/>
              <a:t>Букатовым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</a:t>
            </a: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631177"/>
              </p:ext>
            </p:extLst>
          </p:nvPr>
        </p:nvGraphicFramePr>
        <p:xfrm>
          <a:off x="0" y="476672"/>
          <a:ext cx="9128670" cy="590465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763688"/>
                <a:gridCol w="1584176"/>
                <a:gridCol w="2189198"/>
                <a:gridCol w="1843250"/>
                <a:gridCol w="1748358"/>
              </a:tblGrid>
              <a:tr h="1165674">
                <a:tc>
                  <a:txBody>
                    <a:bodyPr/>
                    <a:lstStyle/>
                    <a:p>
                      <a:pPr marL="76200" indent="-228600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Игры для рабочего</a:t>
                      </a:r>
                      <a:br>
                        <a:rPr lang="ru-RU" sz="1800" b="1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настроя</a:t>
                      </a:r>
                    </a:p>
                  </a:txBody>
                  <a:tcPr marL="5026" marR="5026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0" indent="-228600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Игры- разминки</a:t>
                      </a:r>
                      <a:r>
                        <a:rPr lang="ru-RU" sz="1800" b="1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(разрядки)</a:t>
                      </a:r>
                      <a:endParaRPr lang="ru-RU" sz="18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26" marR="5026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0" indent="-228600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Игры </a:t>
                      </a:r>
                      <a:r>
                        <a:rPr lang="ru-RU" sz="1800" b="1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социо</a:t>
                      </a:r>
                      <a:r>
                        <a:rPr lang="ru-RU" sz="18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-игрового</a:t>
                      </a:r>
                      <a:br>
                        <a:rPr lang="ru-RU" sz="18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приобщения к делу</a:t>
                      </a:r>
                      <a:endParaRPr lang="ru-RU" sz="18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26" marR="5026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0" indent="-228600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Игры творческого</a:t>
                      </a:r>
                      <a:br>
                        <a:rPr lang="ru-RU" sz="1800" b="1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самоутверждения</a:t>
                      </a:r>
                    </a:p>
                  </a:txBody>
                  <a:tcPr marL="5026" marR="5026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0" indent="-228600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Игры вольные</a:t>
                      </a:r>
                      <a:br>
                        <a:rPr lang="ru-RU" sz="1800" b="1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 воле)</a:t>
                      </a:r>
                    </a:p>
                  </a:txBody>
                  <a:tcPr marL="5026" marR="5026" marT="0" marB="0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4738982">
                <a:tc>
                  <a:txBody>
                    <a:bodyPr/>
                    <a:lstStyle/>
                    <a:p>
                      <a:pPr marL="76200" indent="-2286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Главная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задача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игр - пробудить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интерес детей друг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к другу, поставить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участников игры в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какие-то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зависимости друг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от 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друга,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обеспечивающие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общее повышение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мобилизации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внимания и тела.</a:t>
                      </a:r>
                    </a:p>
                  </a:txBody>
                  <a:tcPr marL="5026" marR="5026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6200" indent="-2286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Принцип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всеобщей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доступности,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элемент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соревнования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смешного,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несерьезного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выигрыша;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дадут детям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возможность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размяться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26" marR="5026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6200" indent="-2286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Могут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использоваться в</a:t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процессе усвоения</a:t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или закрепления</a:t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учебного материала;</a:t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если дети учатся</a:t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что-то различать,</a:t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запоминать,</a:t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систематизировать и</a:t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т.п., то они научатся</a:t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этому в процессе</a:t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выполнения</a:t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игровых заданий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26" marR="5026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6200" indent="-2286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при их выполнении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учитывается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художественно-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исполнительский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результат действия</a:t>
                      </a:r>
                    </a:p>
                  </a:txBody>
                  <a:tcPr marL="5026" marR="5026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6200" indent="-228600" algn="ctr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Игры 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</a:t>
                      </a: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которых требует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простора и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свободы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передвижения,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т.е. их не всегда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можно выполнять</a:t>
                      </a:r>
                      <a:b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комнате.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026" marR="5026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513</TotalTime>
  <Words>74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Century Gothic</vt:lpstr>
      <vt:lpstr>Times New Roman</vt:lpstr>
      <vt:lpstr>Wingdings 3</vt:lpstr>
      <vt:lpstr>Сектор</vt:lpstr>
      <vt:lpstr>  «Социоигровые технологии»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Классификация игр социо-игровой направленности, предложенная Е.Е. Шулешко, А.П. Ершовой и ВМ. Букатовым -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«Применение социоигровой технологии в работе с дошкольниками»</dc:title>
  <dc:creator>1</dc:creator>
  <cp:lastModifiedBy>Олеся</cp:lastModifiedBy>
  <cp:revision>36</cp:revision>
  <dcterms:created xsi:type="dcterms:W3CDTF">2015-10-12T18:39:19Z</dcterms:created>
  <dcterms:modified xsi:type="dcterms:W3CDTF">2020-05-17T08:51:10Z</dcterms:modified>
</cp:coreProperties>
</file>