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8" r:id="rId4"/>
    <p:sldId id="269" r:id="rId5"/>
    <p:sldId id="270" r:id="rId6"/>
    <p:sldId id="261" r:id="rId7"/>
    <p:sldId id="262" r:id="rId8"/>
    <p:sldId id="263" r:id="rId9"/>
    <p:sldId id="267" r:id="rId10"/>
    <p:sldId id="271" r:id="rId11"/>
    <p:sldId id="264" r:id="rId12"/>
    <p:sldId id="265" r:id="rId13"/>
    <p:sldId id="266" r:id="rId14"/>
    <p:sldId id="272" r:id="rId15"/>
    <p:sldId id="273" r:id="rId16"/>
    <p:sldId id="274" r:id="rId17"/>
    <p:sldId id="276" r:id="rId18"/>
    <p:sldId id="275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04" autoAdjust="0"/>
    <p:restoredTop sz="94660"/>
  </p:normalViewPr>
  <p:slideViewPr>
    <p:cSldViewPr snapToGrid="0">
      <p:cViewPr varScale="1">
        <p:scale>
          <a:sx n="69" d="100"/>
          <a:sy n="69" d="100"/>
        </p:scale>
        <p:origin x="95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CBDD2-CE9E-43F5-B57B-FA758AB65553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4A7CE15-348D-4EC1-899C-E69B5B68DB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075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CBDD2-CE9E-43F5-B57B-FA758AB65553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4A7CE15-348D-4EC1-899C-E69B5B68DB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7983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CBDD2-CE9E-43F5-B57B-FA758AB65553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4A7CE15-348D-4EC1-899C-E69B5B68DB3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9395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CBDD2-CE9E-43F5-B57B-FA758AB65553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4A7CE15-348D-4EC1-899C-E69B5B68DB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9487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CBDD2-CE9E-43F5-B57B-FA758AB65553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4A7CE15-348D-4EC1-899C-E69B5B68DB3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928726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CBDD2-CE9E-43F5-B57B-FA758AB65553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4A7CE15-348D-4EC1-899C-E69B5B68DB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8079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CBDD2-CE9E-43F5-B57B-FA758AB65553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7CE15-348D-4EC1-899C-E69B5B68DB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3775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CBDD2-CE9E-43F5-B57B-FA758AB65553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7CE15-348D-4EC1-899C-E69B5B68DB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284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CBDD2-CE9E-43F5-B57B-FA758AB65553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7CE15-348D-4EC1-899C-E69B5B68DB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0358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CBDD2-CE9E-43F5-B57B-FA758AB65553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4A7CE15-348D-4EC1-899C-E69B5B68DB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1789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CBDD2-CE9E-43F5-B57B-FA758AB65553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4A7CE15-348D-4EC1-899C-E69B5B68DB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0956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CBDD2-CE9E-43F5-B57B-FA758AB65553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4A7CE15-348D-4EC1-899C-E69B5B68DB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4076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CBDD2-CE9E-43F5-B57B-FA758AB65553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7CE15-348D-4EC1-899C-E69B5B68DB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3002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CBDD2-CE9E-43F5-B57B-FA758AB65553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7CE15-348D-4EC1-899C-E69B5B68DB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4321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CBDD2-CE9E-43F5-B57B-FA758AB65553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7CE15-348D-4EC1-899C-E69B5B68DB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821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CBDD2-CE9E-43F5-B57B-FA758AB65553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4A7CE15-348D-4EC1-899C-E69B5B68DB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7594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4CBDD2-CE9E-43F5-B57B-FA758AB65553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4A7CE15-348D-4EC1-899C-E69B5B68DB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994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7461" y="448056"/>
            <a:ext cx="8915399" cy="2262781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ГБДОУ №42</a:t>
            </a:r>
            <a:endParaRPr lang="ru-RU" b="1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1469" y="3085739"/>
            <a:ext cx="8915399" cy="112628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группа раннего возраста</a:t>
            </a:r>
            <a:endParaRPr lang="ru-RU" sz="5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92590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222222"/>
                </a:solidFill>
                <a:latin typeface="Times New Roman" panose="02020603050405020304" pitchFamily="18" charset="0"/>
              </a:rPr>
              <a:t>Одной из самых действенных закаливающих процедур для детей нашей группы является </a:t>
            </a:r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</a:rPr>
              <a:t>прогулка.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1870" y="2342390"/>
            <a:ext cx="3264409" cy="27858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3592" y="3735326"/>
            <a:ext cx="2441448" cy="24475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4881" y="2342390"/>
            <a:ext cx="3328416" cy="2880360"/>
          </a:xfrm>
          <a:prstGeom prst="rect">
            <a:avLst/>
          </a:prstGeom>
        </p:spPr>
      </p:pic>
      <p:sp>
        <p:nvSpPr>
          <p:cNvPr id="12" name="Объект 11"/>
          <p:cNvSpPr>
            <a:spLocks noGrp="1"/>
          </p:cNvSpPr>
          <p:nvPr>
            <p:ph idx="1"/>
          </p:nvPr>
        </p:nvSpPr>
        <p:spPr>
          <a:xfrm>
            <a:off x="868680" y="1719072"/>
            <a:ext cx="10635932" cy="4727448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36334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 работа </a:t>
            </a:r>
            <a:r>
              <a:rPr lang="ru-RU" sz="2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по физическому </a:t>
            </a: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</a:t>
            </a:r>
            <a:r>
              <a:rPr lang="ru-RU" sz="2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улице.</a:t>
            </a:r>
            <a:endParaRPr lang="ru-RU" sz="28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8204" y="1638300"/>
            <a:ext cx="2379380" cy="407517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3014" y="1563624"/>
            <a:ext cx="2517081" cy="4078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9827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дневного сна (</a:t>
            </a:r>
            <a:r>
              <a:rPr lang="ru-RU" sz="2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бодрящая гимнастика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- проводится ежедневно после дневного сна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5-8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1777" y="1822704"/>
            <a:ext cx="3273551" cy="356311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2924" y="1822704"/>
            <a:ext cx="3359819" cy="3563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4469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</a:rPr>
              <a:t>«Босоножье</a:t>
            </a:r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</a:rPr>
              <a:t>» - ходьба босиком (стопотерапия)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 –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нетрадиционный метод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по сохранению и укреплению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здоровья, профилактики плоскостопия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7008" y="2209800"/>
            <a:ext cx="3346705" cy="3791712"/>
          </a:xfrm>
        </p:spPr>
      </p:pic>
    </p:spTree>
    <p:extLst>
      <p:ext uri="{BB962C8B-B14F-4D97-AF65-F5344CB8AC3E}">
        <p14:creationId xmlns:p14="http://schemas.microsoft.com/office/powerpoint/2010/main" val="8622594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1"/>
                </a:solidFill>
                <a:latin typeface="Times New Roman" panose="02020603050405020304" pitchFamily="18" charset="0"/>
              </a:rPr>
              <a:t>В группе оборудован </a:t>
            </a:r>
            <a:r>
              <a:rPr lang="ru-RU" b="1" dirty="0" smtClean="0">
                <a:solidFill>
                  <a:schemeClr val="accent1"/>
                </a:solidFill>
                <a:latin typeface="Times New Roman" panose="02020603050405020304" pitchFamily="18" charset="0"/>
              </a:rPr>
              <a:t>«Центр </a:t>
            </a:r>
            <a:r>
              <a:rPr lang="ru-RU" b="1" dirty="0">
                <a:solidFill>
                  <a:schemeClr val="accent1"/>
                </a:solidFill>
                <a:latin typeface="Times New Roman" panose="02020603050405020304" pitchFamily="18" charset="0"/>
              </a:rPr>
              <a:t>здоровья».</a:t>
            </a:r>
            <a:endParaRPr lang="ru-RU" b="1" dirty="0">
              <a:solidFill>
                <a:schemeClr val="accent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2040" y="1682496"/>
            <a:ext cx="4069080" cy="4462272"/>
          </a:xfrm>
        </p:spPr>
      </p:pic>
    </p:spTree>
    <p:extLst>
      <p:ext uri="{BB962C8B-B14F-4D97-AF65-F5344CB8AC3E}">
        <p14:creationId xmlns:p14="http://schemas.microsoft.com/office/powerpoint/2010/main" val="26243572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74338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1"/>
                </a:solidFill>
                <a:latin typeface="Times New Roman" panose="02020603050405020304" pitchFamily="18" charset="0"/>
              </a:rPr>
              <a:t>Работа с родителями.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511808"/>
            <a:ext cx="8915400" cy="493471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rgbClr val="222222"/>
                </a:solidFill>
                <a:latin typeface="Times New Roman" panose="02020603050405020304" pitchFamily="18" charset="0"/>
              </a:rPr>
              <a:t>Н</a:t>
            </a:r>
            <a:r>
              <a:rPr lang="ru-RU" sz="2400" b="1" dirty="0" smtClean="0">
                <a:solidFill>
                  <a:srgbClr val="222222"/>
                </a:solidFill>
                <a:latin typeface="Times New Roman" panose="02020603050405020304" pitchFamily="18" charset="0"/>
              </a:rPr>
              <a:t>и </a:t>
            </a:r>
            <a:r>
              <a:rPr lang="ru-RU" sz="2400" b="1" dirty="0">
                <a:solidFill>
                  <a:srgbClr val="222222"/>
                </a:solidFill>
                <a:latin typeface="Times New Roman" panose="02020603050405020304" pitchFamily="18" charset="0"/>
              </a:rPr>
              <a:t>одна, даже самая лучшая оздоровительная программа не сможет дать положительных результатов, если ее задачи не решаются совместно с </a:t>
            </a:r>
            <a:r>
              <a:rPr lang="ru-RU" sz="2400" b="1" smtClean="0">
                <a:solidFill>
                  <a:srgbClr val="222222"/>
                </a:solidFill>
                <a:latin typeface="Times New Roman" panose="02020603050405020304" pitchFamily="18" charset="0"/>
              </a:rPr>
              <a:t>семьей. Именно </a:t>
            </a:r>
            <a:r>
              <a:rPr lang="ru-RU" sz="2400" b="1" dirty="0">
                <a:solidFill>
                  <a:srgbClr val="222222"/>
                </a:solidFill>
                <a:latin typeface="Times New Roman" panose="02020603050405020304" pitchFamily="18" charset="0"/>
              </a:rPr>
              <a:t>детский сад является местом педагогического просвещения родителей. Форма работы с семьей в </a:t>
            </a:r>
            <a:r>
              <a:rPr lang="ru-RU" sz="2400" b="1" dirty="0" smtClean="0">
                <a:solidFill>
                  <a:srgbClr val="222222"/>
                </a:solidFill>
                <a:latin typeface="Times New Roman" panose="02020603050405020304" pitchFamily="18" charset="0"/>
              </a:rPr>
              <a:t>нашей группе:</a:t>
            </a:r>
            <a:endParaRPr lang="ru-RU" sz="2400" b="1" dirty="0">
              <a:solidFill>
                <a:srgbClr val="222222"/>
              </a:solidFill>
              <a:latin typeface="Times New Roman" panose="02020603050405020304" pitchFamily="18" charset="0"/>
            </a:endParaRPr>
          </a:p>
          <a:p>
            <a:pPr marL="742950" indent="-742950">
              <a:buAutoNum type="arabicPeriod"/>
            </a:pPr>
            <a:r>
              <a:rPr lang="ru-RU" sz="2400" b="1" dirty="0" smtClean="0">
                <a:solidFill>
                  <a:srgbClr val="222222"/>
                </a:solidFill>
                <a:latin typeface="Times New Roman" panose="02020603050405020304" pitchFamily="18" charset="0"/>
              </a:rPr>
              <a:t>Родительские </a:t>
            </a:r>
            <a:r>
              <a:rPr lang="ru-RU" sz="2400" b="1" dirty="0">
                <a:solidFill>
                  <a:srgbClr val="222222"/>
                </a:solidFill>
                <a:latin typeface="Times New Roman" panose="02020603050405020304" pitchFamily="18" charset="0"/>
              </a:rPr>
              <a:t>собрания; </a:t>
            </a:r>
            <a:endParaRPr lang="ru-RU" sz="2400" b="1" dirty="0" smtClean="0">
              <a:solidFill>
                <a:srgbClr val="222222"/>
              </a:solidFill>
              <a:latin typeface="Times New Roman" panose="02020603050405020304" pitchFamily="18" charset="0"/>
            </a:endParaRPr>
          </a:p>
          <a:p>
            <a:pPr marL="742950" indent="-742950">
              <a:buAutoNum type="arabicPeriod"/>
            </a:pPr>
            <a:r>
              <a:rPr lang="ru-RU" sz="2400" b="1" dirty="0" smtClean="0">
                <a:solidFill>
                  <a:srgbClr val="222222"/>
                </a:solidFill>
                <a:latin typeface="Times New Roman" panose="02020603050405020304" pitchFamily="18" charset="0"/>
              </a:rPr>
              <a:t>Беседы </a:t>
            </a:r>
            <a:r>
              <a:rPr lang="ru-RU" sz="2400" b="1" dirty="0">
                <a:solidFill>
                  <a:srgbClr val="222222"/>
                </a:solidFill>
                <a:latin typeface="Times New Roman" panose="02020603050405020304" pitchFamily="18" charset="0"/>
              </a:rPr>
              <a:t>с родителями</a:t>
            </a:r>
            <a:r>
              <a:rPr lang="ru-RU" sz="2400" b="1" dirty="0" smtClean="0">
                <a:solidFill>
                  <a:srgbClr val="222222"/>
                </a:solidFill>
                <a:latin typeface="Times New Roman" panose="02020603050405020304" pitchFamily="18" charset="0"/>
              </a:rPr>
              <a:t>;</a:t>
            </a:r>
          </a:p>
          <a:p>
            <a:pPr marL="742950" indent="-742950">
              <a:buAutoNum type="arabicPeriod"/>
            </a:pPr>
            <a:r>
              <a:rPr lang="ru-RU" sz="2400" b="1" dirty="0">
                <a:solidFill>
                  <a:srgbClr val="222222"/>
                </a:solidFill>
                <a:latin typeface="Times New Roman" panose="02020603050405020304" pitchFamily="18" charset="0"/>
              </a:rPr>
              <a:t>К</a:t>
            </a:r>
            <a:r>
              <a:rPr lang="ru-RU" sz="2400" b="1" dirty="0" smtClean="0">
                <a:solidFill>
                  <a:srgbClr val="222222"/>
                </a:solidFill>
                <a:latin typeface="Times New Roman" panose="02020603050405020304" pitchFamily="18" charset="0"/>
              </a:rPr>
              <a:t>онсультации;</a:t>
            </a:r>
          </a:p>
          <a:p>
            <a:pPr marL="742950" indent="-742950">
              <a:buAutoNum type="arabicPeriod"/>
            </a:pPr>
            <a:r>
              <a:rPr lang="ru-RU" sz="2400" b="1" dirty="0" smtClean="0">
                <a:solidFill>
                  <a:srgbClr val="222222"/>
                </a:solidFill>
                <a:latin typeface="Times New Roman" panose="02020603050405020304" pitchFamily="18" charset="0"/>
              </a:rPr>
              <a:t>Выставки </a:t>
            </a:r>
            <a:r>
              <a:rPr lang="ru-RU" sz="2400" b="1" dirty="0">
                <a:solidFill>
                  <a:srgbClr val="222222"/>
                </a:solidFill>
                <a:latin typeface="Times New Roman" panose="02020603050405020304" pitchFamily="18" charset="0"/>
              </a:rPr>
              <a:t>детских работ, </a:t>
            </a:r>
            <a:r>
              <a:rPr lang="ru-RU" sz="2400" b="1" dirty="0" smtClean="0">
                <a:solidFill>
                  <a:srgbClr val="222222"/>
                </a:solidFill>
                <a:latin typeface="Times New Roman" panose="02020603050405020304" pitchFamily="18" charset="0"/>
              </a:rPr>
              <a:t>изготовленных вместе </a:t>
            </a:r>
            <a:r>
              <a:rPr lang="ru-RU" sz="2400" b="1" dirty="0">
                <a:solidFill>
                  <a:srgbClr val="222222"/>
                </a:solidFill>
                <a:latin typeface="Times New Roman" panose="02020603050405020304" pitchFamily="18" charset="0"/>
              </a:rPr>
              <a:t>с </a:t>
            </a:r>
            <a:r>
              <a:rPr lang="ru-RU" sz="2400" b="1" dirty="0" smtClean="0">
                <a:solidFill>
                  <a:srgbClr val="222222"/>
                </a:solidFill>
                <a:latin typeface="Times New Roman" panose="02020603050405020304" pitchFamily="18" charset="0"/>
              </a:rPr>
              <a:t>родителями;</a:t>
            </a:r>
          </a:p>
          <a:p>
            <a:pPr marL="742950" indent="-742950">
              <a:buAutoNum type="arabicPeriod"/>
            </a:pPr>
            <a:r>
              <a:rPr lang="ru-RU" sz="2400" b="1" dirty="0">
                <a:solidFill>
                  <a:srgbClr val="222222"/>
                </a:solidFill>
                <a:latin typeface="Times New Roman" panose="02020603050405020304" pitchFamily="18" charset="0"/>
              </a:rPr>
              <a:t>У</a:t>
            </a:r>
            <a:r>
              <a:rPr lang="ru-RU" sz="2400" b="1" dirty="0" smtClean="0">
                <a:solidFill>
                  <a:srgbClr val="222222"/>
                </a:solidFill>
                <a:latin typeface="Times New Roman" panose="02020603050405020304" pitchFamily="18" charset="0"/>
              </a:rPr>
              <a:t>частие </a:t>
            </a:r>
            <a:r>
              <a:rPr lang="ru-RU" sz="2400" b="1" dirty="0">
                <a:solidFill>
                  <a:srgbClr val="222222"/>
                </a:solidFill>
                <a:latin typeface="Times New Roman" panose="02020603050405020304" pitchFamily="18" charset="0"/>
              </a:rPr>
              <a:t>родителей в подготовке и проведении </a:t>
            </a:r>
            <a:r>
              <a:rPr lang="ru-RU" sz="2400" b="1" dirty="0" smtClean="0">
                <a:solidFill>
                  <a:srgbClr val="222222"/>
                </a:solidFill>
                <a:latin typeface="Times New Roman" panose="02020603050405020304" pitchFamily="18" charset="0"/>
              </a:rPr>
              <a:t>праздников;</a:t>
            </a:r>
          </a:p>
          <a:p>
            <a:pPr marL="742950" indent="-742950">
              <a:buAutoNum type="arabicPeriod"/>
            </a:pPr>
            <a:r>
              <a:rPr lang="ru-RU" sz="2400" b="1" dirty="0">
                <a:solidFill>
                  <a:srgbClr val="222222"/>
                </a:solidFill>
                <a:latin typeface="Times New Roman" panose="02020603050405020304" pitchFamily="18" charset="0"/>
              </a:rPr>
              <a:t>Р</a:t>
            </a:r>
            <a:r>
              <a:rPr lang="ru-RU" sz="2400" b="1" dirty="0" smtClean="0">
                <a:solidFill>
                  <a:srgbClr val="222222"/>
                </a:solidFill>
                <a:latin typeface="Times New Roman" panose="02020603050405020304" pitchFamily="18" charset="0"/>
              </a:rPr>
              <a:t>абота </a:t>
            </a:r>
            <a:r>
              <a:rPr lang="ru-RU" sz="2400" b="1" dirty="0">
                <a:solidFill>
                  <a:srgbClr val="222222"/>
                </a:solidFill>
                <a:latin typeface="Times New Roman" panose="02020603050405020304" pitchFamily="18" charset="0"/>
              </a:rPr>
              <a:t>с </a:t>
            </a:r>
            <a:r>
              <a:rPr lang="ru-RU" sz="2400" b="1" dirty="0" smtClean="0">
                <a:solidFill>
                  <a:srgbClr val="222222"/>
                </a:solidFill>
                <a:latin typeface="Times New Roman" panose="02020603050405020304" pitchFamily="18" charset="0"/>
              </a:rPr>
              <a:t>родительской общественностью группы.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8680146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endParaRPr lang="ru-RU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2925" y="1667256"/>
            <a:ext cx="8915400" cy="37776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Итогом комплексного подхода к укреплению здоровья детей и их физическому развитию, применению здоровьесберегающих технологий является положительная динамика состояния здоровья детей.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1852545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accent1"/>
                </a:solidFill>
                <a:latin typeface="Times New Roman" panose="02020603050405020304" pitchFamily="18" charset="0"/>
              </a:rPr>
              <a:t>Список </a:t>
            </a:r>
            <a:r>
              <a:rPr lang="ru-RU" b="1" dirty="0" smtClean="0">
                <a:solidFill>
                  <a:schemeClr val="accent1"/>
                </a:solidFill>
                <a:latin typeface="Times New Roman" panose="02020603050405020304" pitchFamily="18" charset="0"/>
              </a:rPr>
              <a:t>литературы: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2925" y="1603248"/>
            <a:ext cx="8915400" cy="3777622"/>
          </a:xfrm>
        </p:spPr>
        <p:txBody>
          <a:bodyPr/>
          <a:lstStyle/>
          <a:p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</a:rPr>
              <a:t>Гаврючина Л.В. Здоровьесберегающие технологии в ДОУ Методическое пособие. М.: ТЦ Сфера, 2008</a:t>
            </a: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</a:rPr>
              <a:t>.</a:t>
            </a:r>
          </a:p>
          <a:p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</a:rPr>
              <a:t>Общая психология детей / Под ред. А.В. Петровского. М.: Просвещение, 2006</a:t>
            </a: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</a:rPr>
              <a:t>.</a:t>
            </a:r>
          </a:p>
          <a:p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</a:rPr>
              <a:t>От рождения до школы. Примерная общеобразовательная программа дошкольного образования / Под ред. Н. Е. Вераксы, Т. С. Комаровой, М. А. Васильевой М.: Мозайка-синтез, 2014</a:t>
            </a: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</a:rPr>
              <a:t>.</a:t>
            </a: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Павлова М. А., Лысогорская М. В. 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Здоровьесберегающая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система дошкольного образовательного учреждения.  – Волгоград: Учитель, 2009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94613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!</a:t>
            </a:r>
            <a:endParaRPr lang="ru-RU" sz="66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6912" y="1905001"/>
            <a:ext cx="6794056" cy="4578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5976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2064226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«Здоровьесберегающие технологии  в ДОУ»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60612" y="2828544"/>
            <a:ext cx="8915400" cy="222808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</a:t>
            </a:r>
            <a:endParaRPr lang="ru-RU" sz="4000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Хохлачева Р.А.</a:t>
            </a:r>
            <a:endParaRPr lang="ru-RU" sz="4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5318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endParaRPr lang="ru-RU" sz="4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014728"/>
            <a:ext cx="8915400" cy="407517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здоровья детей дошкольного возраста в наши дни стала весьма очевидной. </a:t>
            </a:r>
          </a:p>
          <a:p>
            <a:pPr marL="0" indent="0" algn="ctr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стали чаще болеть.</a:t>
            </a:r>
          </a:p>
        </p:txBody>
      </p:sp>
    </p:spTree>
    <p:extLst>
      <p:ext uri="{BB962C8B-B14F-4D97-AF65-F5344CB8AC3E}">
        <p14:creationId xmlns:p14="http://schemas.microsoft.com/office/powerpoint/2010/main" val="27786954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4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740408"/>
            <a:ext cx="8915400" cy="377762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охранение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укрепление физического и психического здоровья детей, формирование у них необходимых знаний, умений и навыков по здоровому образу жизни и обучение использованию полученных знаний в повседневной жизни.</a:t>
            </a:r>
          </a:p>
        </p:txBody>
      </p:sp>
    </p:spTree>
    <p:extLst>
      <p:ext uri="{BB962C8B-B14F-4D97-AF65-F5344CB8AC3E}">
        <p14:creationId xmlns:p14="http://schemas.microsoft.com/office/powerpoint/2010/main" val="14834649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408176"/>
            <a:ext cx="8915400" cy="450304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32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 для физкультурно-оздоровительной работы в группе, ресурсное обеспечение.</a:t>
            </a:r>
          </a:p>
          <a:p>
            <a:r>
              <a:rPr lang="ru-RU" sz="3200" b="1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Комплексное </a:t>
            </a:r>
            <a:r>
              <a:rPr lang="ru-RU" sz="32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 физкультурно-оздоровительных мероприятий.</a:t>
            </a:r>
          </a:p>
          <a:p>
            <a:r>
              <a:rPr lang="ru-RU" sz="3200" b="1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sz="32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работе с дошкольниками современных здоровье сберегающих технологий.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86638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5094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здоровьесберегающих технологий с детьми </a:t>
            </a:r>
            <a:r>
              <a:rPr lang="ru-RU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группы раннего возраста.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9935" y="2362200"/>
            <a:ext cx="5037666" cy="3778250"/>
          </a:xfrm>
        </p:spPr>
      </p:pic>
    </p:spTree>
    <p:extLst>
      <p:ext uri="{BB962C8B-B14F-4D97-AF65-F5344CB8AC3E}">
        <p14:creationId xmlns:p14="http://schemas.microsoft.com/office/powerpoint/2010/main" val="32279895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6694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accent1"/>
                </a:solidFill>
                <a:latin typeface="Times New Roman" panose="02020603050405020304" pitchFamily="18" charset="0"/>
              </a:rPr>
              <a:t>В нашей группе работа по здоровьесберегающим </a:t>
            </a: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</a:rPr>
              <a:t>технологиям осуществляется </a:t>
            </a:r>
            <a:r>
              <a:rPr lang="ru-RU" sz="2800" b="1" dirty="0">
                <a:solidFill>
                  <a:schemeClr val="accent1"/>
                </a:solidFill>
                <a:latin typeface="Times New Roman" panose="02020603050405020304" pitchFamily="18" charset="0"/>
              </a:rPr>
              <a:t>комплексно, в течение всего дня: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892808"/>
            <a:ext cx="8915400" cy="996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</a:rPr>
              <a:t>Утренняя </a:t>
            </a:r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</a:rPr>
              <a:t>гимнастика</a:t>
            </a: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- проводится ежедневно 6-8 мин. с музыкальным сопровождением. </a:t>
            </a:r>
            <a:endParaRPr lang="ru-RU" sz="24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9212" y="2889504"/>
            <a:ext cx="3701860" cy="34381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5096" y="2889504"/>
            <a:ext cx="3321128" cy="3438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7996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accent1"/>
                </a:solidFill>
                <a:latin typeface="Times New Roman" panose="02020603050405020304" pitchFamily="18" charset="0"/>
              </a:rPr>
              <a:t>Д</a:t>
            </a: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</a:rPr>
              <a:t>инамические </a:t>
            </a:r>
            <a:r>
              <a:rPr lang="ru-RU" sz="2800" b="1" dirty="0">
                <a:solidFill>
                  <a:schemeClr val="accent1"/>
                </a:solidFill>
                <a:latin typeface="Times New Roman" panose="02020603050405020304" pitchFamily="18" charset="0"/>
              </a:rPr>
              <a:t>паузы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 - проводятся во время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занятий, 2 мин.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2925" y="1648968"/>
            <a:ext cx="8915400" cy="397764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гимнастика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303" y="2046732"/>
            <a:ext cx="6519673" cy="4262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8403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культурно – гигиенических навыков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7277" y="1904999"/>
            <a:ext cx="2833687" cy="409919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6048" y="1904998"/>
            <a:ext cx="2889504" cy="409919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6844" y="1904998"/>
            <a:ext cx="2947479" cy="4099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0087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213</TotalTime>
  <Words>340</Words>
  <Application>Microsoft Office PowerPoint</Application>
  <PresentationFormat>Широкоэкранный</PresentationFormat>
  <Paragraphs>42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Century Gothic</vt:lpstr>
      <vt:lpstr>Times New Roman</vt:lpstr>
      <vt:lpstr>Wingdings 3</vt:lpstr>
      <vt:lpstr>Легкий дым</vt:lpstr>
      <vt:lpstr>ГБДОУ №42</vt:lpstr>
      <vt:lpstr>Тема: «Здоровьесберегающие технологии  в ДОУ»</vt:lpstr>
      <vt:lpstr>Актуальность </vt:lpstr>
      <vt:lpstr>Цель:</vt:lpstr>
      <vt:lpstr>Задачи:</vt:lpstr>
      <vt:lpstr>Реализация здоровьесберегающих технологий с детьми 2 группы раннего возраста. </vt:lpstr>
      <vt:lpstr>В нашей группе работа по здоровьесберегающим технологиям осуществляется комплексно, в течение всего дня:</vt:lpstr>
      <vt:lpstr>Динамические паузы - проводятся во время занятий, 2 мин.</vt:lpstr>
      <vt:lpstr>Воспитание культурно – гигиенических навыков</vt:lpstr>
      <vt:lpstr>Одной из самых действенных закаливающих процедур для детей нашей группы является прогулка.</vt:lpstr>
      <vt:lpstr>Индивидуальная работа с детьми по физическому развитию на улице.</vt:lpstr>
      <vt:lpstr>Гимнастика после дневного сна (бодрящая гимнастика) - проводится ежедневно после дневного сна 5-8 мин.</vt:lpstr>
      <vt:lpstr>«Босоножье» - ходьба босиком (стопотерапия) – нетрадиционный метод по сохранению и укреплению здоровья, профилактики плоскостопия.</vt:lpstr>
      <vt:lpstr>В группе оборудован «Центр здоровья».</vt:lpstr>
      <vt:lpstr>Работа с родителями.</vt:lpstr>
      <vt:lpstr>Вывод:</vt:lpstr>
      <vt:lpstr>Список литературы:</vt:lpstr>
      <vt:lpstr>Спасибо за внимание 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ГБДОУ №42</dc:title>
  <dc:creator>серж</dc:creator>
  <cp:lastModifiedBy>серж</cp:lastModifiedBy>
  <cp:revision>30</cp:revision>
  <dcterms:created xsi:type="dcterms:W3CDTF">2020-11-06T12:20:49Z</dcterms:created>
  <dcterms:modified xsi:type="dcterms:W3CDTF">2020-11-19T17:29:59Z</dcterms:modified>
</cp:coreProperties>
</file>