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73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3C5E58C6-5B49-4090-9C5C-3B0DE0919674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170C4CD9-D12B-4062-86DC-CEA5CB708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979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E58C6-5B49-4090-9C5C-3B0DE0919674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C4CD9-D12B-4062-86DC-CEA5CB708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25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E58C6-5B49-4090-9C5C-3B0DE0919674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C4CD9-D12B-4062-86DC-CEA5CB708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748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E58C6-5B49-4090-9C5C-3B0DE0919674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C4CD9-D12B-4062-86DC-CEA5CB708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769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E58C6-5B49-4090-9C5C-3B0DE0919674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C4CD9-D12B-4062-86DC-CEA5CB708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8733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E58C6-5B49-4090-9C5C-3B0DE0919674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C4CD9-D12B-4062-86DC-CEA5CB708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9869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E58C6-5B49-4090-9C5C-3B0DE0919674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C4CD9-D12B-4062-86DC-CEA5CB708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3664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3C5E58C6-5B49-4090-9C5C-3B0DE0919674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C4CD9-D12B-4062-86DC-CEA5CB708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0294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3C5E58C6-5B49-4090-9C5C-3B0DE0919674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C4CD9-D12B-4062-86DC-CEA5CB708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785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E58C6-5B49-4090-9C5C-3B0DE0919674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C4CD9-D12B-4062-86DC-CEA5CB708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04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E58C6-5B49-4090-9C5C-3B0DE0919674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C4CD9-D12B-4062-86DC-CEA5CB708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689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E58C6-5B49-4090-9C5C-3B0DE0919674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C4CD9-D12B-4062-86DC-CEA5CB708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371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E58C6-5B49-4090-9C5C-3B0DE0919674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C4CD9-D12B-4062-86DC-CEA5CB708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465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E58C6-5B49-4090-9C5C-3B0DE0919674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C4CD9-D12B-4062-86DC-CEA5CB708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37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E58C6-5B49-4090-9C5C-3B0DE0919674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C4CD9-D12B-4062-86DC-CEA5CB708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755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E58C6-5B49-4090-9C5C-3B0DE0919674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C4CD9-D12B-4062-86DC-CEA5CB708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000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E58C6-5B49-4090-9C5C-3B0DE0919674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C4CD9-D12B-4062-86DC-CEA5CB708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877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C5E58C6-5B49-4090-9C5C-3B0DE0919674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170C4CD9-D12B-4062-86DC-CEA5CB708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83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6996" y="3553427"/>
            <a:ext cx="10346803" cy="10648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Использование </a:t>
            </a:r>
            <a:r>
              <a:rPr lang="ru-RU" sz="4000" dirty="0" err="1" smtClean="0">
                <a:solidFill>
                  <a:srgbClr val="00B0F0"/>
                </a:solidFill>
                <a:latin typeface="Arial Black" panose="020B0A04020102020204" pitchFamily="34" charset="0"/>
              </a:rPr>
              <a:t>здоровьесберегающих</a:t>
            </a:r>
            <a:r>
              <a:rPr lang="ru-RU" sz="40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 технологий в коррекционной работе с детьми дошкольного возраста</a:t>
            </a:r>
            <a:endParaRPr lang="ru-RU" sz="4000" dirty="0">
              <a:solidFill>
                <a:srgbClr val="00B0F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448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913005"/>
          </a:xfrm>
        </p:spPr>
        <p:txBody>
          <a:bodyPr/>
          <a:lstStyle/>
          <a:p>
            <a:pPr indent="450215"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1. Технология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развития мелкой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моторики</a:t>
            </a:r>
            <a:b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У детей, имеющих речевые нарушения, развитию мелкой моторики должно уделяться особое внимание.</a:t>
            </a:r>
            <a:r>
              <a:rPr lang="ru-RU" sz="2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Работа по развитию кистей рук проводится система­тически, по 3-5 минут ежедневно, в детском саду и дома:</a:t>
            </a:r>
            <a:r>
              <a:rPr lang="ru-RU" sz="2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20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2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20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2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20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2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20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2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20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20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                </a:t>
            </a:r>
            <a:br>
              <a:rPr lang="ru-RU" sz="20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20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2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2400" b="1" i="1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Технологии развития мелкой моторики. </a:t>
            </a:r>
            <a:br>
              <a:rPr lang="ru-RU" sz="2400" b="1" i="1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2400" b="1" i="1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К ним относятся  </a:t>
            </a:r>
            <a:r>
              <a:rPr lang="ru-RU" sz="2400" b="1" i="1" dirty="0" err="1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кинезеология</a:t>
            </a:r>
            <a:r>
              <a:rPr lang="ru-RU" sz="2400" b="1" i="1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су-</a:t>
            </a:r>
            <a:r>
              <a:rPr lang="ru-RU" sz="2400" b="1" i="1" dirty="0" err="1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джок</a:t>
            </a:r>
            <a:r>
              <a:rPr lang="ru-RU" sz="2400" b="1" i="1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–терапия, самомассаж и массаж пальцев рук.</a:t>
            </a:r>
            <a:r>
              <a:rPr lang="ru-RU" sz="2400" b="1" i="1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2400" b="1" i="1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en-US" sz="2400" b="1" i="1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en-US" sz="2400" b="1" i="1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en-US" sz="2400" b="1" i="1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en-US" sz="2400" b="1" i="1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Формирование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словесной речи ребенка начинается, когда движения пальцев рук достигают достаточной точности, при этом развитие пальцевой моторики под­готавливает почву для последующего формирования 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речи.</a:t>
            </a:r>
            <a:r>
              <a:rPr lang="ru-RU" sz="1800" b="1" i="1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1800" b="1" i="1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У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детей, имеющих речевые нарушения, развитию мелкой моторики должно уделяться особое внимание.</a:t>
            </a:r>
            <a: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Работа по развитию кистей рук проводится система­тически, по 3-5 минут ежедневно, в детском саду и дома:</a:t>
            </a:r>
            <a: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а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	упражнения для развития мелкой моторики вклю­чаются в занятия логопеда и воспитателей;</a:t>
            </a:r>
            <a: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б)	игры с пальчиками — в режимные моменты и прогулки;</a:t>
            </a:r>
            <a: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в)	пальчиковая гимнастика проводится в комплексе с артикуляционной, воспитателями, в специаль­но отведенное в режиме дня время, а также дома с родителями;</a:t>
            </a:r>
            <a: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г)	игры и действия с предметами — на физкультур­ных 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занятиях.</a:t>
            </a:r>
            <a:b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д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 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Игровые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упражнения</a:t>
            </a:r>
            <a: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Развитию мелкой моторики способствуют игры с различными мелкими предметами: с пуговицами, счетными палочками, спичками, крупой, зернобобовыми, бусами, прищепками, проволокой и т. д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  <a: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92164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450215">
              <a:spcAft>
                <a:spcPts val="0"/>
              </a:spcAft>
            </a:pPr>
            <a:r>
              <a:rPr lang="ru-RU" sz="1800" b="1" dirty="0">
                <a:latin typeface="Times New Roman" panose="02020603050405020304" pitchFamily="18" charset="0"/>
                <a:ea typeface="Tahoma" panose="020B0604030504040204" pitchFamily="34" charset="0"/>
              </a:rPr>
              <a:t>Технологии развития артикуляционной моторики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</a:rPr>
              <a:t/>
            </a:r>
            <a:br>
              <a:rPr lang="ru-RU" sz="1800" dirty="0"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</a:rPr>
              <a:t/>
            </a:r>
            <a:b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</a:rPr>
              <a:t/>
            </a:r>
            <a:br>
              <a:rPr lang="ru-RU" sz="1800" dirty="0"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</a:rPr>
              <a:t/>
            </a:r>
            <a:b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</a:rPr>
              <a:t/>
            </a:r>
            <a:br>
              <a:rPr lang="ru-RU" sz="1800" dirty="0"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</a:rPr>
              <a:t/>
            </a:r>
            <a:b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</a:rPr>
              <a:t/>
            </a:r>
            <a:br>
              <a:rPr lang="ru-RU" sz="1800" dirty="0"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</a:rPr>
              <a:t/>
            </a:r>
            <a:b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</a:rPr>
              <a:t/>
            </a:r>
            <a:br>
              <a:rPr lang="ru-RU" sz="1800" dirty="0"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</a:rPr>
              <a:t/>
            </a:r>
            <a:b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</a:rPr>
              <a:t/>
            </a:r>
            <a:br>
              <a:rPr lang="ru-RU" sz="1800" dirty="0"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</a:rPr>
              <a:t/>
            </a:r>
            <a:b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</a:rPr>
              <a:t/>
            </a:r>
            <a:br>
              <a:rPr lang="ru-RU" sz="1800" dirty="0"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</a:rPr>
              <a:t/>
            </a:r>
            <a:b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</a:rPr>
              <a:t/>
            </a:r>
            <a:br>
              <a:rPr lang="ru-RU" sz="1800" dirty="0"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</a:rPr>
              <a:t/>
            </a:r>
            <a:b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ru-RU" sz="2400" i="1" dirty="0">
                <a:solidFill>
                  <a:srgbClr val="000000"/>
                </a:solidFill>
                <a:latin typeface="Arial Black" panose="020B0A04020102020204" pitchFamily="34" charset="0"/>
                <a:ea typeface="Arial Unicode MS" panose="020B0604020202020204" pitchFamily="34" charset="-128"/>
              </a:rPr>
              <a:t>Т</a:t>
            </a:r>
            <a:r>
              <a:rPr lang="ru-RU" sz="2400" i="1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е</a:t>
            </a:r>
            <a:r>
              <a:rPr lang="ru-RU" sz="2400" b="1" i="1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хнологии </a:t>
            </a:r>
            <a:r>
              <a:rPr lang="ru-RU" sz="2400" b="1" i="1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развития </a:t>
            </a:r>
            <a:r>
              <a:rPr lang="ru-RU" sz="2400" b="1" i="1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артикуляционной моторики. </a:t>
            </a:r>
            <a:br>
              <a:rPr lang="ru-RU" sz="2400" b="1" i="1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2400" b="1" i="1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К ним относятся логопедический массаж , зондовый массаж, артикуляционная гимнастика (губ, щек, языка)</a:t>
            </a:r>
            <a:r>
              <a:rPr lang="ru-RU" sz="2400" b="1" i="1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2400" b="1" i="1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2400" b="1" i="1" dirty="0">
                <a:latin typeface="Arial Black" panose="020B0A04020102020204" pitchFamily="34" charset="0"/>
                <a:ea typeface="Tahoma" panose="020B0604030504040204" pitchFamily="34" charset="0"/>
              </a:rPr>
              <a:t/>
            </a:r>
            <a:br>
              <a:rPr lang="ru-RU" sz="2400" b="1" i="1" dirty="0">
                <a:latin typeface="Arial Black" panose="020B0A04020102020204" pitchFamily="34" charset="0"/>
                <a:ea typeface="Tahoma" panose="020B0604030504040204" pitchFamily="34" charset="0"/>
              </a:rPr>
            </a:b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</a:rPr>
              <a:t/>
            </a:r>
            <a:b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</a:rPr>
              <a:t/>
            </a:r>
            <a:br>
              <a:rPr lang="ru-RU" sz="1800" dirty="0"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</a:rPr>
              <a:t/>
            </a:r>
            <a:b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</a:rPr>
              <a:t/>
            </a:r>
            <a:br>
              <a:rPr lang="ru-RU" sz="1800" dirty="0">
                <a:latin typeface="Tahoma" panose="020B0604030504040204" pitchFamily="34" charset="0"/>
                <a:ea typeface="Tahoma" panose="020B0604030504040204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Правильное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произнесение звуков обеспечивается бла­годаря хорошей подвижности органов артикуляции, к которым относятся язык, губы, нижняя челюсть, мяг­кое нёбо. Точность, сила и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дифференцированность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дви­жений этих органов развиваются у ребенка постепенно, в процессе речевой деятельности. У ребенка, имеющего общее недоразвитие речи вследствие недоразвития или мозгового поражения, нарушается подвижность органов артикуляционного аппарата.</a:t>
            </a:r>
            <a: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Работа по развитию подвижности органов артику­ляционного аппарата проходит по следующим направ­лениям:</a:t>
            </a:r>
            <a: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18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1. 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проведение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дифференцированного массажа лицевой и артикуляционной мускулатуры;</a:t>
            </a:r>
            <a: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18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2. 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проведение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работы по борьбе с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солевацией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;</a:t>
            </a:r>
            <a: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r>
              <a:rPr lang="ru-RU" sz="1800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3. 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проведение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артикуляционной гимнастики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0556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450215">
              <a:spcAft>
                <a:spcPts val="0"/>
              </a:spcAft>
            </a:pPr>
            <a:r>
              <a:rPr lang="ru-RU" sz="2000" b="1" i="1" dirty="0">
                <a:latin typeface="Arial Black" panose="020B0A04020102020204" pitchFamily="34" charset="0"/>
                <a:ea typeface="Tahoma" panose="020B0604030504040204" pitchFamily="34" charset="0"/>
              </a:rPr>
              <a:t/>
            </a:r>
            <a:br>
              <a:rPr lang="ru-RU" sz="2000" b="1" i="1" dirty="0">
                <a:latin typeface="Arial Black" panose="020B0A04020102020204" pitchFamily="34" charset="0"/>
                <a:ea typeface="Tahoma" panose="020B0604030504040204" pitchFamily="34" charset="0"/>
              </a:rPr>
            </a:br>
            <a:r>
              <a:rPr lang="ru-RU" sz="2400" i="1" dirty="0">
                <a:solidFill>
                  <a:srgbClr val="000000"/>
                </a:solidFill>
                <a:latin typeface="Arial Black" panose="020B0A04020102020204" pitchFamily="34" charset="0"/>
                <a:ea typeface="Arial Unicode MS" panose="020B0604020202020204" pitchFamily="34" charset="-128"/>
              </a:rPr>
              <a:t>Т</a:t>
            </a:r>
            <a:r>
              <a:rPr lang="ru-RU" sz="2400" i="1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е</a:t>
            </a:r>
            <a:r>
              <a:rPr lang="ru-RU" sz="2400" b="1" i="1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хнологии развития </a:t>
            </a:r>
            <a:r>
              <a:rPr lang="ru-RU" sz="2400" b="1" i="1" dirty="0" smtClean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речевого дыхания и голоса </a:t>
            </a:r>
            <a:r>
              <a:rPr lang="ru-RU" sz="2400" b="1" i="1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/>
            </a:r>
            <a:br>
              <a:rPr lang="ru-RU" sz="2400" b="1" i="1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</a:br>
            <a:endParaRPr lang="ru-RU" sz="2000" b="1" i="1" dirty="0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33378" y="1595021"/>
            <a:ext cx="8218025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0" i="0" u="none" strike="noStrike" spc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endParaRPr lang="ru-RU" sz="2400" b="0" i="0" u="none" strike="noStrike" spc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r>
              <a:rPr lang="ru-RU" sz="2400" b="0" i="0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Дыхание, голосообразование и артикуля­ция — это единые взаимообусловленные процессы, тре­нировка речевого дыхания, улучшение голоса и уточне­ние артикуляции проводятся одновременно. Задания ус­ложняются постепенно: сначала тренировка длительного речевого выдоха проводится на отдельных звуках, по­том — словах, затем — на короткой фразе, при чтении стихов и т.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1730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0215">
              <a:spcAft>
                <a:spcPts val="0"/>
              </a:spcAft>
              <a:tabLst>
                <a:tab pos="408940" algn="l"/>
              </a:tabLst>
            </a:pPr>
            <a:r>
              <a:rPr lang="ru-RU" sz="2400" i="1" dirty="0" smtClean="0">
                <a:solidFill>
                  <a:srgbClr val="000000"/>
                </a:solidFill>
                <a:latin typeface="Arial Black" panose="020B0A04020102020204" pitchFamily="34" charset="0"/>
                <a:ea typeface="Arial Unicode MS" panose="020B0604020202020204" pitchFamily="34" charset="-128"/>
              </a:rPr>
              <a:t/>
            </a:r>
            <a:br>
              <a:rPr lang="ru-RU" sz="2400" i="1" dirty="0" smtClean="0">
                <a:solidFill>
                  <a:srgbClr val="000000"/>
                </a:solidFill>
                <a:latin typeface="Arial Black" panose="020B0A04020102020204" pitchFamily="34" charset="0"/>
                <a:ea typeface="Arial Unicode MS" panose="020B0604020202020204" pitchFamily="34" charset="-128"/>
              </a:rPr>
            </a:br>
            <a:r>
              <a:rPr lang="ru-RU" sz="2400" i="1" dirty="0">
                <a:solidFill>
                  <a:srgbClr val="000000"/>
                </a:solidFill>
                <a:latin typeface="Arial Black" panose="020B0A04020102020204" pitchFamily="34" charset="0"/>
                <a:ea typeface="Arial Unicode MS" panose="020B0604020202020204" pitchFamily="34" charset="-128"/>
              </a:rPr>
              <a:t/>
            </a:r>
            <a:br>
              <a:rPr lang="ru-RU" sz="2400" i="1" dirty="0">
                <a:solidFill>
                  <a:srgbClr val="000000"/>
                </a:solidFill>
                <a:latin typeface="Arial Black" panose="020B0A04020102020204" pitchFamily="34" charset="0"/>
                <a:ea typeface="Arial Unicode MS" panose="020B0604020202020204" pitchFamily="34" charset="-128"/>
              </a:rPr>
            </a:br>
            <a:r>
              <a:rPr lang="ru-RU" sz="2400" i="1" dirty="0" smtClean="0">
                <a:solidFill>
                  <a:srgbClr val="000000"/>
                </a:solidFill>
                <a:latin typeface="Arial Black" panose="020B0A04020102020204" pitchFamily="34" charset="0"/>
                <a:ea typeface="Arial Unicode MS" panose="020B0604020202020204" pitchFamily="34" charset="-128"/>
              </a:rPr>
              <a:t/>
            </a:r>
            <a:br>
              <a:rPr lang="ru-RU" sz="2400" i="1" dirty="0" smtClean="0">
                <a:solidFill>
                  <a:srgbClr val="000000"/>
                </a:solidFill>
                <a:latin typeface="Arial Black" panose="020B0A04020102020204" pitchFamily="34" charset="0"/>
                <a:ea typeface="Arial Unicode MS" panose="020B0604020202020204" pitchFamily="34" charset="-128"/>
              </a:rPr>
            </a:br>
            <a:r>
              <a:rPr lang="ru-RU" sz="2400" i="1" dirty="0">
                <a:solidFill>
                  <a:srgbClr val="000000"/>
                </a:solidFill>
                <a:latin typeface="Arial Black" panose="020B0A04020102020204" pitchFamily="34" charset="0"/>
                <a:ea typeface="Arial Unicode MS" panose="020B0604020202020204" pitchFamily="34" charset="-128"/>
              </a:rPr>
              <a:t/>
            </a:r>
            <a:br>
              <a:rPr lang="ru-RU" sz="2400" i="1" dirty="0">
                <a:solidFill>
                  <a:srgbClr val="000000"/>
                </a:solidFill>
                <a:latin typeface="Arial Black" panose="020B0A04020102020204" pitchFamily="34" charset="0"/>
                <a:ea typeface="Arial Unicode MS" panose="020B0604020202020204" pitchFamily="34" charset="-128"/>
              </a:rPr>
            </a:br>
            <a:r>
              <a:rPr lang="ru-RU" sz="2400" i="1" dirty="0" smtClean="0">
                <a:solidFill>
                  <a:srgbClr val="000000"/>
                </a:solidFill>
                <a:latin typeface="Arial Black" panose="020B0A04020102020204" pitchFamily="34" charset="0"/>
                <a:ea typeface="Arial Unicode MS" panose="020B0604020202020204" pitchFamily="34" charset="-128"/>
              </a:rPr>
              <a:t>Технологии развития фонематического слуха</a:t>
            </a:r>
            <a:br>
              <a:rPr lang="ru-RU" sz="2400" i="1" dirty="0" smtClean="0">
                <a:solidFill>
                  <a:srgbClr val="000000"/>
                </a:solidFill>
                <a:latin typeface="Arial Black" panose="020B0A04020102020204" pitchFamily="34" charset="0"/>
                <a:ea typeface="Arial Unicode MS" panose="020B0604020202020204" pitchFamily="34" charset="-128"/>
              </a:rPr>
            </a:b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 </a:t>
            </a:r>
            <a:b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ru-RU" sz="3200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14937" y="1750446"/>
            <a:ext cx="77550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algn="just">
              <a:spcAft>
                <a:spcPts val="0"/>
              </a:spcAft>
              <a:tabLst>
                <a:tab pos="193675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Э</a:t>
            </a:r>
            <a:r>
              <a:rPr lang="ru-RU" b="0" i="0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тапы работы по развитию фонематического слуха у детей:</a:t>
            </a:r>
            <a:endParaRPr lang="ru-RU" dirty="0" smtClean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450215" algn="just">
              <a:spcAft>
                <a:spcPts val="0"/>
              </a:spcAft>
              <a:tabLst>
                <a:tab pos="190500" algn="l"/>
              </a:tabLst>
            </a:pPr>
            <a:r>
              <a:rPr lang="ru-RU" b="0" i="0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1.Развитие распознавания неречевых звуков.</a:t>
            </a:r>
            <a:endParaRPr lang="ru-RU" dirty="0" smtClean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450215" algn="just">
              <a:spcAft>
                <a:spcPts val="0"/>
              </a:spcAft>
              <a:tabLst>
                <a:tab pos="193675" algn="l"/>
              </a:tabLst>
            </a:pPr>
            <a:r>
              <a:rPr lang="ru-RU" b="0" i="0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2.Развитие узнавания и дифференциации фонем на слух.</a:t>
            </a:r>
            <a:endParaRPr lang="ru-RU" dirty="0" smtClean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450215" algn="just">
              <a:spcAft>
                <a:spcPts val="0"/>
              </a:spcAft>
              <a:tabLst>
                <a:tab pos="193675" algn="l"/>
              </a:tabLst>
            </a:pPr>
            <a:r>
              <a:rPr lang="ru-RU" b="0" i="0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3.Формирование фонематического восприятия.</a:t>
            </a:r>
            <a:endParaRPr lang="ru-RU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0065" y="2950775"/>
            <a:ext cx="91092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На первом этапе можно рекомендовать упражнения на различение звуков окружающих шумов, звучание музыкальных инструментов, игрушек, голосов природы по схеме: Что звучит? Где звучит? Как звучит (громко — тихо, долго — кратко, высоко — низко).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17361" y="3874105"/>
            <a:ext cx="923659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1600" b="0" i="0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На втором этапе вводятся речевые звуки. Можно предложить следующие упражнения: - различение и </a:t>
            </a:r>
            <a:r>
              <a:rPr lang="ru-RU" sz="1600" b="0" i="0" u="none" strike="noStrike" spc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отхлопывание</a:t>
            </a:r>
            <a:r>
              <a:rPr lang="ru-RU" sz="1600" b="0" i="0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ритмического рисунка слова;</a:t>
            </a:r>
            <a:endParaRPr lang="ru-RU" sz="16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indent="450215" algn="just">
              <a:spcAft>
                <a:spcPts val="0"/>
              </a:spcAft>
            </a:pPr>
            <a:r>
              <a:rPr lang="ru-RU" sz="1600" b="0" i="0" u="none" strike="noStrike" spc="0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Times New Roman" panose="02020603050405020304" pitchFamily="18" charset="0"/>
              </a:rPr>
              <a:t>- </a:t>
            </a:r>
            <a:r>
              <a:rPr lang="ru-RU" sz="1600" b="0" i="0" u="none" strike="noStrike" spc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отхлопывание</a:t>
            </a:r>
            <a:r>
              <a:rPr lang="ru-RU" sz="1600" b="0" i="0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ритмического рисунка </a:t>
            </a:r>
            <a:r>
              <a:rPr lang="ru-RU" sz="1600" b="0" i="0" u="none" strike="noStrike" spc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чистоговорки</a:t>
            </a:r>
            <a:r>
              <a:rPr lang="ru-RU" sz="1600" b="0" i="0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, скороговорки, стихотворения, отметить ударный слог движением руки;</a:t>
            </a:r>
            <a:endParaRPr lang="ru-RU" sz="1600" dirty="0" smtClean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r>
              <a:rPr lang="ru-RU" sz="1600" b="0" i="0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узнавание по беззвучной артикуляции гласных зву­ков. Работу начинаем с уточнения артикуляции глас­ных звуков. Гласный звук выделяем на основе зву­коподражаний с использованием картинок, моделей артикуляции звуков.</a:t>
            </a:r>
            <a:r>
              <a:rPr lang="ru-RU" sz="1600" b="0" i="1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Например</a:t>
            </a:r>
            <a:r>
              <a:rPr lang="ru-RU" sz="1600" b="0" i="0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: девочка плачет: (а-о-о); волк воет</a:t>
            </a:r>
            <a:r>
              <a:rPr lang="ru-RU" sz="1600" b="0" i="1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(у-у-у);</a:t>
            </a:r>
            <a:r>
              <a:rPr lang="ru-RU" sz="1600" b="0" i="0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болит зуб (о-о-о). 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31312" y="5808336"/>
            <a:ext cx="6096000" cy="186204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1150" b="0" i="0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фонематическое восприятие — это умствен­ное действие по дифференциации фонем и установлению звукового состава слова, то на третьем этапе вводятся упражнения на формирование звукового анализа и син­теза, и можно рекомендовать следующие упражнения:</a:t>
            </a:r>
            <a:endParaRPr lang="ru-RU" sz="1200" dirty="0" smtClean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220345" algn="l"/>
              </a:tabLst>
            </a:pPr>
            <a:r>
              <a:rPr lang="ru-RU" sz="1150" b="0" i="0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анализ прямых и обратных слогов (например,</a:t>
            </a:r>
            <a:r>
              <a:rPr lang="ru-RU" sz="1050" b="0" i="1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u-RU" sz="1050" b="0" i="1" u="none" strike="noStrike" spc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ам</a:t>
            </a:r>
            <a:r>
              <a:rPr lang="ru-RU" sz="1050" b="0" i="1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ом </a:t>
            </a:r>
            <a:r>
              <a:rPr lang="ru-RU" sz="1150" b="0" i="0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и т. д.);</a:t>
            </a:r>
            <a:endParaRPr lang="ru-RU" sz="1200" dirty="0" smtClean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214630" algn="l"/>
              </a:tabLst>
            </a:pPr>
            <a:r>
              <a:rPr lang="ru-RU" sz="1150" b="0" i="0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узнавание звука на фоне слова в начале (в позиции под ударением, в безударной позиции), середине и конце слова. Определение ударного гласного звука в начале слова проводится в трех вариантах: на слух, после произнесения слова ребенком, на основе </a:t>
            </a:r>
            <a:r>
              <a:rPr lang="ru-RU" sz="1150" b="0" i="0" u="none" strike="noStrike" spc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слухопроизносительных</a:t>
            </a:r>
            <a:r>
              <a:rPr lang="ru-RU" sz="1150" b="0" i="0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представлений (например, по заданию подобрать картинку к соответствующему звуку);</a:t>
            </a:r>
            <a:endParaRPr lang="ru-RU" sz="1200" dirty="0" smtClean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r>
              <a:rPr lang="ru-RU" sz="1050" b="1" i="0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«Подбери слова».</a:t>
            </a:r>
            <a:r>
              <a:rPr lang="ru-RU" sz="1150" b="0" i="0" u="none" strike="noStrike" spc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Ребенок подбирает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2680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7630" y="2708476"/>
            <a:ext cx="10625560" cy="3217762"/>
          </a:xfrm>
        </p:spPr>
        <p:txBody>
          <a:bodyPr/>
          <a:lstStyle/>
          <a:p>
            <a:pPr lvl="0" indent="450215" defTabSz="914400">
              <a:spcBef>
                <a:spcPts val="0"/>
              </a:spcBef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Фонематическое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восприятие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— это умствен­ное действие по дифференциации фонем и установлению звукового состава слова, то на третьем этапе вводятся упражнения на формирование звукового анализа и син­теза, и можно рекомендовать следующие упражнения:</a:t>
            </a:r>
            <a:r>
              <a:rPr lang="ru-RU" sz="2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+mn-cs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+mn-cs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анализ прямых и обратных слогов (например,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ам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ом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и т. д.);</a:t>
            </a:r>
            <a:r>
              <a:rPr lang="ru-RU" sz="2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+mn-cs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+mn-cs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узнавание звука на фоне слова в начале (в позиции под ударением, в безударной позиции), середине и конце слова. Определение ударного гласного звука в начале слова проводится в трех вариантах: на слух, после произнесения слова ребенком, на основе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слухопроизносительных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представлений (например, по заданию подобрать картинку к соответствующему звуку);</a:t>
            </a:r>
            <a:r>
              <a:rPr lang="ru-RU" sz="2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+mn-cs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+mn-cs"/>
              </a:rPr>
            </a:br>
            <a:r>
              <a:rPr lang="ru-RU" sz="20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0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90406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8007" y="2327905"/>
            <a:ext cx="8761413" cy="2973299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Спасибо за внимание</a:t>
            </a:r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6672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138</TotalTime>
  <Words>376</Words>
  <Application>Microsoft Office PowerPoint</Application>
  <PresentationFormat>Широкоэкранный</PresentationFormat>
  <Paragraphs>23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Arial Unicode MS</vt:lpstr>
      <vt:lpstr>Arial</vt:lpstr>
      <vt:lpstr>Arial Black</vt:lpstr>
      <vt:lpstr>Century Gothic</vt:lpstr>
      <vt:lpstr>Symbol</vt:lpstr>
      <vt:lpstr>Tahoma</vt:lpstr>
      <vt:lpstr>Times New Roman</vt:lpstr>
      <vt:lpstr>Wingdings 3</vt:lpstr>
      <vt:lpstr>Ион (конференц-зал)</vt:lpstr>
      <vt:lpstr>Использование здоровьесберегающих технологий в коррекционной работе с детьми дошкольного возраста</vt:lpstr>
      <vt:lpstr>1. Технология развития мелкой моторики У детей, имеющих речевые нарушения, развитию мелкой моторики должно уделяться особое внимание. Работа по развитию кистей рук проводится система­тически, по 3-5 минут ежедневно, в детском саду и дома:                              Технологии развития мелкой моторики.  К ним относятся  кинезеология, су-джок –терапия, самомассаж и массаж пальцев рук.   Формирование словесной речи ребенка начинается, когда движения пальцев рук достигают достаточной точности, при этом развитие пальцевой моторики под­готавливает почву для последующего формирования речи. У детей, имеющих речевые нарушения, развитию мелкой моторики должно уделяться особое внимание. Работа по развитию кистей рук проводится система­тически, по 3-5 минут ежедневно, в детском саду и дома: а) упражнения для развития мелкой моторики вклю­чаются в занятия логопеда и воспитателей; б) игры с пальчиками — в режимные моменты и прогулки; в) пальчиковая гимнастика проводится в комплексе с артикуляционной, воспитателями, в специаль­но отведенное в режиме дня время, а также дома с родителями; г) игры и действия с предметами — на физкультур­ных занятиях. д) Игровые упражнения Развитию мелкой моторики способствуют игры с различными мелкими предметами: с пуговицами, счетными палочками, спичками, крупой, зернобобовыми, бусами, прищепками, проволокой и т. д.  </vt:lpstr>
      <vt:lpstr>Технологии развития артикуляционной моторики                Технологии развития артикуляционной моторики.  К ним относятся логопедический массаж , зондовый массаж, артикуляционная гимнастика (губ, щек, языка)      Правильное произнесение звуков обеспечивается бла­годаря хорошей подвижности органов артикуляции, к которым относятся язык, губы, нижняя челюсть, мяг­кое нёбо. Точность, сила и дифференцированность дви­жений этих органов развиваются у ребенка постепенно, в процессе речевой деятельности. У ребенка, имеющего общее недоразвитие речи вследствие недоразвития или мозгового поражения, нарушается подвижность органов артикуляционного аппарата. Работа по развитию подвижности органов артику­ляционного аппарата проходит по следующим направ­лениям: 1. проведение дифференцированного массажа лицевой и артикуляционной мускулатуры; 2. проведение работы по борьбе с солевацией; 3. проведение артикуляционной гимнастики.  </vt:lpstr>
      <vt:lpstr> Технологии развития речевого дыхания и голоса  </vt:lpstr>
      <vt:lpstr>    Технологии развития фонематического слуха    </vt:lpstr>
      <vt:lpstr>Фонематическое восприятие — это умствен­ное действие по дифференциации фонем и установлению звукового состава слова, то на третьем этапе вводятся упражнения на формирование звукового анализа и син­теза, и можно рекомендовать следующие упражнения: анализ прямых и обратных слогов (например, ам, ом и т. д.); узнавание звука на фоне слова в начале (в позиции под ударением, в безударной позиции), середине и конце слова. Определение ударного гласного звука в начале слова проводится в трех вариантах: на слух, после произнесения слова ребенком, на основе слухопроизносительных представлений (например, по заданию подобрать картинку к соответствующему звуку);  </vt:lpstr>
      <vt:lpstr>Спасибо за внимание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здоровьесберегающих технологий в коррекционной работе с детьми дошкольного возраста</dc:title>
  <dc:creator>Метис</dc:creator>
  <cp:lastModifiedBy>Метис</cp:lastModifiedBy>
  <cp:revision>9</cp:revision>
  <dcterms:created xsi:type="dcterms:W3CDTF">2010-01-11T13:16:25Z</dcterms:created>
  <dcterms:modified xsi:type="dcterms:W3CDTF">2020-01-21T05:03:36Z</dcterms:modified>
</cp:coreProperties>
</file>