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1" r:id="rId18"/>
    <p:sldId id="273" r:id="rId19"/>
    <p:sldId id="274" r:id="rId20"/>
    <p:sldId id="275" r:id="rId21"/>
  </p:sldIdLst>
  <p:sldSz cx="9144000" cy="5143500" type="screen16x9"/>
  <p:notesSz cx="6858000" cy="9144000"/>
  <p:embeddedFontLst>
    <p:embeddedFont>
      <p:font typeface="Comfortaa" charset="0"/>
      <p:regular r:id="rId23"/>
      <p:bold r:id="rId24"/>
    </p:embeddedFont>
    <p:embeddedFont>
      <p:font typeface="Comic Sans MS" pitchFamily="66" charset="0"/>
      <p:regular r:id="rId25"/>
      <p:bold r:id="rId26"/>
    </p:embeddedFont>
    <p:embeddedFont>
      <p:font typeface="Oswald" charset="-52"/>
      <p:regular r:id="rId27"/>
      <p:bold r:id="rId28"/>
    </p:embeddedFont>
    <p:embeddedFont>
      <p:font typeface="Alfa Slab One" charset="0"/>
      <p:regular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83B7EFCC-3BFF-46C3-9995-D7FA75A58EBF}">
  <a:tblStyle styleId="{83B7EFCC-3BFF-46C3-9995-D7FA75A58EB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-576" y="-96"/>
      </p:cViewPr>
      <p:guideLst>
        <p:guide orient="horz" pos="1620"/>
        <p:guide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a17016bc66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a17016bc66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a0fe27feee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a0fe27feee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a0fe27feee_0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a0fe27feee_0_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a0fe27feee_0_3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a0fe27feee_0_3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a0fe27feee_0_3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a0fe27feee_0_3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a0fe27feee_0_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a0fe27feee_0_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a0fe27feee_0_4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a0fe27feee_0_4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a0fe27feee_0_5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a0fe27feee_0_5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a0fe27feee_0_5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a0fe27feee_0_5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ab3d1ea3c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ab3d1ea3c3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a17016bc66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a17016bc66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a0fe27fee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a0fe27fee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a0fe27fee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a0fe27fee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a0fe27feee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a0fe27feee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ab3810abcd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ab3810abcd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a0fe27feee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a0fe27feee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a0fe27feee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a0fe27feee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1.xml"/><Relationship Id="rId1" Type="http://schemas.openxmlformats.org/officeDocument/2006/relationships/video" Target="file:///C:\Users\&#1079;&#1072;&#1074;\Downloads\La%20chanson%20du%20zoo%20&#166;%20Comptines%20&#166;%20LittleBabyBum!.mp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487425" y="211500"/>
            <a:ext cx="2064900" cy="1325400"/>
          </a:xfrm>
          <a:prstGeom prst="flowChartConnector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6068075" y="259750"/>
            <a:ext cx="2297700" cy="1435800"/>
          </a:xfrm>
          <a:prstGeom prst="flowChartConnector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3373700" y="314950"/>
            <a:ext cx="1767000" cy="1325400"/>
          </a:xfrm>
          <a:prstGeom prst="flowChartConnector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6" cstate="screen">
            <a:alphaModFix/>
          </a:blip>
          <a:stretch>
            <a:fillRect/>
          </a:stretch>
        </p:blipFill>
        <p:spPr>
          <a:xfrm>
            <a:off x="7020275" y="2832300"/>
            <a:ext cx="1345500" cy="2020200"/>
          </a:xfrm>
          <a:prstGeom prst="flowChartConnector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7" cstate="screen">
            <a:alphaModFix/>
          </a:blip>
          <a:stretch>
            <a:fillRect/>
          </a:stretch>
        </p:blipFill>
        <p:spPr>
          <a:xfrm>
            <a:off x="3473025" y="3477675"/>
            <a:ext cx="1950300" cy="1435800"/>
          </a:xfrm>
          <a:prstGeom prst="flowChartConnector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8" cstate="screen">
            <a:alphaModFix/>
          </a:blip>
          <a:stretch>
            <a:fillRect/>
          </a:stretch>
        </p:blipFill>
        <p:spPr>
          <a:xfrm>
            <a:off x="585950" y="2735400"/>
            <a:ext cx="1473600" cy="2214000"/>
          </a:xfrm>
          <a:prstGeom prst="flowChartConnector">
            <a:avLst/>
          </a:prstGeom>
          <a:noFill/>
          <a:ln>
            <a:noFill/>
          </a:ln>
        </p:spPr>
      </p:pic>
      <p:sp>
        <p:nvSpPr>
          <p:cNvPr id="60" name="Google Shape;60;p13"/>
          <p:cNvSpPr/>
          <p:nvPr/>
        </p:nvSpPr>
        <p:spPr>
          <a:xfrm>
            <a:off x="2414200" y="1961475"/>
            <a:ext cx="4059600" cy="11025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100" b="1">
                <a:latin typeface="Comfortaa"/>
                <a:ea typeface="Comfortaa"/>
                <a:cs typeface="Comfortaa"/>
                <a:sym typeface="Comfortaa"/>
              </a:rPr>
              <a:t>?</a:t>
            </a:r>
            <a:endParaRPr sz="8100" b="1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/>
          <p:nvPr/>
        </p:nvSpPr>
        <p:spPr>
          <a:xfrm>
            <a:off x="1268550" y="127625"/>
            <a:ext cx="5188800" cy="5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Qui est grand?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43" name="Google Shape;143;p22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1628350" y="1559875"/>
            <a:ext cx="2430600" cy="243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2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4545750" y="1114300"/>
            <a:ext cx="3071249" cy="291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/>
          <p:nvPr/>
        </p:nvSpPr>
        <p:spPr>
          <a:xfrm>
            <a:off x="5223650" y="1396025"/>
            <a:ext cx="3309300" cy="106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latin typeface="Comic Sans MS"/>
                <a:ea typeface="Comic Sans MS"/>
                <a:cs typeface="Comic Sans MS"/>
                <a:sym typeface="Comic Sans MS"/>
              </a:rPr>
              <a:t>est grand</a:t>
            </a:r>
            <a:endParaRPr sz="4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50" name="Google Shape;150;p23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521475" y="412975"/>
            <a:ext cx="4549124" cy="431755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3"/>
          <p:cNvSpPr txBox="1"/>
          <p:nvPr/>
        </p:nvSpPr>
        <p:spPr>
          <a:xfrm>
            <a:off x="715075" y="761825"/>
            <a:ext cx="1233900" cy="106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latin typeface="Comic Sans MS"/>
                <a:ea typeface="Comic Sans MS"/>
                <a:cs typeface="Comic Sans MS"/>
                <a:sym typeface="Comic Sans MS"/>
              </a:rPr>
              <a:t>Le</a:t>
            </a:r>
            <a:endParaRPr sz="4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/>
        </p:nvSpPr>
        <p:spPr>
          <a:xfrm>
            <a:off x="1268550" y="127625"/>
            <a:ext cx="5188800" cy="5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Que fait la girafe?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57" name="Google Shape;15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3288" y="821900"/>
            <a:ext cx="5497434" cy="412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850" y="688975"/>
            <a:ext cx="5811726" cy="3765551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5"/>
          <p:cNvSpPr txBox="1"/>
          <p:nvPr/>
        </p:nvSpPr>
        <p:spPr>
          <a:xfrm>
            <a:off x="4670175" y="1349875"/>
            <a:ext cx="4520100" cy="12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latin typeface="Comic Sans MS"/>
                <a:ea typeface="Comic Sans MS"/>
                <a:cs typeface="Comic Sans MS"/>
                <a:sym typeface="Comic Sans MS"/>
              </a:rPr>
              <a:t>Elle marche</a:t>
            </a:r>
            <a:endParaRPr sz="4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/>
          <p:nvPr/>
        </p:nvSpPr>
        <p:spPr>
          <a:xfrm>
            <a:off x="253825" y="254450"/>
            <a:ext cx="5188800" cy="5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Que fait la fillette?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69" name="Google Shape;169;p26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4810900" y="136113"/>
            <a:ext cx="4010400" cy="4871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7"/>
          <p:cNvSpPr txBox="1"/>
          <p:nvPr/>
        </p:nvSpPr>
        <p:spPr>
          <a:xfrm>
            <a:off x="253825" y="254450"/>
            <a:ext cx="5188800" cy="5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Elle caresse le chat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75" name="Google Shape;175;p27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4810900" y="136113"/>
            <a:ext cx="4010400" cy="4871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a chanson du zoo ¦ Comptines ¦ LittleBabyBum!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1428750"/>
            <a:ext cx="3048000" cy="228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87557" y="418289"/>
            <a:ext cx="45111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3200" dirty="0" smtClean="0"/>
              <a:t>Un peu de gymnastique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4">
              <a:lumMod val="75000"/>
            </a:schemeClr>
          </a:solidFill>
        </p:spPr>
        <p:txBody>
          <a:bodyPr/>
          <a:lstStyle/>
          <a:p>
            <a:r>
              <a:rPr lang="fr-CA" sz="4400" dirty="0" smtClean="0"/>
              <a:t>La lettre </a:t>
            </a:r>
            <a:r>
              <a:rPr lang="fr-CA" sz="4400" b="1" dirty="0" smtClean="0"/>
              <a:t>G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821021" y="1935804"/>
            <a:ext cx="933856" cy="7003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068111" y="1935804"/>
            <a:ext cx="992221" cy="7295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89889" y="2694562"/>
            <a:ext cx="1614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</a:t>
            </a:r>
            <a:r>
              <a:rPr lang="en-US" sz="4800" b="1" dirty="0" smtClean="0">
                <a:solidFill>
                  <a:srgbClr val="FF0000"/>
                </a:solidFill>
              </a:rPr>
              <a:t>[</a:t>
            </a:r>
            <a:r>
              <a:rPr lang="ru-RU" sz="4800" b="1" dirty="0" smtClean="0">
                <a:solidFill>
                  <a:srgbClr val="FF0000"/>
                </a:solidFill>
              </a:rPr>
              <a:t>г</a:t>
            </a:r>
            <a:r>
              <a:rPr lang="en-US" sz="4800" b="1" dirty="0" smtClean="0">
                <a:solidFill>
                  <a:srgbClr val="FF0000"/>
                </a:solidFill>
              </a:rPr>
              <a:t>]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88995" y="2662138"/>
            <a:ext cx="1031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B050"/>
                </a:solidFill>
              </a:rPr>
              <a:t>[</a:t>
            </a:r>
            <a:r>
              <a:rPr lang="ru-RU" sz="4800" b="1" dirty="0" smtClean="0">
                <a:solidFill>
                  <a:srgbClr val="00B050"/>
                </a:solidFill>
              </a:rPr>
              <a:t>ж</a:t>
            </a:r>
            <a:r>
              <a:rPr lang="en-US" sz="4800" b="1" dirty="0" smtClean="0">
                <a:solidFill>
                  <a:srgbClr val="00B050"/>
                </a:solidFill>
              </a:rPr>
              <a:t>]</a:t>
            </a:r>
            <a:endParaRPr lang="ru-RU" sz="4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0"/>
          <p:cNvSpPr txBox="1"/>
          <p:nvPr/>
        </p:nvSpPr>
        <p:spPr>
          <a:xfrm>
            <a:off x="6042375" y="1066950"/>
            <a:ext cx="2986500" cy="30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girafe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gymnaste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nage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93" name="Google Shape;193;p30"/>
          <p:cNvSpPr txBox="1"/>
          <p:nvPr/>
        </p:nvSpPr>
        <p:spPr>
          <a:xfrm>
            <a:off x="2271750" y="1234600"/>
            <a:ext cx="4427700" cy="28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300">
                <a:solidFill>
                  <a:srgbClr val="CC0000"/>
                </a:solidFill>
                <a:latin typeface="Alfa Slab One"/>
                <a:ea typeface="Alfa Slab One"/>
                <a:cs typeface="Alfa Slab One"/>
                <a:sym typeface="Alfa Slab One"/>
              </a:rPr>
              <a:t>G</a:t>
            </a:r>
            <a:endParaRPr sz="19300">
              <a:solidFill>
                <a:srgbClr val="CC00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94" name="Google Shape;194;p30"/>
          <p:cNvSpPr txBox="1"/>
          <p:nvPr/>
        </p:nvSpPr>
        <p:spPr>
          <a:xfrm>
            <a:off x="3693250" y="2824800"/>
            <a:ext cx="2513700" cy="7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30"/>
          <p:cNvSpPr txBox="1"/>
          <p:nvPr/>
        </p:nvSpPr>
        <p:spPr>
          <a:xfrm>
            <a:off x="542075" y="923200"/>
            <a:ext cx="2882700" cy="34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grand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guitare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garçon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gomme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1"/>
          <p:cNvSpPr txBox="1"/>
          <p:nvPr/>
        </p:nvSpPr>
        <p:spPr>
          <a:xfrm>
            <a:off x="690425" y="245725"/>
            <a:ext cx="8071500" cy="115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latin typeface="Comic Sans MS"/>
                <a:ea typeface="Comic Sans MS"/>
                <a:cs typeface="Comic Sans MS"/>
                <a:sym typeface="Comic Sans MS"/>
              </a:rPr>
              <a:t>Complète le tableau</a:t>
            </a:r>
            <a:endParaRPr sz="4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aphicFrame>
        <p:nvGraphicFramePr>
          <p:cNvPr id="201" name="Google Shape;201;p31"/>
          <p:cNvGraphicFramePr/>
          <p:nvPr/>
        </p:nvGraphicFramePr>
        <p:xfrm>
          <a:off x="952500" y="1404950"/>
          <a:ext cx="7239000" cy="3040320"/>
        </p:xfrm>
        <a:graphic>
          <a:graphicData uri="http://schemas.openxmlformats.org/drawingml/2006/table">
            <a:tbl>
              <a:tblPr>
                <a:noFill/>
                <a:tableStyleId>{83B7EFCC-3BFF-46C3-9995-D7FA75A58EBF}</a:tableStyleId>
              </a:tblPr>
              <a:tblGrid>
                <a:gridCol w="3619500"/>
                <a:gridCol w="3619500"/>
              </a:tblGrid>
              <a:tr h="7086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4800">
                          <a:solidFill>
                            <a:srgbClr val="CC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[г]</a:t>
                      </a:r>
                      <a:endParaRPr sz="4800">
                        <a:solidFill>
                          <a:srgbClr val="CC0000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4800">
                          <a:solidFill>
                            <a:srgbClr val="38761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[ж]</a:t>
                      </a:r>
                      <a:endParaRPr sz="4800">
                        <a:solidFill>
                          <a:srgbClr val="38761D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25" marR="91425" marT="91425" marB="91425"/>
                </a:tc>
              </a:tr>
              <a:tr h="708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</a:tr>
              <a:tr h="708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</a:tr>
              <a:tr h="708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719425" y="453900"/>
            <a:ext cx="1763700" cy="1192200"/>
          </a:xfrm>
          <a:prstGeom prst="flowChartConnector">
            <a:avLst/>
          </a:prstGeom>
          <a:solidFill>
            <a:schemeClr val="lt2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>
                <a:latin typeface="Comic Sans MS"/>
                <a:ea typeface="Comic Sans MS"/>
                <a:cs typeface="Comic Sans MS"/>
                <a:sym typeface="Comic Sans MS"/>
              </a:rPr>
              <a:t>un hérisson</a:t>
            </a:r>
            <a:endParaRPr sz="2000" b="1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3849838" y="365225"/>
            <a:ext cx="1463700" cy="1192200"/>
          </a:xfrm>
          <a:prstGeom prst="flowChartConnector">
            <a:avLst/>
          </a:prstGeom>
          <a:solidFill>
            <a:schemeClr val="lt2"/>
          </a:solidFill>
          <a:ln w="3810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>
                <a:latin typeface="Comic Sans MS"/>
                <a:ea typeface="Comic Sans MS"/>
                <a:cs typeface="Comic Sans MS"/>
                <a:sym typeface="Comic Sans MS"/>
              </a:rPr>
              <a:t>un loup</a:t>
            </a:r>
            <a:endParaRPr sz="2000" b="1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6837750" y="453900"/>
            <a:ext cx="1419600" cy="1192200"/>
          </a:xfrm>
          <a:prstGeom prst="flowChartConnector">
            <a:avLst/>
          </a:prstGeom>
          <a:solidFill>
            <a:schemeClr val="lt2"/>
          </a:solidFill>
          <a:ln w="38100" cap="flat" cmpd="sng">
            <a:solidFill>
              <a:srgbClr val="6AA8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>
                <a:latin typeface="Comic Sans MS"/>
                <a:ea typeface="Comic Sans MS"/>
                <a:cs typeface="Comic Sans MS"/>
                <a:sym typeface="Comic Sans MS"/>
              </a:rPr>
              <a:t>un tigre</a:t>
            </a:r>
            <a:endParaRPr sz="2000" b="1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719425" y="3354725"/>
            <a:ext cx="1675200" cy="1277100"/>
          </a:xfrm>
          <a:prstGeom prst="flowChartConnector">
            <a:avLst/>
          </a:prstGeom>
          <a:solidFill>
            <a:schemeClr val="lt2"/>
          </a:solidFill>
          <a:ln w="38100" cap="flat" cmpd="sng">
            <a:solidFill>
              <a:srgbClr val="F1C23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>
                <a:latin typeface="Comic Sans MS"/>
                <a:ea typeface="Comic Sans MS"/>
                <a:cs typeface="Comic Sans MS"/>
                <a:sym typeface="Comic Sans MS"/>
              </a:rPr>
              <a:t>un zèbre</a:t>
            </a:r>
            <a:endParaRPr sz="2000" b="1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3906388" y="3443425"/>
            <a:ext cx="1419600" cy="1277100"/>
          </a:xfrm>
          <a:prstGeom prst="flowChartConnector">
            <a:avLst/>
          </a:prstGeom>
          <a:solidFill>
            <a:schemeClr val="lt2"/>
          </a:solidFill>
          <a:ln w="38100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>
                <a:latin typeface="Comic Sans MS"/>
                <a:ea typeface="Comic Sans MS"/>
                <a:cs typeface="Comic Sans MS"/>
                <a:sym typeface="Comic Sans MS"/>
              </a:rPr>
              <a:t>un cheval</a:t>
            </a:r>
            <a:endParaRPr sz="2000" b="1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6837750" y="3354725"/>
            <a:ext cx="1419600" cy="1277100"/>
          </a:xfrm>
          <a:prstGeom prst="flowChartConnector">
            <a:avLst/>
          </a:prstGeom>
          <a:solidFill>
            <a:schemeClr val="lt2"/>
          </a:solidFill>
          <a:ln w="38100" cap="flat" cmpd="sng">
            <a:solidFill>
              <a:srgbClr val="CC41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>
                <a:latin typeface="Comic Sans MS"/>
                <a:ea typeface="Comic Sans MS"/>
                <a:cs typeface="Comic Sans MS"/>
                <a:sym typeface="Comic Sans MS"/>
              </a:rPr>
              <a:t>une girafe</a:t>
            </a:r>
            <a:endParaRPr sz="2000" b="1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975600" y="1949175"/>
            <a:ext cx="7380300" cy="11025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100" b="1">
                <a:latin typeface="Comfortaa"/>
                <a:ea typeface="Comfortaa"/>
                <a:cs typeface="Comfortaa"/>
                <a:sym typeface="Comfortaa"/>
              </a:rPr>
              <a:t>животные</a:t>
            </a:r>
            <a:endParaRPr sz="8100" b="1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32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2"/>
          <p:cNvSpPr txBox="1"/>
          <p:nvPr/>
        </p:nvSpPr>
        <p:spPr>
          <a:xfrm>
            <a:off x="2823275" y="1049475"/>
            <a:ext cx="3690000" cy="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mic Sans MS"/>
              <a:buChar char="●"/>
            </a:pPr>
            <a:r>
              <a:rPr lang="ru" sz="1800">
                <a:latin typeface="Comic Sans MS"/>
                <a:ea typeface="Comic Sans MS"/>
                <a:cs typeface="Comic Sans MS"/>
                <a:sym typeface="Comic Sans MS"/>
              </a:rPr>
              <a:t>выучили новые слова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32"/>
          <p:cNvSpPr txBox="1"/>
          <p:nvPr/>
        </p:nvSpPr>
        <p:spPr>
          <a:xfrm>
            <a:off x="2823275" y="1590025"/>
            <a:ext cx="3171000" cy="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mic Sans MS"/>
              <a:buChar char="●"/>
            </a:pPr>
            <a:r>
              <a:rPr lang="ru" sz="1800">
                <a:latin typeface="Comic Sans MS"/>
                <a:ea typeface="Comic Sans MS"/>
                <a:cs typeface="Comic Sans MS"/>
                <a:sym typeface="Comic Sans MS"/>
              </a:rPr>
              <a:t>делали упражнения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09" name="Google Shape;209;p32"/>
          <p:cNvSpPr txBox="1"/>
          <p:nvPr/>
        </p:nvSpPr>
        <p:spPr>
          <a:xfrm>
            <a:off x="2823275" y="2081375"/>
            <a:ext cx="3171000" cy="40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mic Sans MS"/>
              <a:buChar char="●"/>
            </a:pPr>
            <a:r>
              <a:rPr lang="ru" sz="1800">
                <a:latin typeface="Comic Sans MS"/>
                <a:ea typeface="Comic Sans MS"/>
                <a:cs typeface="Comic Sans MS"/>
                <a:sym typeface="Comic Sans MS"/>
              </a:rPr>
              <a:t>читали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10" name="Google Shape;210;p32"/>
          <p:cNvSpPr txBox="1"/>
          <p:nvPr/>
        </p:nvSpPr>
        <p:spPr>
          <a:xfrm>
            <a:off x="2823275" y="3189375"/>
            <a:ext cx="1890900" cy="40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mic Sans MS"/>
              <a:buChar char="●"/>
            </a:pPr>
            <a:r>
              <a:rPr lang="ru" sz="1800">
                <a:latin typeface="Comic Sans MS"/>
                <a:ea typeface="Comic Sans MS"/>
                <a:cs typeface="Comic Sans MS"/>
                <a:sym typeface="Comic Sans MS"/>
              </a:rPr>
              <a:t>писали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11" name="Google Shape;211;p32"/>
          <p:cNvSpPr txBox="1"/>
          <p:nvPr/>
        </p:nvSpPr>
        <p:spPr>
          <a:xfrm>
            <a:off x="2823275" y="2635875"/>
            <a:ext cx="2271600" cy="5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Comic Sans MS"/>
              <a:buChar char="●"/>
            </a:pPr>
            <a:r>
              <a:rPr lang="ru" sz="1800">
                <a:latin typeface="Comic Sans MS"/>
                <a:ea typeface="Comic Sans MS"/>
                <a:cs typeface="Comic Sans MS"/>
                <a:sym typeface="Comic Sans MS"/>
              </a:rPr>
              <a:t>играли</a:t>
            </a:r>
            <a:endParaRPr sz="1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12" name="Google Shape;212;p32"/>
          <p:cNvSpPr txBox="1"/>
          <p:nvPr/>
        </p:nvSpPr>
        <p:spPr>
          <a:xfrm>
            <a:off x="3507950" y="197725"/>
            <a:ext cx="4158000" cy="5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latin typeface="Comic Sans MS"/>
                <a:ea typeface="Comic Sans MS"/>
                <a:cs typeface="Comic Sans MS"/>
                <a:sym typeface="Comic Sans MS"/>
              </a:rPr>
              <a:t>Что удалось сделать?</a:t>
            </a:r>
            <a:endParaRPr sz="2400" b="1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13" name="Google Shape;213;p32"/>
          <p:cNvSpPr/>
          <p:nvPr/>
        </p:nvSpPr>
        <p:spPr>
          <a:xfrm>
            <a:off x="5941100" y="1049475"/>
            <a:ext cx="348000" cy="403500"/>
          </a:xfrm>
          <a:prstGeom prst="mathPlus">
            <a:avLst>
              <a:gd name="adj1" fmla="val 23520"/>
            </a:avLst>
          </a:prstGeom>
          <a:solidFill>
            <a:srgbClr val="6AA84F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32"/>
          <p:cNvSpPr/>
          <p:nvPr/>
        </p:nvSpPr>
        <p:spPr>
          <a:xfrm>
            <a:off x="5941100" y="3306150"/>
            <a:ext cx="348000" cy="403500"/>
          </a:xfrm>
          <a:prstGeom prst="mathPlus">
            <a:avLst>
              <a:gd name="adj1" fmla="val 23520"/>
            </a:avLst>
          </a:prstGeom>
          <a:solidFill>
            <a:srgbClr val="6AA84F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32"/>
          <p:cNvSpPr/>
          <p:nvPr/>
        </p:nvSpPr>
        <p:spPr>
          <a:xfrm>
            <a:off x="5941100" y="2693763"/>
            <a:ext cx="348000" cy="403500"/>
          </a:xfrm>
          <a:prstGeom prst="mathPlus">
            <a:avLst>
              <a:gd name="adj1" fmla="val 23520"/>
            </a:avLst>
          </a:prstGeom>
          <a:solidFill>
            <a:srgbClr val="6AA84F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32"/>
          <p:cNvSpPr/>
          <p:nvPr/>
        </p:nvSpPr>
        <p:spPr>
          <a:xfrm>
            <a:off x="5941100" y="2081375"/>
            <a:ext cx="348000" cy="403500"/>
          </a:xfrm>
          <a:prstGeom prst="mathPlus">
            <a:avLst>
              <a:gd name="adj1" fmla="val 23520"/>
            </a:avLst>
          </a:prstGeom>
          <a:solidFill>
            <a:srgbClr val="6AA84F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32"/>
          <p:cNvSpPr/>
          <p:nvPr/>
        </p:nvSpPr>
        <p:spPr>
          <a:xfrm>
            <a:off x="5941100" y="1578025"/>
            <a:ext cx="348000" cy="403500"/>
          </a:xfrm>
          <a:prstGeom prst="mathPlus">
            <a:avLst>
              <a:gd name="adj1" fmla="val 23520"/>
            </a:avLst>
          </a:prstGeom>
          <a:solidFill>
            <a:srgbClr val="6AA84F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Je vais au zoo</a:t>
            </a:r>
            <a:endParaRPr/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8" y="0"/>
            <a:ext cx="912971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2984075" y="968188"/>
            <a:ext cx="3690000" cy="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Comic Sans MS"/>
              <a:buChar char="●"/>
            </a:pPr>
            <a:r>
              <a:rPr lang="ru" sz="2400">
                <a:latin typeface="Comic Sans MS"/>
                <a:ea typeface="Comic Sans MS"/>
                <a:cs typeface="Comic Sans MS"/>
                <a:sym typeface="Comic Sans MS"/>
              </a:rPr>
              <a:t>учить новые слова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2612550" y="1584925"/>
            <a:ext cx="4011600" cy="5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Comic Sans MS"/>
              <a:buChar char="●"/>
            </a:pPr>
            <a:r>
              <a:rPr lang="ru" sz="2400">
                <a:latin typeface="Comic Sans MS"/>
                <a:ea typeface="Comic Sans MS"/>
                <a:cs typeface="Comic Sans MS"/>
                <a:sym typeface="Comic Sans MS"/>
              </a:rPr>
              <a:t>делать упражнения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2793875" y="2294013"/>
            <a:ext cx="3171000" cy="40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Comic Sans MS"/>
              <a:buChar char="●"/>
            </a:pPr>
            <a:r>
              <a:rPr lang="ru" sz="2400">
                <a:latin typeface="Comic Sans MS"/>
                <a:ea typeface="Comic Sans MS"/>
                <a:cs typeface="Comic Sans MS"/>
                <a:sym typeface="Comic Sans MS"/>
              </a:rPr>
              <a:t>читать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3217150" y="2858825"/>
            <a:ext cx="1890900" cy="40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Comic Sans MS"/>
              <a:buChar char="●"/>
            </a:pPr>
            <a:r>
              <a:rPr lang="ru" sz="2400">
                <a:latin typeface="Comic Sans MS"/>
                <a:ea typeface="Comic Sans MS"/>
                <a:cs typeface="Comic Sans MS"/>
                <a:sym typeface="Comic Sans MS"/>
              </a:rPr>
              <a:t>писать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3983150" y="3377275"/>
            <a:ext cx="2271600" cy="5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Comic Sans MS"/>
              <a:buChar char="●"/>
            </a:pPr>
            <a:r>
              <a:rPr lang="ru" sz="2400">
                <a:latin typeface="Comic Sans MS"/>
                <a:ea typeface="Comic Sans MS"/>
                <a:cs typeface="Comic Sans MS"/>
                <a:sym typeface="Comic Sans MS"/>
              </a:rPr>
              <a:t>играть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3507950" y="197725"/>
            <a:ext cx="3222000" cy="5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Что будем делать?</a:t>
            </a:r>
            <a:endParaRPr sz="2400" b="1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 txBox="1"/>
          <p:nvPr/>
        </p:nvSpPr>
        <p:spPr>
          <a:xfrm>
            <a:off x="144650" y="47325"/>
            <a:ext cx="5096700" cy="8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latin typeface="Oswald"/>
                <a:ea typeface="Oswald"/>
                <a:cs typeface="Oswald"/>
                <a:sym typeface="Oswald"/>
              </a:rPr>
              <a:t>Слова к уроку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898125" y="629550"/>
            <a:ext cx="7230000" cy="35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0050" algn="l" rtl="0">
              <a:spcBef>
                <a:spcPts val="0"/>
              </a:spcBef>
              <a:spcAft>
                <a:spcPts val="0"/>
              </a:spcAft>
              <a:buSzPts val="2700"/>
              <a:buFont typeface="Comic Sans MS"/>
              <a:buChar char="●"/>
            </a:pPr>
            <a:r>
              <a:rPr lang="ru" sz="2700">
                <a:latin typeface="Comic Sans MS"/>
                <a:ea typeface="Comic Sans MS"/>
                <a:cs typeface="Comic Sans MS"/>
                <a:sym typeface="Comic Sans MS"/>
              </a:rPr>
              <a:t>un chat -     </a:t>
            </a:r>
            <a:r>
              <a:rPr lang="ru" sz="2700">
                <a:solidFill>
                  <a:srgbClr val="1155CC"/>
                </a:solidFill>
                <a:latin typeface="Comic Sans MS"/>
                <a:ea typeface="Comic Sans MS"/>
                <a:cs typeface="Comic Sans MS"/>
                <a:sym typeface="Comic Sans MS"/>
              </a:rPr>
              <a:t>кот</a:t>
            </a:r>
            <a:endParaRPr sz="2700">
              <a:solidFill>
                <a:srgbClr val="1155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00050" algn="l" rtl="0">
              <a:spcBef>
                <a:spcPts val="0"/>
              </a:spcBef>
              <a:spcAft>
                <a:spcPts val="0"/>
              </a:spcAft>
              <a:buSzPts val="2700"/>
              <a:buFont typeface="Comic Sans MS"/>
              <a:buChar char="●"/>
            </a:pPr>
            <a:r>
              <a:rPr lang="ru" sz="2700">
                <a:latin typeface="Comic Sans MS"/>
                <a:ea typeface="Comic Sans MS"/>
                <a:cs typeface="Comic Sans MS"/>
                <a:sym typeface="Comic Sans MS"/>
              </a:rPr>
              <a:t>un zèbre -   </a:t>
            </a:r>
            <a:r>
              <a:rPr lang="ru" sz="2700">
                <a:solidFill>
                  <a:srgbClr val="1155CC"/>
                </a:solidFill>
                <a:latin typeface="Comic Sans MS"/>
                <a:ea typeface="Comic Sans MS"/>
                <a:cs typeface="Comic Sans MS"/>
                <a:sym typeface="Comic Sans MS"/>
              </a:rPr>
              <a:t>зебра</a:t>
            </a:r>
            <a:endParaRPr sz="2700">
              <a:solidFill>
                <a:srgbClr val="1155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00050" algn="l" rtl="0">
              <a:spcBef>
                <a:spcPts val="0"/>
              </a:spcBef>
              <a:spcAft>
                <a:spcPts val="0"/>
              </a:spcAft>
              <a:buSzPts val="2700"/>
              <a:buFont typeface="Comic Sans MS"/>
              <a:buChar char="●"/>
            </a:pPr>
            <a:r>
              <a:rPr lang="ru" sz="2700">
                <a:latin typeface="Comic Sans MS"/>
                <a:ea typeface="Comic Sans MS"/>
                <a:cs typeface="Comic Sans MS"/>
                <a:sym typeface="Comic Sans MS"/>
              </a:rPr>
              <a:t>une girafe - </a:t>
            </a:r>
            <a:r>
              <a:rPr lang="ru" sz="2700">
                <a:solidFill>
                  <a:srgbClr val="1155CC"/>
                </a:solidFill>
                <a:latin typeface="Comic Sans MS"/>
                <a:ea typeface="Comic Sans MS"/>
                <a:cs typeface="Comic Sans MS"/>
                <a:sym typeface="Comic Sans MS"/>
              </a:rPr>
              <a:t>жираф</a:t>
            </a:r>
            <a:endParaRPr sz="2700">
              <a:solidFill>
                <a:srgbClr val="1155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00050" algn="l" rtl="0">
              <a:spcBef>
                <a:spcPts val="0"/>
              </a:spcBef>
              <a:spcAft>
                <a:spcPts val="0"/>
              </a:spcAft>
              <a:buSzPts val="2700"/>
              <a:buFont typeface="Comic Sans MS"/>
              <a:buChar char="●"/>
            </a:pPr>
            <a:r>
              <a:rPr lang="ru" sz="2700">
                <a:latin typeface="Comic Sans MS"/>
                <a:ea typeface="Comic Sans MS"/>
                <a:cs typeface="Comic Sans MS"/>
                <a:sym typeface="Comic Sans MS"/>
              </a:rPr>
              <a:t>un cheval -  </a:t>
            </a:r>
            <a:r>
              <a:rPr lang="ru" sz="2700">
                <a:solidFill>
                  <a:srgbClr val="1155CC"/>
                </a:solidFill>
                <a:latin typeface="Comic Sans MS"/>
                <a:ea typeface="Comic Sans MS"/>
                <a:cs typeface="Comic Sans MS"/>
                <a:sym typeface="Comic Sans MS"/>
              </a:rPr>
              <a:t>лошадь</a:t>
            </a:r>
            <a:endParaRPr sz="2700">
              <a:solidFill>
                <a:srgbClr val="1155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00050" algn="l" rtl="0">
              <a:spcBef>
                <a:spcPts val="0"/>
              </a:spcBef>
              <a:spcAft>
                <a:spcPts val="0"/>
              </a:spcAft>
              <a:buSzPts val="2700"/>
              <a:buFont typeface="Comic Sans MS"/>
              <a:buChar char="●"/>
            </a:pPr>
            <a:r>
              <a:rPr lang="ru" sz="2700">
                <a:latin typeface="Comic Sans MS"/>
                <a:ea typeface="Comic Sans MS"/>
                <a:cs typeface="Comic Sans MS"/>
                <a:sym typeface="Comic Sans MS"/>
              </a:rPr>
              <a:t>il court -     </a:t>
            </a:r>
            <a:r>
              <a:rPr lang="ru" sz="2700">
                <a:solidFill>
                  <a:srgbClr val="1155CC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он бежит</a:t>
            </a:r>
            <a:endParaRPr sz="2700">
              <a:solidFill>
                <a:srgbClr val="1155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00050" algn="l" rtl="0">
              <a:spcBef>
                <a:spcPts val="0"/>
              </a:spcBef>
              <a:spcAft>
                <a:spcPts val="0"/>
              </a:spcAft>
              <a:buSzPts val="2700"/>
              <a:buFont typeface="Comic Sans MS"/>
              <a:buChar char="●"/>
            </a:pPr>
            <a:r>
              <a:rPr lang="ru" sz="2700">
                <a:latin typeface="Comic Sans MS"/>
                <a:ea typeface="Comic Sans MS"/>
                <a:cs typeface="Comic Sans MS"/>
                <a:sym typeface="Comic Sans MS"/>
              </a:rPr>
              <a:t>elle caresse - </a:t>
            </a:r>
            <a:r>
              <a:rPr lang="ru" sz="2700">
                <a:solidFill>
                  <a:srgbClr val="1155CC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она гладит</a:t>
            </a:r>
            <a:endParaRPr sz="2700">
              <a:solidFill>
                <a:srgbClr val="1155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00050" algn="l" rtl="0">
              <a:spcBef>
                <a:spcPts val="0"/>
              </a:spcBef>
              <a:spcAft>
                <a:spcPts val="0"/>
              </a:spcAft>
              <a:buSzPts val="2700"/>
              <a:buFont typeface="Comic Sans MS"/>
              <a:buChar char="●"/>
            </a:pPr>
            <a:r>
              <a:rPr lang="ru" sz="2700">
                <a:latin typeface="Comic Sans MS"/>
                <a:ea typeface="Comic Sans MS"/>
                <a:cs typeface="Comic Sans MS"/>
                <a:sym typeface="Comic Sans MS"/>
              </a:rPr>
              <a:t>grand -        </a:t>
            </a:r>
            <a:r>
              <a:rPr lang="ru" sz="2700">
                <a:solidFill>
                  <a:srgbClr val="1155CC"/>
                </a:solidFill>
                <a:latin typeface="Comic Sans MS"/>
                <a:ea typeface="Comic Sans MS"/>
                <a:cs typeface="Comic Sans MS"/>
                <a:sym typeface="Comic Sans MS"/>
              </a:rPr>
              <a:t>большой</a:t>
            </a:r>
            <a:endParaRPr sz="2700">
              <a:solidFill>
                <a:srgbClr val="1155CC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/>
        </p:nvSpPr>
        <p:spPr>
          <a:xfrm>
            <a:off x="1276350" y="58450"/>
            <a:ext cx="5523300" cy="10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latin typeface="Oswald"/>
                <a:ea typeface="Oswald"/>
                <a:cs typeface="Oswald"/>
                <a:sym typeface="Oswald"/>
              </a:rPr>
              <a:t>Соедини слово и картинку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1" name="Google Shape;101;p18"/>
          <p:cNvSpPr txBox="1"/>
          <p:nvPr/>
        </p:nvSpPr>
        <p:spPr>
          <a:xfrm>
            <a:off x="392025" y="1118525"/>
            <a:ext cx="3205800" cy="35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ic Sans MS"/>
              <a:buAutoNum type="arabicPeriod"/>
            </a:pPr>
            <a:r>
              <a:rPr lang="ru" sz="3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un chat</a:t>
            </a:r>
            <a:endParaRPr sz="30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ic Sans MS"/>
              <a:buAutoNum type="arabicPeriod"/>
            </a:pPr>
            <a:r>
              <a:rPr lang="ru" sz="3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un zèbre</a:t>
            </a:r>
            <a:endParaRPr sz="30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ic Sans MS"/>
              <a:buAutoNum type="arabicPeriod"/>
            </a:pPr>
            <a:r>
              <a:rPr lang="ru" sz="3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une girafe</a:t>
            </a:r>
            <a:endParaRPr sz="30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ic Sans MS"/>
              <a:buAutoNum type="arabicPeriod"/>
            </a:pPr>
            <a:r>
              <a:rPr lang="ru" sz="3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un cheval</a:t>
            </a:r>
            <a:endParaRPr sz="30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ic Sans MS"/>
              <a:buAutoNum type="arabicPeriod"/>
            </a:pPr>
            <a:r>
              <a:rPr lang="ru" sz="3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il court</a:t>
            </a:r>
            <a:endParaRPr sz="30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omic Sans MS"/>
              <a:buAutoNum type="arabicPeriod"/>
            </a:pPr>
            <a:r>
              <a:rPr lang="ru" sz="30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elle caresse</a:t>
            </a:r>
            <a:endParaRPr sz="30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5544100" y="2643251"/>
            <a:ext cx="1499175" cy="181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5059800" y="668163"/>
            <a:ext cx="1879638" cy="1248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7158500" y="2722100"/>
            <a:ext cx="1801700" cy="199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6" cstate="screen">
            <a:alphaModFix/>
          </a:blip>
          <a:stretch>
            <a:fillRect/>
          </a:stretch>
        </p:blipFill>
        <p:spPr>
          <a:xfrm>
            <a:off x="2744523" y="668186"/>
            <a:ext cx="2184050" cy="1456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8"/>
          <p:cNvPicPr preferRelativeResize="0"/>
          <p:nvPr/>
        </p:nvPicPr>
        <p:blipFill>
          <a:blip r:embed="rId7" cstate="screen">
            <a:alphaModFix/>
          </a:blip>
          <a:stretch>
            <a:fillRect/>
          </a:stretch>
        </p:blipFill>
        <p:spPr>
          <a:xfrm>
            <a:off x="3187200" y="2343887"/>
            <a:ext cx="2184051" cy="1452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8"/>
          <p:cNvPicPr preferRelativeResize="0"/>
          <p:nvPr/>
        </p:nvPicPr>
        <p:blipFill>
          <a:blip r:embed="rId8" cstate="screen">
            <a:alphaModFix/>
          </a:blip>
          <a:stretch>
            <a:fillRect/>
          </a:stretch>
        </p:blipFill>
        <p:spPr>
          <a:xfrm>
            <a:off x="7043275" y="58450"/>
            <a:ext cx="2032149" cy="246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8"/>
          <p:cNvSpPr txBox="1"/>
          <p:nvPr/>
        </p:nvSpPr>
        <p:spPr>
          <a:xfrm>
            <a:off x="2905950" y="1246125"/>
            <a:ext cx="380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rgbClr val="FFFFFF"/>
                </a:solidFill>
                <a:latin typeface="Alfa Slab One"/>
                <a:ea typeface="Alfa Slab One"/>
                <a:cs typeface="Alfa Slab One"/>
                <a:sym typeface="Alfa Slab One"/>
              </a:rPr>
              <a:t>A</a:t>
            </a:r>
            <a:endParaRPr sz="3600">
              <a:solidFill>
                <a:srgbClr val="FFFFFF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09" name="Google Shape;109;p18"/>
          <p:cNvSpPr txBox="1"/>
          <p:nvPr/>
        </p:nvSpPr>
        <p:spPr>
          <a:xfrm>
            <a:off x="5200600" y="1292250"/>
            <a:ext cx="458700" cy="5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rgbClr val="FFFFFF"/>
                </a:solidFill>
                <a:latin typeface="Alfa Slab One"/>
                <a:ea typeface="Alfa Slab One"/>
                <a:cs typeface="Alfa Slab One"/>
                <a:sym typeface="Alfa Slab One"/>
              </a:rPr>
              <a:t>B</a:t>
            </a:r>
            <a:endParaRPr sz="3600">
              <a:solidFill>
                <a:srgbClr val="FFFFFF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10" name="Google Shape;110;p18"/>
          <p:cNvSpPr txBox="1"/>
          <p:nvPr/>
        </p:nvSpPr>
        <p:spPr>
          <a:xfrm>
            <a:off x="8440775" y="242925"/>
            <a:ext cx="3804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rgbClr val="FFFFFF"/>
                </a:solidFill>
                <a:latin typeface="Alfa Slab One"/>
                <a:ea typeface="Alfa Slab One"/>
                <a:cs typeface="Alfa Slab One"/>
                <a:sym typeface="Alfa Slab One"/>
              </a:rPr>
              <a:t>C</a:t>
            </a:r>
            <a:endParaRPr sz="3600">
              <a:solidFill>
                <a:srgbClr val="FFFFFF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3344125" y="2399225"/>
            <a:ext cx="458700" cy="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rgbClr val="FF00FF"/>
                </a:solidFill>
                <a:latin typeface="Alfa Slab One"/>
                <a:ea typeface="Alfa Slab One"/>
                <a:cs typeface="Alfa Slab One"/>
                <a:sym typeface="Alfa Slab One"/>
              </a:rPr>
              <a:t>D</a:t>
            </a:r>
            <a:endParaRPr sz="3600">
              <a:solidFill>
                <a:srgbClr val="FF00FF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12" name="Google Shape;112;p18"/>
          <p:cNvSpPr txBox="1"/>
          <p:nvPr/>
        </p:nvSpPr>
        <p:spPr>
          <a:xfrm>
            <a:off x="6123075" y="4128850"/>
            <a:ext cx="380400" cy="5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Alfa Slab One"/>
                <a:ea typeface="Alfa Slab One"/>
                <a:cs typeface="Alfa Slab One"/>
                <a:sym typeface="Alfa Slab One"/>
              </a:rPr>
              <a:t>E</a:t>
            </a:r>
            <a:endParaRPr sz="3600"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8452300" y="4002000"/>
            <a:ext cx="380400" cy="63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rgbClr val="FFFF00"/>
                </a:solidFill>
                <a:latin typeface="Alfa Slab One"/>
                <a:ea typeface="Alfa Slab One"/>
                <a:cs typeface="Alfa Slab One"/>
                <a:sym typeface="Alfa Slab One"/>
              </a:rPr>
              <a:t>F</a:t>
            </a:r>
            <a:endParaRPr sz="3600">
              <a:solidFill>
                <a:srgbClr val="FFFF00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9"/>
          <p:cNvPicPr preferRelativeResize="0"/>
          <p:nvPr/>
        </p:nvPicPr>
        <p:blipFill rotWithShape="1">
          <a:blip r:embed="rId3" cstate="screen">
            <a:alphaModFix/>
          </a:blip>
          <a:srcRect r="-532" b="-8309"/>
          <a:stretch/>
        </p:blipFill>
        <p:spPr>
          <a:xfrm>
            <a:off x="0" y="-398200"/>
            <a:ext cx="9267350" cy="6551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9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4256244" y="1146450"/>
            <a:ext cx="971649" cy="971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9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5161350" y="1971750"/>
            <a:ext cx="1155901" cy="119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9"/>
          <p:cNvPicPr preferRelativeResize="0"/>
          <p:nvPr/>
        </p:nvPicPr>
        <p:blipFill>
          <a:blip r:embed="rId6" cstate="screen">
            <a:alphaModFix/>
          </a:blip>
          <a:stretch>
            <a:fillRect/>
          </a:stretch>
        </p:blipFill>
        <p:spPr>
          <a:xfrm>
            <a:off x="4717074" y="2934100"/>
            <a:ext cx="1040925" cy="111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9"/>
          <p:cNvPicPr preferRelativeResize="0"/>
          <p:nvPr/>
        </p:nvPicPr>
        <p:blipFill>
          <a:blip r:embed="rId7" cstate="screen">
            <a:alphaModFix/>
          </a:blip>
          <a:stretch>
            <a:fillRect/>
          </a:stretch>
        </p:blipFill>
        <p:spPr>
          <a:xfrm>
            <a:off x="4786350" y="3834825"/>
            <a:ext cx="971650" cy="97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9"/>
          <p:cNvSpPr txBox="1"/>
          <p:nvPr/>
        </p:nvSpPr>
        <p:spPr>
          <a:xfrm>
            <a:off x="1057500" y="1500775"/>
            <a:ext cx="7743600" cy="3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600"/>
              <a:buFont typeface="Comic Sans MS"/>
              <a:buAutoNum type="arabicPeriod"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Bruno voit une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600"/>
              <a:buFont typeface="Comic Sans MS"/>
              <a:buAutoNum type="arabicPeriod"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Nicolas dessine un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600"/>
              <a:buFont typeface="Comic Sans MS"/>
              <a:buAutoNum type="arabicPeriod"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Luc regarde le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600"/>
              <a:buFont typeface="Comic Sans MS"/>
              <a:buAutoNum type="arabicPeriod"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Lili caresse son   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4" name="Google Shape;124;p19"/>
          <p:cNvSpPr txBox="1"/>
          <p:nvPr/>
        </p:nvSpPr>
        <p:spPr>
          <a:xfrm>
            <a:off x="1057500" y="431400"/>
            <a:ext cx="6814800" cy="4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3600" b="1">
                <a:solidFill>
                  <a:srgbClr val="351C75"/>
                </a:solidFill>
                <a:latin typeface="Oswald"/>
                <a:ea typeface="Oswald"/>
                <a:cs typeface="Oswald"/>
                <a:sym typeface="Oswald"/>
              </a:rPr>
              <a:t>Lis et complète les phrases.</a:t>
            </a:r>
            <a:endParaRPr sz="3600" b="1">
              <a:solidFill>
                <a:srgbClr val="351C75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351C7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0"/>
          <p:cNvSpPr txBox="1"/>
          <p:nvPr/>
        </p:nvSpPr>
        <p:spPr>
          <a:xfrm>
            <a:off x="1268550" y="127625"/>
            <a:ext cx="5188800" cy="5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Que fait le zèbre?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30" name="Google Shape;130;p20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440675" y="821900"/>
            <a:ext cx="6115425" cy="4076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0"/>
          <p:cNvSpPr txBox="1"/>
          <p:nvPr/>
        </p:nvSpPr>
        <p:spPr>
          <a:xfrm>
            <a:off x="6641950" y="900200"/>
            <a:ext cx="2260200" cy="31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ru" sz="2400"/>
              <a:t>il saute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ru" sz="2400"/>
              <a:t>il court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ru" sz="2400"/>
              <a:t>il marche</a:t>
            </a:r>
            <a:endParaRPr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/>
          <p:nvPr/>
        </p:nvSpPr>
        <p:spPr>
          <a:xfrm>
            <a:off x="276900" y="1050100"/>
            <a:ext cx="6115500" cy="5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latin typeface="Comic Sans MS"/>
                <a:ea typeface="Comic Sans MS"/>
                <a:cs typeface="Comic Sans MS"/>
                <a:sym typeface="Comic Sans MS"/>
              </a:rPr>
              <a:t>Il court</a:t>
            </a: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37" name="Google Shape;137;p21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2896775" y="750225"/>
            <a:ext cx="6115425" cy="407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181</Words>
  <PresentationFormat>Экран (16:9)</PresentationFormat>
  <Paragraphs>76</Paragraphs>
  <Slides>20</Slides>
  <Notes>18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Comfortaa</vt:lpstr>
      <vt:lpstr>Comic Sans MS</vt:lpstr>
      <vt:lpstr>Oswald</vt:lpstr>
      <vt:lpstr>Alfa Slab One</vt:lpstr>
      <vt:lpstr>Simple Light</vt:lpstr>
      <vt:lpstr>Слайд 1</vt:lpstr>
      <vt:lpstr>Слайд 2</vt:lpstr>
      <vt:lpstr>Je vais au zoo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La lettre G 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зав</dc:creator>
  <cp:lastModifiedBy>зав</cp:lastModifiedBy>
  <cp:revision>3</cp:revision>
  <dcterms:modified xsi:type="dcterms:W3CDTF">2020-11-19T13:57:36Z</dcterms:modified>
</cp:coreProperties>
</file>