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E965737-FE2A-4627-91A3-292C6D7B3AB6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60D268-BB6E-47EA-8E1A-1AA07D433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&#1056;&#1072;&#1079;&#1088;&#1103;&#1076;&#1099;%20&#1084;&#1077;&#1089;&#1090;&#1086;&#1080;&#1084;&#1077;&#1085;&#1080;&#1081;..docx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8;&#1086;&#1089;&#1089;&#1074;&#1086;&#1088;&#1076;.xlsx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29211" y="5981700"/>
            <a:ext cx="6400800" cy="1752600"/>
          </a:xfrm>
        </p:spPr>
        <p:txBody>
          <a:bodyPr/>
          <a:lstStyle/>
          <a:p>
            <a:pPr algn="r"/>
            <a:r>
              <a:rPr lang="ru-RU" u="sng" dirty="0" smtClean="0">
                <a:solidFill>
                  <a:schemeClr val="tx1"/>
                </a:solidFill>
              </a:rPr>
              <a:t>Выполнила: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Шошина </a:t>
            </a:r>
            <a:r>
              <a:rPr lang="ru-RU" dirty="0" smtClean="0">
                <a:solidFill>
                  <a:schemeClr val="tx1"/>
                </a:solidFill>
              </a:rPr>
              <a:t>И. 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2016224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Квест</a:t>
            </a:r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русскому языку на тему: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«Разряды местоимений».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4" descr="http://tapenik.ru/dizain/dev_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62558">
            <a:off x="7370549" y="2576097"/>
            <a:ext cx="1173486" cy="1950859"/>
          </a:xfrm>
          <a:prstGeom prst="rect">
            <a:avLst/>
          </a:prstGeom>
          <a:noFill/>
        </p:spPr>
      </p:pic>
      <p:pic>
        <p:nvPicPr>
          <p:cNvPr id="14342" name="Picture 6" descr="http://tapenik.ru/dizain/boy_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68368" flipH="1">
            <a:off x="679128" y="2553682"/>
            <a:ext cx="1177685" cy="20609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 rot="20359544">
            <a:off x="1090038" y="4507630"/>
            <a:ext cx="1383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он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613774">
            <a:off x="6405760" y="4315022"/>
            <a:ext cx="1909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она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07904" y="4581128"/>
            <a:ext cx="2021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они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4348" name="Picture 12" descr="https://ds04.infourok.ru/uploads/ex/05c6/00076c4d-a68edfa2/hello_html_62fff9a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132856"/>
            <a:ext cx="3744416" cy="254152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4. Какое местоимение является возвратным?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503920" cy="4572000"/>
          </a:xfrm>
        </p:spPr>
        <p:txBody>
          <a:bodyPr/>
          <a:lstStyle/>
          <a:p>
            <a:pPr lvl="0"/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А) Себя;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Б) Кто;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В) Некий.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4. Какое местоимение является возвратным?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503920" cy="4572000"/>
          </a:xfrm>
        </p:spPr>
        <p:txBody>
          <a:bodyPr/>
          <a:lstStyle/>
          <a:p>
            <a:pPr lvl="0"/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А) Себя;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Б) Кто;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В) Некий.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4. Какое местоимение является возвратным?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503920" cy="4572000"/>
          </a:xfrm>
        </p:spPr>
        <p:txBody>
          <a:bodyPr/>
          <a:lstStyle/>
          <a:p>
            <a:pPr lvl="0"/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А) Себя;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Б) Кто;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В) Некий.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4. Какое местоимение является возвратным?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503920" cy="4572000"/>
          </a:xfrm>
        </p:spPr>
        <p:txBody>
          <a:bodyPr/>
          <a:lstStyle/>
          <a:p>
            <a:pPr lvl="0"/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А) Себя;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Б) Кто;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В) Некий.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5. Какой разряд местоимения совпадает с вопросительными местоимениями?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4800" b="1" dirty="0" smtClean="0">
                <a:solidFill>
                  <a:srgbClr val="0070C0"/>
                </a:solidFill>
                <a:hlinkClick r:id="rId2" action="ppaction://hlinksldjump"/>
              </a:rPr>
              <a:t>А) Относительные;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lvl="0"/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Б) Указательные;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В) Определительные.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5. Какой разряд местоимения совпадает с вопросительными местоимениями?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4800" b="1" dirty="0" smtClean="0">
                <a:solidFill>
                  <a:srgbClr val="0070C0"/>
                </a:solidFill>
                <a:hlinkClick r:id="rId2" action="ppaction://hlinksldjump"/>
              </a:rPr>
              <a:t>А) Относительные;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lvl="0"/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Б) Указательные;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В) Определительные.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5. Какой разряд местоимения совпадает с вопросительными местоимениями?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4800" b="1" dirty="0" smtClean="0">
                <a:solidFill>
                  <a:srgbClr val="0070C0"/>
                </a:solidFill>
                <a:hlinkClick r:id="rId2" action="ppaction://hlinksldjump"/>
              </a:rPr>
              <a:t>А) Относительные;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lvl="0"/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Б) Указательные;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В) Определительные.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5. Какой разряд местоимения совпадает с вопросительными местоимениями?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4800" b="1" dirty="0" smtClean="0">
                <a:solidFill>
                  <a:srgbClr val="0070C0"/>
                </a:solidFill>
                <a:hlinkClick r:id="rId2" action="ppaction://hlinksldjump"/>
              </a:rPr>
              <a:t>А) Относительные;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lvl="0"/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Б) Указательные;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В) Определительные.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5. Какой разряд местоимения совпадает с вопросительными местоимениями?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4800" b="1" dirty="0" smtClean="0">
                <a:solidFill>
                  <a:srgbClr val="0070C0"/>
                </a:solidFill>
                <a:hlinkClick r:id="rId2" action="ppaction://hlinksldjump"/>
              </a:rPr>
              <a:t>А) Относительные;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lvl="0"/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Б) Указательные;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hlinkClick r:id="rId3" action="ppaction://hlinksldjump"/>
              </a:rPr>
              <a:t>В) Определительные.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0" y="3140968"/>
            <a:ext cx="4175918" cy="1673225"/>
          </a:xfrm>
        </p:spPr>
        <p:txBody>
          <a:bodyPr>
            <a:noAutofit/>
          </a:bodyPr>
          <a:lstStyle/>
          <a:p>
            <a:r>
              <a:rPr lang="ru-RU" sz="10120" dirty="0" smtClean="0">
                <a:solidFill>
                  <a:srgbClr val="FF0000"/>
                </a:solidFill>
                <a:hlinkClick r:id="rId2" action="ppaction://hlinksldjump"/>
              </a:rPr>
              <a:t>5!</a:t>
            </a:r>
            <a:endParaRPr lang="ru-RU" sz="10120" dirty="0" smtClean="0">
              <a:solidFill>
                <a:srgbClr val="FF0000"/>
              </a:solidFill>
            </a:endParaRPr>
          </a:p>
          <a:p>
            <a:r>
              <a:rPr lang="ru-RU" sz="4000" i="1" dirty="0" smtClean="0">
                <a:solidFill>
                  <a:srgbClr val="FF0000"/>
                </a:solidFill>
                <a:latin typeface="Monotype Corsiva" pitchFamily="66" charset="0"/>
              </a:rPr>
              <a:t>Ты молодец!</a:t>
            </a:r>
            <a:endParaRPr lang="ru-RU" sz="40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1524000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Твоя оценка:</a:t>
            </a:r>
            <a:endParaRPr lang="ru-RU" sz="8000" b="1" dirty="0"/>
          </a:p>
        </p:txBody>
      </p:sp>
      <p:pic>
        <p:nvPicPr>
          <p:cNvPr id="24578" name="Picture 2" descr="https://st.depositphotos.com/1967477/3552/v/450/depositphotos_35528165-stock-illustration-little-bo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36912"/>
            <a:ext cx="3816424" cy="334997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708920"/>
            <a:ext cx="8568952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hlinkClick r:id="rId2" action="ppaction://hlinkfile"/>
              </a:rPr>
              <a:t>Нажми на меня.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752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Изучите теоретический материал по теме.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5362" name="Picture 2" descr="https://st.depositphotos.com/1070459/1347/v/950/depositphotos_13472238-stock-illustration-smart-baby-bo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356992"/>
            <a:ext cx="3024335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L 0.25 0.33333  L 0 0.33333  L 0 0  Z" pathEditMode="relative" ptsTypes="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724128" y="3501008"/>
            <a:ext cx="2771526" cy="1673225"/>
          </a:xfrm>
        </p:spPr>
        <p:txBody>
          <a:bodyPr>
            <a:normAutofit fontScale="55000" lnSpcReduction="20000"/>
          </a:bodyPr>
          <a:lstStyle/>
          <a:p>
            <a:r>
              <a:rPr lang="ru-RU" sz="16100" dirty="0" smtClean="0">
                <a:solidFill>
                  <a:srgbClr val="00B0F0"/>
                </a:solidFill>
                <a:hlinkClick r:id="rId2" action="ppaction://hlinksldjump"/>
              </a:rPr>
              <a:t>4! </a:t>
            </a:r>
            <a:endParaRPr lang="ru-RU" sz="16100" dirty="0" smtClean="0">
              <a:solidFill>
                <a:srgbClr val="00B0F0"/>
              </a:solidFill>
            </a:endParaRPr>
          </a:p>
          <a:p>
            <a:r>
              <a:rPr lang="ru-RU" sz="4800" i="1" dirty="0" smtClean="0">
                <a:solidFill>
                  <a:srgbClr val="00B0F0"/>
                </a:solidFill>
                <a:latin typeface="Monotype Corsiva" pitchFamily="66" charset="0"/>
              </a:rPr>
              <a:t>Хорошо!</a:t>
            </a:r>
            <a:endParaRPr lang="ru-RU" sz="4800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1524000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Твоя оценка:</a:t>
            </a:r>
            <a:endParaRPr lang="ru-RU" sz="8000" b="1" dirty="0"/>
          </a:p>
        </p:txBody>
      </p:sp>
      <p:pic>
        <p:nvPicPr>
          <p:cNvPr id="23554" name="Picture 2" descr="https://thumbs.dreamstime.com/z/chibi-boy-anime-manga-style-vector-illustration-isolated-white-background-emotional-character-sticker-jetpack-flying-85772402.jpg"/>
          <p:cNvPicPr>
            <a:picLocks noChangeAspect="1" noChangeArrowheads="1"/>
          </p:cNvPicPr>
          <p:nvPr/>
        </p:nvPicPr>
        <p:blipFill>
          <a:blip r:embed="rId3" cstate="print"/>
          <a:srcRect b="7843"/>
          <a:stretch>
            <a:fillRect/>
          </a:stretch>
        </p:blipFill>
        <p:spPr bwMode="auto">
          <a:xfrm>
            <a:off x="611560" y="2708920"/>
            <a:ext cx="3744416" cy="3689634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427984" y="3140968"/>
            <a:ext cx="4427710" cy="167322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B050"/>
                </a:solidFill>
                <a:hlinkClick r:id="rId2" action="ppaction://hlinksldjump"/>
              </a:rPr>
              <a:t>3! </a:t>
            </a:r>
            <a:endParaRPr lang="ru-RU" sz="9600" dirty="0" smtClean="0">
              <a:solidFill>
                <a:srgbClr val="00B050"/>
              </a:solidFill>
            </a:endParaRPr>
          </a:p>
          <a:p>
            <a:r>
              <a:rPr lang="ru-RU" sz="3200" i="1" dirty="0" smtClean="0">
                <a:solidFill>
                  <a:srgbClr val="00B050"/>
                </a:solidFill>
                <a:latin typeface="Monotype Corsiva" pitchFamily="66" charset="0"/>
              </a:rPr>
              <a:t>Старайся лучше!</a:t>
            </a:r>
            <a:endParaRPr lang="ru-RU" sz="3200" i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/>
              <a:t>Твоя оценка:</a:t>
            </a:r>
            <a:endParaRPr lang="ru-RU" sz="8000" b="1" dirty="0"/>
          </a:p>
        </p:txBody>
      </p:sp>
      <p:pic>
        <p:nvPicPr>
          <p:cNvPr id="22534" name="Picture 6" descr="https://st.depositphotos.com/1967477/3507/v/950/depositphotos_35077753-stock-illustration-angry-bo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259632" y="2492896"/>
            <a:ext cx="2376264" cy="376041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148064" y="3284984"/>
            <a:ext cx="3528392" cy="1673225"/>
          </a:xfrm>
        </p:spPr>
        <p:txBody>
          <a:bodyPr>
            <a:normAutofit fontScale="55000" lnSpcReduction="20000"/>
          </a:bodyPr>
          <a:lstStyle/>
          <a:p>
            <a:r>
              <a:rPr lang="ru-RU" sz="13700" dirty="0" smtClean="0">
                <a:solidFill>
                  <a:srgbClr val="7030A0"/>
                </a:solidFill>
                <a:hlinkClick r:id="rId2" action="ppaction://hlinksldjump"/>
              </a:rPr>
              <a:t>2!</a:t>
            </a:r>
            <a:endParaRPr lang="ru-RU" sz="13700" dirty="0" smtClean="0">
              <a:solidFill>
                <a:srgbClr val="7030A0"/>
              </a:solidFill>
            </a:endParaRPr>
          </a:p>
          <a:p>
            <a:r>
              <a:rPr lang="ru-RU" sz="7100" i="1" dirty="0" smtClean="0">
                <a:solidFill>
                  <a:srgbClr val="7030A0"/>
                </a:solidFill>
                <a:latin typeface="Monotype Corsiva" pitchFamily="66" charset="0"/>
              </a:rPr>
              <a:t>Плохо!</a:t>
            </a:r>
            <a:endParaRPr lang="ru-RU" sz="7100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dirty="0" smtClean="0"/>
              <a:t>Твоя оценка:</a:t>
            </a:r>
            <a:endParaRPr lang="ru-RU" sz="8800" b="1" dirty="0"/>
          </a:p>
        </p:txBody>
      </p:sp>
      <p:pic>
        <p:nvPicPr>
          <p:cNvPr id="21508" name="Picture 4" descr="http://s.fishki.net/upload/users/2015/12/08/346290/b897cae700266d2909603dae6bc3cd3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492896"/>
            <a:ext cx="2592288" cy="377019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851920" y="2780928"/>
            <a:ext cx="5004792" cy="167322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tx1"/>
                </a:solidFill>
                <a:hlinkClick r:id="rId2" action="ppaction://hlinksldjump"/>
              </a:rPr>
              <a:t>2!</a:t>
            </a:r>
            <a:endParaRPr lang="ru-RU" sz="9600" dirty="0" smtClean="0">
              <a:solidFill>
                <a:schemeClr val="tx1"/>
              </a:solidFill>
            </a:endParaRPr>
          </a:p>
          <a:p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</a:rPr>
              <a:t>Ты набрал 1 балл.</a:t>
            </a:r>
          </a:p>
          <a:p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</a:rPr>
              <a:t>Пройди тест еще раз!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dirty="0" smtClean="0"/>
              <a:t>Твоя оценка:</a:t>
            </a:r>
            <a:endParaRPr lang="ru-RU" sz="8800" b="1" dirty="0"/>
          </a:p>
        </p:txBody>
      </p:sp>
      <p:pic>
        <p:nvPicPr>
          <p:cNvPr id="20482" name="Picture 2" descr="http://www.stihi.ru/pics/2017/04/29/5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564904"/>
            <a:ext cx="2736304" cy="3653107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03848" y="3068960"/>
            <a:ext cx="5724872" cy="2448272"/>
          </a:xfrm>
        </p:spPr>
        <p:txBody>
          <a:bodyPr>
            <a:normAutofit fontScale="25000" lnSpcReduction="20000"/>
          </a:bodyPr>
          <a:lstStyle/>
          <a:p>
            <a:r>
              <a:rPr lang="ru-RU" sz="38400" dirty="0" smtClean="0">
                <a:solidFill>
                  <a:schemeClr val="tx1"/>
                </a:solidFill>
                <a:hlinkClick r:id="rId2" action="ppaction://hlinksldjump"/>
              </a:rPr>
              <a:t>2!</a:t>
            </a:r>
            <a:endParaRPr lang="ru-RU" sz="38400" dirty="0" smtClean="0">
              <a:solidFill>
                <a:schemeClr val="tx1"/>
              </a:solidFill>
            </a:endParaRPr>
          </a:p>
          <a:p>
            <a:r>
              <a:rPr lang="ru-RU" sz="12800" i="1" dirty="0" smtClean="0">
                <a:solidFill>
                  <a:schemeClr val="tx1"/>
                </a:solidFill>
                <a:latin typeface="Monotype Corsiva" pitchFamily="66" charset="0"/>
              </a:rPr>
              <a:t>Ты набрал 0 баллов!</a:t>
            </a:r>
          </a:p>
          <a:p>
            <a:r>
              <a:rPr lang="ru-RU" sz="12800" i="1" dirty="0" smtClean="0">
                <a:solidFill>
                  <a:schemeClr val="tx1"/>
                </a:solidFill>
                <a:latin typeface="Monotype Corsiva" pitchFamily="66" charset="0"/>
              </a:rPr>
              <a:t>Изучи тему еще раз!</a:t>
            </a:r>
            <a:endParaRPr lang="ru-RU" sz="12800" i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dirty="0" smtClean="0"/>
              <a:t>Твоя оценка:</a:t>
            </a:r>
            <a:endParaRPr lang="ru-RU" sz="8800" b="1" dirty="0"/>
          </a:p>
        </p:txBody>
      </p:sp>
      <p:pic>
        <p:nvPicPr>
          <p:cNvPr id="19458" name="Picture 2" descr="https://st2.depositphotos.com/1000792/7764/v/950/depositphotos_77649410-stock-illustration-crying-boy-walking-to-sch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3"/>
            <a:ext cx="2448272" cy="3689797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ululu.org/images/sam/sochinen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4068167" cy="2952328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139952" y="3501008"/>
            <a:ext cx="4788024" cy="1673225"/>
          </a:xfrm>
        </p:spPr>
        <p:txBody>
          <a:bodyPr>
            <a:normAutofit fontScale="92500"/>
          </a:bodyPr>
          <a:lstStyle/>
          <a:p>
            <a:r>
              <a:rPr lang="ru-RU" sz="4800" dirty="0" smtClean="0">
                <a:solidFill>
                  <a:srgbClr val="00B050"/>
                </a:solidFill>
                <a:hlinkClick r:id="rId3" action="ppaction://hlinkfile"/>
              </a:rPr>
              <a:t>Реши кроссворд!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42175" cy="1524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Закрепи свои знания по теме «Разряды местоимений».</a:t>
            </a:r>
            <a:endParaRPr lang="ru-RU" sz="4000" b="1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2852936"/>
            <a:ext cx="8496944" cy="1752600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solidFill>
                  <a:schemeClr val="accent1"/>
                </a:solidFill>
                <a:latin typeface="Monotype Corsiva" pitchFamily="66" charset="0"/>
              </a:rPr>
              <a:t>Ты справился со всеми заданиями!</a:t>
            </a:r>
          </a:p>
          <a:p>
            <a:endParaRPr lang="ru-RU" sz="3200" dirty="0" smtClean="0"/>
          </a:p>
          <a:p>
            <a:r>
              <a:rPr lang="ru-RU" sz="4800" dirty="0" smtClean="0"/>
              <a:t>Спасибо за работу!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Поздравляю!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55576" y="3429000"/>
            <a:ext cx="4320480" cy="1673225"/>
          </a:xfrm>
        </p:spPr>
        <p:txBody>
          <a:bodyPr>
            <a:noAutofit/>
          </a:bodyPr>
          <a:lstStyle/>
          <a:p>
            <a:r>
              <a:rPr lang="ru-RU" sz="66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Начать тест.</a:t>
            </a:r>
            <a:endParaRPr lang="ru-RU" sz="66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1524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Пройди тест на тему «Разряды местоимений».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://ds115.centerstart.ru/sites/ds115.centerstart.ru/files/0_103220_18b2ba0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636912"/>
            <a:ext cx="2606330" cy="340696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4752528" cy="758952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b="1" dirty="0" smtClean="0"/>
              <a:t>1. Местоимение: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772816"/>
            <a:ext cx="8503920" cy="4572000"/>
          </a:xfrm>
        </p:spPr>
        <p:txBody>
          <a:bodyPr/>
          <a:lstStyle/>
          <a:p>
            <a:pPr lvl="0" algn="just"/>
            <a:r>
              <a:rPr lang="ru-RU" sz="2400" b="1" dirty="0" smtClean="0">
                <a:solidFill>
                  <a:srgbClr val="0070C0"/>
                </a:solidFill>
                <a:hlinkClick r:id="rId2" action="ppaction://hlinksldjump"/>
              </a:rPr>
              <a:t>А) Указывает на лицо, предмет или явление; 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pPr lvl="0" algn="just"/>
            <a:endParaRPr lang="ru-RU" sz="2400" b="1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hlinkClick r:id="rId3" action="ppaction://hlinksldjump"/>
              </a:rPr>
              <a:t>Б) Обозначает лицо, предмет или явление;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pPr algn="just"/>
            <a:endParaRPr lang="ru-RU" sz="2400" b="1" dirty="0" smtClean="0">
              <a:solidFill>
                <a:srgbClr val="0070C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hlinkClick r:id="rId3" action="ppaction://hlinksldjump"/>
              </a:rPr>
              <a:t>В) Обозначает признак предмета.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2. Местоимение используется вместо: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503920" cy="45720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А) Глагола;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Б) Существительного;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В) Междометия.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2. Местоимение используется вместо: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700808"/>
            <a:ext cx="8503920" cy="45720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А) Глагола;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Б) Существительного;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В) Междометия.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3. Сколько разрядов местоимений выделяются в русском языке?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503920" cy="45720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А) 10;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Б) 13;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В) 9.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3. Сколько разрядов местоимений выделяются в русском языке?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503920" cy="45720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А) 10;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Б) 13;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В) 9.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534400" cy="75895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3. Сколько разрядов местоимений выделяются в русском языке?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503920" cy="45720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А) 10;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  <a:hlinkClick r:id="rId2" action="ppaction://hlinksldjump"/>
              </a:rPr>
              <a:t>Б) 13;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pPr lvl="0"/>
            <a:r>
              <a:rPr lang="ru-RU" sz="4400" b="1" dirty="0" smtClean="0">
                <a:solidFill>
                  <a:srgbClr val="0070C0"/>
                </a:solidFill>
                <a:hlinkClick r:id="rId3" action="ppaction://hlinksldjump"/>
              </a:rPr>
              <a:t>В) 9.</a:t>
            </a:r>
            <a:endParaRPr lang="ru-RU" sz="4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90</TotalTime>
  <Words>439</Words>
  <Application>Microsoft Office PowerPoint</Application>
  <PresentationFormat>Экран (4:3)</PresentationFormat>
  <Paragraphs>125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Официальная</vt:lpstr>
      <vt:lpstr>Квест по русскому языку на тему:  «Разряды местоимений».</vt:lpstr>
      <vt:lpstr>Изучите теоретический материал по теме.</vt:lpstr>
      <vt:lpstr>Пройди тест на тему «Разряды местоимений».</vt:lpstr>
      <vt:lpstr>1. Местоимение: </vt:lpstr>
      <vt:lpstr>2. Местоимение используется вместо: </vt:lpstr>
      <vt:lpstr>2. Местоимение используется вместо: </vt:lpstr>
      <vt:lpstr>3. Сколько разрядов местоимений выделяются в русском языке? </vt:lpstr>
      <vt:lpstr>3. Сколько разрядов местоимений выделяются в русском языке? </vt:lpstr>
      <vt:lpstr>3. Сколько разрядов местоимений выделяются в русском языке? </vt:lpstr>
      <vt:lpstr>4. Какое местоимение является возвратным? </vt:lpstr>
      <vt:lpstr>4. Какое местоимение является возвратным? </vt:lpstr>
      <vt:lpstr>4. Какое местоимение является возвратным? </vt:lpstr>
      <vt:lpstr>4. Какое местоимение является возвратным? </vt:lpstr>
      <vt:lpstr>5. Какой разряд местоимения совпадает с вопросительными местоимениями? </vt:lpstr>
      <vt:lpstr>5. Какой разряд местоимения совпадает с вопросительными местоимениями? </vt:lpstr>
      <vt:lpstr>5. Какой разряд местоимения совпадает с вопросительными местоимениями? </vt:lpstr>
      <vt:lpstr>5. Какой разряд местоимения совпадает с вопросительными местоимениями? </vt:lpstr>
      <vt:lpstr>5. Какой разряд местоимения совпадает с вопросительными местоимениями? </vt:lpstr>
      <vt:lpstr>Твоя оценка:</vt:lpstr>
      <vt:lpstr>Твоя оценка:</vt:lpstr>
      <vt:lpstr>Твоя оценка:</vt:lpstr>
      <vt:lpstr>Твоя оценка:</vt:lpstr>
      <vt:lpstr>Твоя оценка:</vt:lpstr>
      <vt:lpstr>Твоя оценка:</vt:lpstr>
      <vt:lpstr>Закрепи свои знания по теме «Разряды местоимений».</vt:lpstr>
      <vt:lpstr>Поздравляю!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 по русскому языку на тему:  «Разряды местоимений».</dc:title>
  <dc:creator>Александр</dc:creator>
  <cp:lastModifiedBy>DELL</cp:lastModifiedBy>
  <cp:revision>15</cp:revision>
  <dcterms:created xsi:type="dcterms:W3CDTF">2017-12-15T10:31:43Z</dcterms:created>
  <dcterms:modified xsi:type="dcterms:W3CDTF">2020-11-18T21:20:41Z</dcterms:modified>
</cp:coreProperties>
</file>