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Средний стиль 4 —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E8B1032C-EA38-4F05-BA0D-38AFFFC7BED3}" styleName="Светлый стиль 3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BC89EF96-8CEA-46FF-86C4-4CE0E7609802}" styleName="Светлый стиль 3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8F1BA4A8-CDBE-4928-BAB6-1CFD57FAC6D1}" type="datetimeFigureOut">
              <a:rPr lang="ru-RU" smtClean="0"/>
              <a:t>25.03.2020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19B6F55A-4F0C-41E7-B246-AFF2BBE63FBC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1082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A4A8-CDBE-4928-BAB6-1CFD57FAC6D1}" type="datetimeFigureOut">
              <a:rPr lang="ru-RU" smtClean="0"/>
              <a:t>25.03.2020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6F55A-4F0C-41E7-B246-AFF2BBE63F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18761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A4A8-CDBE-4928-BAB6-1CFD57FAC6D1}" type="datetimeFigureOut">
              <a:rPr lang="ru-RU" smtClean="0"/>
              <a:t>25.03.2020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6F55A-4F0C-41E7-B246-AFF2BBE63FBC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28770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A4A8-CDBE-4928-BAB6-1CFD57FAC6D1}" type="datetimeFigureOut">
              <a:rPr lang="ru-RU" smtClean="0"/>
              <a:t>25.03.2020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6F55A-4F0C-41E7-B246-AFF2BBE63FBC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08828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A4A8-CDBE-4928-BAB6-1CFD57FAC6D1}" type="datetimeFigureOut">
              <a:rPr lang="ru-RU" smtClean="0"/>
              <a:t>25.03.2020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6F55A-4F0C-41E7-B246-AFF2BBE63F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39945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A4A8-CDBE-4928-BAB6-1CFD57FAC6D1}" type="datetimeFigureOut">
              <a:rPr lang="ru-RU" smtClean="0"/>
              <a:t>25.03.2020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6F55A-4F0C-41E7-B246-AFF2BBE63FBC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25932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A4A8-CDBE-4928-BAB6-1CFD57FAC6D1}" type="datetimeFigureOut">
              <a:rPr lang="ru-RU" smtClean="0"/>
              <a:t>25.03.2020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6F55A-4F0C-41E7-B246-AFF2BBE63FBC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89413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A4A8-CDBE-4928-BAB6-1CFD57FAC6D1}" type="datetimeFigureOut">
              <a:rPr lang="ru-RU" smtClean="0"/>
              <a:t>25.03.2020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6F55A-4F0C-41E7-B246-AFF2BBE63FBC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75180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A4A8-CDBE-4928-BAB6-1CFD57FAC6D1}" type="datetimeFigureOut">
              <a:rPr lang="ru-RU" smtClean="0"/>
              <a:t>25.03.2020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6F55A-4F0C-41E7-B246-AFF2BBE63FBC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277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A4A8-CDBE-4928-BAB6-1CFD57FAC6D1}" type="datetimeFigureOut">
              <a:rPr lang="ru-RU" smtClean="0"/>
              <a:t>25.03.2020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6F55A-4F0C-41E7-B246-AFF2BBE63F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62796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A4A8-CDBE-4928-BAB6-1CFD57FAC6D1}" type="datetimeFigureOut">
              <a:rPr lang="ru-RU" smtClean="0"/>
              <a:t>25.03.2020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6F55A-4F0C-41E7-B246-AFF2BBE63FBC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82439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A4A8-CDBE-4928-BAB6-1CFD57FAC6D1}" type="datetimeFigureOut">
              <a:rPr lang="ru-RU" smtClean="0"/>
              <a:t>25.03.2020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6F55A-4F0C-41E7-B246-AFF2BBE63F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73434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A4A8-CDBE-4928-BAB6-1CFD57FAC6D1}" type="datetimeFigureOut">
              <a:rPr lang="ru-RU" smtClean="0"/>
              <a:t>25.03.2020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6F55A-4F0C-41E7-B246-AFF2BBE63FBC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62981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A4A8-CDBE-4928-BAB6-1CFD57FAC6D1}" type="datetimeFigureOut">
              <a:rPr lang="ru-RU" smtClean="0"/>
              <a:t>25.03.2020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6F55A-4F0C-41E7-B246-AFF2BBE63FBC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1964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A4A8-CDBE-4928-BAB6-1CFD57FAC6D1}" type="datetimeFigureOut">
              <a:rPr lang="ru-RU" smtClean="0"/>
              <a:t>25.03.2020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6F55A-4F0C-41E7-B246-AFF2BBE63F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7540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A4A8-CDBE-4928-BAB6-1CFD57FAC6D1}" type="datetimeFigureOut">
              <a:rPr lang="ru-RU" smtClean="0"/>
              <a:t>25.03.2020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6F55A-4F0C-41E7-B246-AFF2BBE63FBC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97990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A4A8-CDBE-4928-BAB6-1CFD57FAC6D1}" type="datetimeFigureOut">
              <a:rPr lang="ru-RU" smtClean="0"/>
              <a:t>25.03.2020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6F55A-4F0C-41E7-B246-AFF2BBE63F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28267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F1BA4A8-CDBE-4928-BAB6-1CFD57FAC6D1}" type="datetimeFigureOut">
              <a:rPr lang="ru-RU" smtClean="0"/>
              <a:t>25.03.2020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9B6F55A-4F0C-41E7-B246-AFF2BBE63F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4127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927487"/>
          </a:xfrm>
        </p:spPr>
        <p:txBody>
          <a:bodyPr/>
          <a:lstStyle/>
          <a:p>
            <a:r>
              <a:rPr lang="ru-RU" sz="4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Педагогический совет № 3 </a:t>
            </a:r>
            <a:endParaRPr lang="ru-RU" sz="42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690258"/>
          </a:xfrm>
        </p:spPr>
        <p:txBody>
          <a:bodyPr>
            <a:normAutofit fontScale="85000" lnSpcReduction="10000"/>
          </a:bodyPr>
          <a:lstStyle/>
          <a:p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«Эффективное </a:t>
            </a:r>
            <a:r>
              <a:rPr lang="ru-RU" sz="3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внедрение современных технологий и </a:t>
            </a:r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методов развития речи как условие улучшения речевых способностей дошкольников» </a:t>
            </a:r>
            <a:endParaRPr lang="ru-RU" sz="32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77284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48377" y="712021"/>
            <a:ext cx="43701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Кому </a:t>
            </a: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принадлежат эти 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слова?</a:t>
            </a:r>
            <a:endParaRPr lang="ru-RU" sz="24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94127" y="1557148"/>
            <a:ext cx="47862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Счастливые часов не наблюдают</a:t>
            </a: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80374" y="1528614"/>
            <a:ext cx="1768946" cy="4901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(Грибоедов)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52365" y="2094498"/>
            <a:ext cx="422750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Да, были люди в наше время</a:t>
            </a:r>
            <a:endParaRPr lang="ru-RU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80374" y="2094497"/>
            <a:ext cx="19398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(</a:t>
            </a:r>
            <a:r>
              <a:rPr lang="ru-R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Лермонтов)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160555" y="3978245"/>
            <a:ext cx="39401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Человек – это звучит гордо</a:t>
            </a:r>
            <a:endParaRPr lang="ru-RU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183713" y="3978245"/>
            <a:ext cx="15072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(</a:t>
            </a:r>
            <a:r>
              <a:rPr lang="ru-RU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Горький)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207473" y="3012843"/>
            <a:ext cx="53418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Чему смеетесь? Над собой смеетесь? </a:t>
            </a:r>
            <a:endParaRPr lang="ru-RU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549320" y="2979546"/>
            <a:ext cx="1273554" cy="4901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lnSpc>
                <a:spcPct val="115000"/>
              </a:lnSpc>
              <a:tabLst>
                <a:tab pos="457200" algn="l"/>
              </a:tabLst>
            </a:pPr>
            <a:r>
              <a:rPr lang="ru-R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(Гоголь</a:t>
            </a:r>
            <a:r>
              <a:rPr lang="ru-RU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797299" y="2522978"/>
            <a:ext cx="77651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Умом Россию не понять, аршином общим не измерить</a:t>
            </a: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9562438" y="2467578"/>
            <a:ext cx="1465594" cy="49404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lnSpc>
                <a:spcPct val="115000"/>
              </a:lnSpc>
              <a:tabLst>
                <a:tab pos="457200" algn="l"/>
              </a:tabLst>
            </a:pPr>
            <a:r>
              <a:rPr lang="ru-R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(Тютчев)</a:t>
            </a:r>
            <a:endParaRPr lang="ru-RU" sz="24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754584" y="3516580"/>
            <a:ext cx="58848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И вечный бой! Покой нам только снится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8539455" y="3488808"/>
            <a:ext cx="1053494" cy="4901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(Блок)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9162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1" grpId="0"/>
      <p:bldP spid="12" grpId="0"/>
      <p:bldP spid="14" grpId="0"/>
      <p:bldP spid="15" grpId="0"/>
      <p:bldP spid="1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45432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Цель:</a:t>
            </a: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повышение профессиональной компетентности и успешности педагогов  в обучении  и развитии навыков связной речи у детей дошкольного возраста. Овладение педагогами практическими навыками работы по развитию речевых способностей дошкольников</a:t>
            </a: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2604656"/>
            <a:ext cx="9601196" cy="3271212"/>
          </a:xfrm>
        </p:spPr>
        <p:txBody>
          <a:bodyPr>
            <a:normAutofit/>
          </a:bodyPr>
          <a:lstStyle/>
          <a:p>
            <a:pPr marL="0" indent="0">
              <a:spcAft>
                <a:spcPts val="0"/>
              </a:spcAft>
              <a:buNone/>
            </a:pP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6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sz="26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600" dirty="0">
              <a:solidFill>
                <a:schemeClr val="accent5">
                  <a:lumMod val="75000"/>
                </a:schemeClr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Обобщить опыт работы МБДОУ по теме «Эффективное внедрение современных технологий и методов развития  речи как условие улучшения речевых способностей дошкольников».</a:t>
            </a:r>
            <a:endParaRPr lang="ru-RU" sz="2000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Повышать методический уровень педагогов по организации дидактических игр с детьми, способствующих речевому развитию. </a:t>
            </a:r>
            <a:endParaRPr lang="ru-RU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Способствовать творческому поиску педагогов.</a:t>
            </a:r>
            <a:endParaRPr lang="ru-RU" sz="2000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5535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84430" y="766186"/>
            <a:ext cx="453495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 слове «яркая» 7 звуков</a:t>
            </a:r>
            <a:endParaRPr lang="ru-RU" sz="32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419389" y="722883"/>
            <a:ext cx="35744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</a:t>
            </a:r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56472" y="1309110"/>
            <a:ext cx="1080654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Общение является ведущим средством развития речи.</a:t>
            </a:r>
            <a:endParaRPr lang="ru-RU" sz="32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245121" y="1322396"/>
            <a:ext cx="7633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68037" y="1777362"/>
            <a:ext cx="106765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Активный словарь ребенка всегда шире пассивного словаря</a:t>
            </a:r>
            <a:endParaRPr lang="ru-RU" sz="32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295699" y="2141297"/>
            <a:ext cx="14928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НЕТ</a:t>
            </a:r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29135" y="2283261"/>
            <a:ext cx="1080654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Обучение рассказыванию по памяти предшествует обучению рассказыванию по воображению</a:t>
            </a:r>
            <a:endParaRPr lang="ru-RU" sz="32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417811" y="2724208"/>
            <a:ext cx="7633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729135" y="3345974"/>
            <a:ext cx="853425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Детей 5 лет нельзя научить произносить  буквы</a:t>
            </a:r>
            <a:endParaRPr lang="ru-RU" sz="32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9184496" y="3345974"/>
            <a:ext cx="7633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568037" y="3920089"/>
            <a:ext cx="1116676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ru-RU" sz="1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Повторное чтение является приемом формирования восприятия литературного</a:t>
            </a:r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произведения</a:t>
            </a:r>
            <a:endParaRPr lang="ru-RU" sz="32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902878" y="4412532"/>
            <a:ext cx="7633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743749" y="5090318"/>
            <a:ext cx="1063199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Формирование звуковой культуры речи  относится к обязанностям логопеда, а не воспитателя.</a:t>
            </a:r>
            <a:endParaRPr lang="ru-RU" sz="32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8110628" y="5549659"/>
            <a:ext cx="111120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НЕТ</a:t>
            </a:r>
          </a:p>
        </p:txBody>
      </p:sp>
    </p:spTree>
    <p:extLst>
      <p:ext uri="{BB962C8B-B14F-4D97-AF65-F5344CB8AC3E}">
        <p14:creationId xmlns:p14="http://schemas.microsoft.com/office/powerpoint/2010/main" val="3997844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 tmFilter="0,0; .5, 1; 1, 1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 tmFilter="0,0; .5, 1; 1, 1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  <p:bldP spid="9" grpId="0"/>
      <p:bldP spid="10" grpId="0"/>
      <p:bldP spid="12" grpId="0"/>
      <p:bldP spid="15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64835" y="573475"/>
            <a:ext cx="86667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Вспомните пословицы, противоположные по смыслу данной</a:t>
            </a:r>
            <a:endParaRPr lang="ru-RU" sz="24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99899" y="1047746"/>
            <a:ext cx="56092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</a:t>
            </a:r>
            <a:r>
              <a:rPr lang="ru-RU" sz="22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Коротка </a:t>
            </a:r>
            <a:r>
              <a:rPr lang="ru-RU" sz="22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ночь до зари, коли много </a:t>
            </a:r>
            <a:r>
              <a:rPr lang="ru-RU" sz="22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работы</a:t>
            </a:r>
            <a:endParaRPr lang="ru-RU" sz="22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699415" y="1574103"/>
            <a:ext cx="578209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ru-RU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(Долог </a:t>
            </a:r>
            <a:r>
              <a:rPr lang="ru-RU" sz="22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день до вечера, когда делать нечего) </a:t>
            </a:r>
            <a:endParaRPr lang="ru-RU" sz="2200" b="1" dirty="0">
              <a:solidFill>
                <a:srgbClr val="FF0000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08951" y="1989052"/>
            <a:ext cx="56650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</a:t>
            </a:r>
            <a:r>
              <a:rPr lang="ru-RU" sz="22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Быстро </a:t>
            </a:r>
            <a:r>
              <a:rPr lang="ru-RU" sz="22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передвигаться – далеко не уедешь</a:t>
            </a:r>
            <a:endParaRPr lang="ru-RU" sz="22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622608" y="2378637"/>
            <a:ext cx="421788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2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(Тише едешь – дальше будешь) </a:t>
            </a:r>
            <a:endParaRPr lang="ru-RU" sz="2200" b="1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05703" y="2809524"/>
            <a:ext cx="461690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2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-У чужих плохо, а у себя еще хуже</a:t>
            </a:r>
            <a:r>
              <a:rPr lang="ru-RU" sz="2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 </a:t>
            </a:r>
            <a:endParaRPr lang="ru-RU" sz="22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699415" y="3130485"/>
            <a:ext cx="437651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ru-RU" sz="22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2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гостях хорошо, а дома лучше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endParaRPr lang="ru-RU" sz="2000" b="1" dirty="0">
              <a:solidFill>
                <a:srgbClr val="FF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908951" y="3572729"/>
            <a:ext cx="669719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i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</a:t>
            </a:r>
            <a:r>
              <a:rPr lang="ru-RU" sz="22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Красив дом без углов, а не красив без выпечки</a:t>
            </a:r>
            <a:endParaRPr lang="ru-RU" sz="22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622608" y="4073061"/>
            <a:ext cx="591232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ru-RU" sz="22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(Не красна изба углами, а красна пирогами) </a:t>
            </a:r>
            <a:endParaRPr lang="ru-RU" sz="2200" b="1" dirty="0">
              <a:solidFill>
                <a:srgbClr val="FF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91058" y="4496418"/>
            <a:ext cx="538762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</a:t>
            </a:r>
            <a:r>
              <a:rPr lang="ru-RU" sz="22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Кто поздно ложится, у того ничего и нет</a:t>
            </a:r>
            <a:endParaRPr lang="ru-RU" sz="22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729951" y="4885550"/>
            <a:ext cx="459818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2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(Кто рано встает, тому бог подает) </a:t>
            </a:r>
            <a:endParaRPr lang="ru-RU" sz="2200" b="1" dirty="0">
              <a:solidFill>
                <a:srgbClr val="FF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908951" y="5322882"/>
            <a:ext cx="482100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2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-Что не посадишь, то и не вырастет.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5699415" y="5655200"/>
            <a:ext cx="366241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2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посеешь, то и пожнешь) </a:t>
            </a:r>
            <a:endParaRPr lang="ru-RU" sz="2000" b="1" dirty="0">
              <a:solidFill>
                <a:srgbClr val="FF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9133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23999" y="2161310"/>
            <a:ext cx="950421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«Хвастать - не косить, спина не болит</a:t>
            </a:r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» </a:t>
            </a:r>
          </a:p>
          <a:p>
            <a:endParaRPr lang="ru-RU" sz="3600" b="1" dirty="0" smtClean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</a:t>
            </a:r>
            <a:r>
              <a:rPr lang="ru-RU" sz="36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Не спеши языком, торопись делом</a:t>
            </a:r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»</a:t>
            </a:r>
          </a:p>
          <a:p>
            <a:endParaRPr lang="ru-RU" sz="3600" b="1" dirty="0" smtClean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</a:t>
            </a:r>
            <a:r>
              <a:rPr lang="ru-RU" sz="36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Язык до Киева доведёт».</a:t>
            </a:r>
            <a:endParaRPr lang="ru-RU" sz="36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009499" y="670457"/>
            <a:ext cx="49238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Найдите лишнюю пословицу</a:t>
            </a:r>
            <a:endParaRPr lang="ru-RU" sz="2800" b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83007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-2.96296E-6 L 0.31771 0.16621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885" y="83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49559" y="584597"/>
            <a:ext cx="374525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Найдите пары </a:t>
            </a: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пословиц</a:t>
            </a:r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2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67822" y="1401237"/>
            <a:ext cx="572015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«Кто грамоте горазд, тому не пропасть»</a:t>
            </a:r>
            <a:endParaRPr lang="ru-RU" sz="24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97458" y="1987044"/>
            <a:ext cx="339623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«Руби дерево по себе»</a:t>
            </a:r>
            <a:endParaRPr lang="ru-RU" sz="24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97458" y="2646614"/>
            <a:ext cx="43885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«Знания никому не в тягость»</a:t>
            </a:r>
            <a:endParaRPr lang="ru-RU" sz="24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67822" y="3306184"/>
            <a:ext cx="46585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«Без корня и полынь не растёт»</a:t>
            </a:r>
            <a:endParaRPr lang="ru-RU" sz="24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67822" y="3995062"/>
            <a:ext cx="60591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«Родимая сторона – мать, чужая - мачеха»</a:t>
            </a:r>
            <a:endParaRPr lang="ru-RU" sz="24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097458" y="4834110"/>
            <a:ext cx="32962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«По Сеньке и шапка».</a:t>
            </a:r>
            <a:endParaRPr lang="ru-RU" sz="2400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2896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-4.44444E-6 L 0.46081 -0.17708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034" y="-88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4.07407E-6 L 0.26237 -0.41505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112" y="-207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-3.7037E-6 L 0.37553 -0.10787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776" y="-53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6" grpId="1"/>
      <p:bldP spid="7" grpId="0"/>
      <p:bldP spid="8" grpId="0"/>
      <p:bldP spid="8" grpId="1"/>
      <p:bldP spid="9" grpId="0"/>
      <p:bldP spid="9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45556" y="670457"/>
            <a:ext cx="58035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Переведите пословицы на русский язык</a:t>
            </a:r>
            <a:endParaRPr lang="ru-RU" sz="2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21418" y="1861948"/>
            <a:ext cx="53269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Сын леопарда - тоже леопард (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Африка)</a:t>
            </a: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21418" y="2470060"/>
            <a:ext cx="66617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Верблюда под мостом не спрячешь (Афганистан)</a:t>
            </a: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21418" y="3079147"/>
            <a:ext cx="564462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Бойся тихой реки, а не шумной. (Греция) </a:t>
            </a: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221418" y="3687259"/>
            <a:ext cx="571945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Молчаливый рот - золотой рот (Германия)</a:t>
            </a: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219623" y="4192213"/>
            <a:ext cx="65590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Тот не заблудится, кто спрашивает. (Финляндия)</a:t>
            </a: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219623" y="4750569"/>
            <a:ext cx="65641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Ошпаренный петух от дождя убегает. (Франция)</a:t>
            </a: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447344" y="1880214"/>
            <a:ext cx="460619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22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яблоко от яблони недалеко </a:t>
            </a:r>
            <a:r>
              <a:rPr lang="ru-RU" sz="22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падает</a:t>
            </a:r>
            <a:endParaRPr lang="ru-RU" sz="2200" dirty="0">
              <a:solidFill>
                <a:srgbClr val="FF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661505" y="2489301"/>
            <a:ext cx="352333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22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шила в мешке не </a:t>
            </a:r>
            <a:r>
              <a:rPr lang="ru-RU" sz="22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утаишь</a:t>
            </a:r>
            <a:endParaRPr lang="ru-RU" sz="2200" dirty="0">
              <a:solidFill>
                <a:srgbClr val="FF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685931" y="3102649"/>
            <a:ext cx="39278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тихом омуте черти водятся</a:t>
            </a:r>
            <a:endParaRPr lang="ru-RU" sz="2200" dirty="0">
              <a:solidFill>
                <a:srgbClr val="FF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839419" y="3726554"/>
            <a:ext cx="501942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2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слова </a:t>
            </a:r>
            <a:r>
              <a:rPr lang="ru-RU" sz="22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серебро, а молчание - золото</a:t>
            </a:r>
            <a:endParaRPr lang="ru-RU" sz="2200" dirty="0">
              <a:solidFill>
                <a:srgbClr val="FF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661505" y="4247944"/>
            <a:ext cx="318760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2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язык </a:t>
            </a:r>
            <a:r>
              <a:rPr lang="ru-RU" sz="22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до Киева доведет</a:t>
            </a:r>
            <a:endParaRPr lang="ru-RU" sz="2200" dirty="0">
              <a:solidFill>
                <a:srgbClr val="FF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866040" y="5122871"/>
            <a:ext cx="477079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22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обжегшись </a:t>
            </a:r>
            <a:r>
              <a:rPr lang="ru-RU" sz="22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молоке, дует на </a:t>
            </a:r>
            <a:r>
              <a:rPr lang="ru-RU" sz="22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воду</a:t>
            </a:r>
            <a:endParaRPr lang="ru-RU" sz="2200" dirty="0">
              <a:solidFill>
                <a:srgbClr val="FF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0209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93273" y="651163"/>
            <a:ext cx="8575964" cy="26407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</a:t>
            </a: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Игра: «Мозговой штурм</a:t>
            </a: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2400" b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2400" b="1" dirty="0">
              <a:solidFill>
                <a:schemeClr val="accent5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i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Задание:</a:t>
            </a: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почему так произошло, предложить версии.</a:t>
            </a:r>
            <a:endParaRPr lang="ru-RU" sz="2400" b="1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Хозяин во время сбора урожая сидел на травке. Почему так произошло?</a:t>
            </a:r>
            <a:endParaRPr lang="ru-RU" sz="24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330036" y="4181886"/>
            <a:ext cx="968432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(Устал, отдыхал, обедал, спрятался от дождя под зонтик, перебирал урожай, наблюдал за восходом, закатом, считал ящики, точил лопату, ремонтировал ручку ведра, звонил по телефону заказчику, ждал машину)</a:t>
            </a:r>
            <a:endParaRPr lang="ru-RU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8230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36195" y="712020"/>
            <a:ext cx="30952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бъясни </a:t>
            </a: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выражения</a:t>
            </a:r>
            <a:endParaRPr lang="ru-RU" sz="24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9104064"/>
              </p:ext>
            </p:extLst>
          </p:nvPr>
        </p:nvGraphicFramePr>
        <p:xfrm>
          <a:off x="609601" y="5878746"/>
          <a:ext cx="416560" cy="37084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117559598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6961278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454227"/>
                  </a:ext>
                </a:extLst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7417729"/>
              </p:ext>
            </p:extLst>
          </p:nvPr>
        </p:nvGraphicFramePr>
        <p:xfrm>
          <a:off x="3230653" y="779006"/>
          <a:ext cx="4883302" cy="37084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441651">
                  <a:extLst>
                    <a:ext uri="{9D8B030D-6E8A-4147-A177-3AD203B41FA5}">
                      <a16:colId xmlns:a16="http://schemas.microsoft.com/office/drawing/2014/main" val="265199525"/>
                    </a:ext>
                  </a:extLst>
                </a:gridCol>
                <a:gridCol w="2441651">
                  <a:extLst>
                    <a:ext uri="{9D8B030D-6E8A-4147-A177-3AD203B41FA5}">
                      <a16:colId xmlns:a16="http://schemas.microsoft.com/office/drawing/2014/main" val="64414041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923561"/>
                  </a:ext>
                </a:extLst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860017" y="1500784"/>
            <a:ext cx="21745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457200"/>
            <a:r>
              <a:rPr lang="ru-RU" sz="2400" b="1" dirty="0">
                <a:solidFill>
                  <a:srgbClr val="D97828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Дело в шляпе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841749" y="1472387"/>
            <a:ext cx="20840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457200"/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все в порядке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95114" y="1845336"/>
            <a:ext cx="38580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457200"/>
            <a:r>
              <a:rPr lang="ru-RU" sz="2400" b="1" dirty="0">
                <a:solidFill>
                  <a:srgbClr val="D97828">
                    <a:lumMod val="50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Плясать под чужую дудку </a:t>
            </a:r>
            <a:endParaRPr lang="ru-RU" sz="2400" b="1" dirty="0">
              <a:solidFill>
                <a:srgbClr val="D97828">
                  <a:lumMod val="5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803172" y="1892414"/>
            <a:ext cx="51781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457200"/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действовать не по собственной воле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369475" y="2262143"/>
            <a:ext cx="31581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457200"/>
            <a:r>
              <a:rPr lang="ru-RU" sz="2400" b="1" dirty="0">
                <a:solidFill>
                  <a:srgbClr val="D97828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Проглотить пилюлю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775544" y="2274191"/>
            <a:ext cx="35500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457200"/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испытать неприятность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827250" y="2687967"/>
            <a:ext cx="18689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457200"/>
            <a:r>
              <a:rPr lang="ru-RU" sz="2400" b="1" dirty="0">
                <a:solidFill>
                  <a:srgbClr val="D97828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иголочки 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1815601" y="3076892"/>
            <a:ext cx="19363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457200"/>
            <a:r>
              <a:rPr lang="ru-RU" sz="2400" b="1" dirty="0">
                <a:solidFill>
                  <a:srgbClr val="D97828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Чесать язык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4753158" y="3059770"/>
            <a:ext cx="243996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457200"/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болтать попусту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585731" y="3494184"/>
            <a:ext cx="241162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457200"/>
            <a:r>
              <a:rPr lang="ru-RU" sz="2400" b="1" dirty="0">
                <a:solidFill>
                  <a:srgbClr val="D97828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на иголках 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4753158" y="3521435"/>
            <a:ext cx="6349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457200"/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крайнего волнения, беспокойства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1493879" y="3936285"/>
            <a:ext cx="25953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457200"/>
            <a:r>
              <a:rPr lang="ru-RU" sz="2400" b="1" dirty="0">
                <a:solidFill>
                  <a:srgbClr val="D97828">
                    <a:lumMod val="50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Морочить голову</a:t>
            </a:r>
            <a:endParaRPr lang="ru-RU" sz="2400" b="1" dirty="0">
              <a:solidFill>
                <a:srgbClr val="D97828">
                  <a:lumMod val="50000"/>
                </a:srgbClr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753158" y="3903212"/>
            <a:ext cx="6985887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457200"/>
            <a:r>
              <a:rPr lang="ru-RU" sz="23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отвлекать от основного дела пустыми разговорами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1652856" y="4362109"/>
            <a:ext cx="21403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457200"/>
            <a:r>
              <a:rPr lang="ru-RU" sz="2400" b="1" dirty="0">
                <a:solidFill>
                  <a:srgbClr val="D97828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Бить ключом 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4803172" y="4346104"/>
            <a:ext cx="22969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457200"/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бурно, активно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1369475" y="4840051"/>
            <a:ext cx="29093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457200"/>
            <a:r>
              <a:rPr lang="ru-RU" sz="2400" b="1" dirty="0">
                <a:solidFill>
                  <a:srgbClr val="D97828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белка в колесе 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4842775" y="4821676"/>
            <a:ext cx="54345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457200"/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быть в постоянных заботах, хлопотах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4781380" y="2716028"/>
            <a:ext cx="42889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 безупречно одетом человеке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5128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633</TotalTime>
  <Words>617</Words>
  <Application>Microsoft Office PowerPoint</Application>
  <PresentationFormat>Широкоэкранный</PresentationFormat>
  <Paragraphs>98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Calibri</vt:lpstr>
      <vt:lpstr>Garamond</vt:lpstr>
      <vt:lpstr>Symbol</vt:lpstr>
      <vt:lpstr>Times New Roman</vt:lpstr>
      <vt:lpstr>Натуральные материалы</vt:lpstr>
      <vt:lpstr>Педагогический совет № 3 </vt:lpstr>
      <vt:lpstr>Цель:  повышение профессиональной компетентности и успешности педагогов  в обучении  и развитии навыков связной речи у детей дошкольного возраста. Овладение педагогами практическими навыками работы по развитию речевых способностей дошкольников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Педагогический совет № 3 </dc:title>
  <dc:creator>User</dc:creator>
  <cp:lastModifiedBy>User</cp:lastModifiedBy>
  <cp:revision>27</cp:revision>
  <dcterms:created xsi:type="dcterms:W3CDTF">2020-03-23T12:13:31Z</dcterms:created>
  <dcterms:modified xsi:type="dcterms:W3CDTF">2020-03-25T08:40:40Z</dcterms:modified>
</cp:coreProperties>
</file>