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6" r:id="rId3"/>
    <p:sldId id="347" r:id="rId4"/>
    <p:sldId id="260" r:id="rId5"/>
    <p:sldId id="261" r:id="rId6"/>
    <p:sldId id="344" r:id="rId7"/>
    <p:sldId id="263" r:id="rId8"/>
    <p:sldId id="264" r:id="rId9"/>
    <p:sldId id="267" r:id="rId10"/>
    <p:sldId id="271" r:id="rId11"/>
    <p:sldId id="369" r:id="rId12"/>
    <p:sldId id="274" r:id="rId13"/>
    <p:sldId id="354" r:id="rId14"/>
    <p:sldId id="275" r:id="rId15"/>
    <p:sldId id="348" r:id="rId16"/>
    <p:sldId id="349" r:id="rId17"/>
    <p:sldId id="276" r:id="rId18"/>
    <p:sldId id="277" r:id="rId19"/>
    <p:sldId id="356" r:id="rId20"/>
    <p:sldId id="278" r:id="rId21"/>
    <p:sldId id="279" r:id="rId22"/>
    <p:sldId id="280" r:id="rId23"/>
    <p:sldId id="281" r:id="rId24"/>
    <p:sldId id="357" r:id="rId25"/>
    <p:sldId id="358" r:id="rId26"/>
    <p:sldId id="364" r:id="rId27"/>
    <p:sldId id="365" r:id="rId28"/>
    <p:sldId id="282" r:id="rId29"/>
    <p:sldId id="283" r:id="rId30"/>
    <p:sldId id="284" r:id="rId31"/>
    <p:sldId id="285" r:id="rId32"/>
    <p:sldId id="287" r:id="rId33"/>
    <p:sldId id="360" r:id="rId34"/>
    <p:sldId id="288" r:id="rId35"/>
    <p:sldId id="289" r:id="rId36"/>
    <p:sldId id="379" r:id="rId37"/>
    <p:sldId id="352" r:id="rId38"/>
    <p:sldId id="380" r:id="rId39"/>
    <p:sldId id="290" r:id="rId40"/>
    <p:sldId id="377" r:id="rId41"/>
    <p:sldId id="366" r:id="rId42"/>
    <p:sldId id="291" r:id="rId43"/>
    <p:sldId id="292" r:id="rId44"/>
    <p:sldId id="293" r:id="rId45"/>
    <p:sldId id="294" r:id="rId46"/>
    <p:sldId id="367" r:id="rId47"/>
    <p:sldId id="295" r:id="rId48"/>
    <p:sldId id="368" r:id="rId49"/>
    <p:sldId id="370" r:id="rId50"/>
    <p:sldId id="371" r:id="rId51"/>
    <p:sldId id="372" r:id="rId52"/>
    <p:sldId id="296" r:id="rId53"/>
    <p:sldId id="298" r:id="rId54"/>
    <p:sldId id="299" r:id="rId55"/>
    <p:sldId id="302" r:id="rId56"/>
    <p:sldId id="304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277135B-EDF5-47C5-A894-DD8FDE803D1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4BE457-F444-4682-BEE2-252047600B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soshinenie.ru/komediya-i-karpenko-karogo-xozyain-vydayushheesya-dostizhenie-ukrainskoj-dramaturgii-xix-stoletiya/" TargetMode="External"/><Relationship Id="rId2" Type="http://schemas.openxmlformats.org/officeDocument/2006/relationships/hyperlink" Target="http://soshinenie.ru/category/obrazcy-tvorcheskix-rabot/sochineniya-na-svobodnuyu-temu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soshinenie.ru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2%D0%B0%D1%80%D0%B4%D0%B8%D1%8F" TargetMode="External"/><Relationship Id="rId2" Type="http://schemas.openxmlformats.org/officeDocument/2006/relationships/hyperlink" Target="https://ru.wikipedia.org/wiki/%D0%9E%D0%BF%D1%80%D0%B8%D1%87%D0%BD%D0%B8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8%D0%B2%D0%B0%D0%BD_%D0%93%D1%80%D0%BE%D0%B7%D0%BD%D1%8B%D0%B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Анализ поэмы </a:t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Михаила Лермонтов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Песня про царя Ивана Васильевича, молодого опричника и удалого купца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Калашникова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br>
              <a:rPr lang="ru-RU" sz="40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Композиция  поэмы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rgbClr val="002060"/>
                </a:solidFill>
              </a:rPr>
              <a:t>В «Песне...»  - 3 части: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1-я часть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— эпическая,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</a:rPr>
              <a:t>2-я часть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— притязания </a:t>
            </a:r>
            <a:r>
              <a:rPr lang="ru-RU" sz="3200" b="1" i="1" dirty="0" err="1" smtClean="0">
                <a:solidFill>
                  <a:schemeClr val="accent1">
                    <a:lumMod val="50000"/>
                  </a:schemeClr>
                </a:solidFill>
              </a:rPr>
              <a:t>Кирибеевича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 и оскорбление Алены Дмитриевны, 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3-я часть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— протест и смерть Калашникова.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i="1" u="sng" dirty="0" smtClean="0">
                <a:solidFill>
                  <a:srgbClr val="C00000"/>
                </a:solidFill>
              </a:rPr>
              <a:t> Композиция</a:t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571876"/>
          <a:ext cx="8286808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70125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                Завязка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События вокруг Алены Дмитриевны</a:t>
                      </a:r>
                      <a:endParaRPr lang="ru-RU" sz="2400" dirty="0"/>
                    </a:p>
                  </a:txBody>
                  <a:tcPr/>
                </a:tc>
              </a:tr>
              <a:tr h="701258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Кульминация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Кулачный бой купца с опричником</a:t>
                      </a:r>
                      <a:endParaRPr lang="ru-RU" sz="2400" dirty="0"/>
                    </a:p>
                  </a:txBody>
                  <a:tcPr/>
                </a:tc>
              </a:tr>
              <a:tr h="1012929">
                <a:tc>
                  <a:txBody>
                    <a:bodyPr/>
                    <a:lstStyle/>
                    <a:p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Развязка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Гибель Калашникова на плахе и народная память о нем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План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1. Описание царского пира, на который приглашены все приближенные грозного царя Ивана Васильевича.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2. Царский опричник </a:t>
            </a:r>
            <a:r>
              <a:rPr lang="ru-RU" dirty="0" err="1" smtClean="0">
                <a:solidFill>
                  <a:srgbClr val="002060"/>
                </a:solidFill>
              </a:rPr>
              <a:t>Кирибеевич</a:t>
            </a:r>
            <a:r>
              <a:rPr lang="ru-RU" dirty="0" smtClean="0">
                <a:solidFill>
                  <a:srgbClr val="002060"/>
                </a:solidFill>
              </a:rPr>
              <a:t> рассказывает о своей несчастной любви.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3. Тяжелый день для купца Калашникова и его семьи.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4. Рассказ Алены Дмитриевны о том, как оскорбил ее царский опричник.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5. Калашников готовится вызвать </a:t>
            </a:r>
            <a:r>
              <a:rPr lang="ru-RU" dirty="0" err="1" smtClean="0">
                <a:solidFill>
                  <a:srgbClr val="7030A0"/>
                </a:solidFill>
              </a:rPr>
              <a:t>Кирибеевича</a:t>
            </a:r>
            <a:r>
              <a:rPr lang="ru-RU" dirty="0" smtClean="0">
                <a:solidFill>
                  <a:srgbClr val="7030A0"/>
                </a:solidFill>
              </a:rPr>
              <a:t> на кулачный поединок. Его беседа с братьями.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6. Бой Калашникова и </a:t>
            </a:r>
            <a:r>
              <a:rPr lang="ru-RU" dirty="0" err="1" smtClean="0">
                <a:solidFill>
                  <a:srgbClr val="002060"/>
                </a:solidFill>
              </a:rPr>
              <a:t>Кирибеевича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7. Калашников не открыл своей тайны и казнен царем за убийство любимого опричника.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Ведущие образы поэмы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Главные герои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— купец </a:t>
            </a:r>
            <a:r>
              <a:rPr lang="ru-RU" sz="2800" b="1" dirty="0" smtClean="0">
                <a:solidFill>
                  <a:srgbClr val="C00000"/>
                </a:solidFill>
              </a:rPr>
              <a:t>Степан Калашников,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его жена </a:t>
            </a:r>
            <a:r>
              <a:rPr lang="ru-RU" sz="2800" b="1" dirty="0" smtClean="0">
                <a:solidFill>
                  <a:srgbClr val="C00000"/>
                </a:solidFill>
              </a:rPr>
              <a:t>Алена Дмитриевна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царский </a:t>
            </a:r>
            <a:r>
              <a:rPr lang="ru-RU" sz="2800" b="1" dirty="0" smtClean="0">
                <a:solidFill>
                  <a:srgbClr val="C00000"/>
                </a:solidFill>
              </a:rPr>
              <a:t>опричник </a:t>
            </a:r>
            <a:r>
              <a:rPr lang="ru-RU" sz="2800" b="1" dirty="0" err="1" smtClean="0">
                <a:solidFill>
                  <a:srgbClr val="C00000"/>
                </a:solidFill>
              </a:rPr>
              <a:t>Кирибеевич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царь </a:t>
            </a:r>
            <a:r>
              <a:rPr lang="ru-RU" sz="2800" b="1" dirty="0" smtClean="0">
                <a:solidFill>
                  <a:srgbClr val="C00000"/>
                </a:solidFill>
              </a:rPr>
              <a:t>Иван Васильевич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Каждый </a:t>
            </a:r>
            <a:r>
              <a:rPr lang="ru-RU" b="1" i="1" dirty="0" err="1" smtClean="0">
                <a:solidFill>
                  <a:srgbClr val="7030A0"/>
                </a:solidFill>
              </a:rPr>
              <a:t>лермонтовский</a:t>
            </a:r>
            <a:r>
              <a:rPr lang="ru-RU" b="1" i="1" dirty="0" smtClean="0">
                <a:solidFill>
                  <a:srgbClr val="7030A0"/>
                </a:solidFill>
              </a:rPr>
              <a:t> образ есть противоречие, борение: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развитие есть не одна, а ряд возможностей дальнейшего формирования личности в сфере определенных обстоятельств.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У Лермонтова в «Песне...» герои не делятся на положительных и отрицательных.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4400" b="1" i="1" u="sng" dirty="0" smtClean="0">
                <a:solidFill>
                  <a:srgbClr val="C00000"/>
                </a:solidFill>
              </a:rPr>
              <a:t>Царь Иван Грозный 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Иван Грозный изображен в ореоле величия: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Не сияет на небе солнце красное…</a:t>
            </a:r>
            <a:b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То за трапезой сидит … грозный царь Иван Васильевич.</a:t>
            </a: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Царь сидит за столом в золотом венце, в расшитой драгоценными камнями, тяжёлой, негнущейся парчовой одежде,   величественный и страшный.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                  </a:t>
            </a:r>
            <a:r>
              <a:rPr lang="ru-RU" sz="3200" b="1" i="1" dirty="0" smtClean="0">
                <a:solidFill>
                  <a:srgbClr val="002060"/>
                </a:solidFill>
              </a:rPr>
              <a:t>Человек для своего времени исключительной образованности, Иван IV мечтал о могуществе России. Как позднее Петр I, он хотел «прорубить окно» в Европу.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Исторические условия не дали ему возможности это выполнить. 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 поэме личность Ивана Грозного изображена неоднозначно: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показано его величие и подозрительность, царский произвол,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жестокость и великодушие.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 Единственный исторический образ поэмы  - образ Ивана Грозного.</a:t>
            </a:r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Это человек сильных страстей.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Иван Грозный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суров,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остроумен,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грозен,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величествен,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гневен,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весел, спокоен,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радостен,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доверчив и подозрителен,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наконец, жесток,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но в своей жестокости справедлив,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а в справедливости жесток.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Иван  Грозный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b="1" dirty="0" smtClean="0">
                <a:solidFill>
                  <a:srgbClr val="002060"/>
                </a:solidFill>
              </a:rPr>
              <a:t>неисчерпаем.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М. Лермонтов вводит нас в самую «механику» чувств Грозного.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Он не только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изображает «диалектику</a:t>
            </a:r>
            <a:r>
              <a:rPr lang="ru-RU" b="1" dirty="0" smtClean="0">
                <a:solidFill>
                  <a:srgbClr val="7030A0"/>
                </a:solidFill>
              </a:rPr>
              <a:t>» его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души</a:t>
            </a:r>
            <a:r>
              <a:rPr lang="ru-RU" b="1" dirty="0" smtClean="0">
                <a:solidFill>
                  <a:srgbClr val="7030A0"/>
                </a:solidFill>
              </a:rPr>
              <a:t>, но и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показывает обстоятельства, которые сделали его Грозным: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</a:t>
            </a:r>
            <a:r>
              <a:rPr lang="ru-RU" sz="2700" i="1" dirty="0" smtClean="0">
                <a:solidFill>
                  <a:srgbClr val="002060"/>
                </a:solidFill>
              </a:rPr>
              <a:t>Сидит грозный царь Иван Васильевич.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                                                 </a:t>
            </a:r>
            <a:r>
              <a:rPr lang="ru-RU" sz="2700" i="1" dirty="0" smtClean="0">
                <a:solidFill>
                  <a:srgbClr val="002060"/>
                </a:solidFill>
              </a:rPr>
              <a:t>Позади его стоят стольники,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                                                     </a:t>
            </a:r>
            <a:r>
              <a:rPr lang="ru-RU" sz="2700" i="1" dirty="0" smtClean="0">
                <a:solidFill>
                  <a:srgbClr val="002060"/>
                </a:solidFill>
              </a:rPr>
              <a:t>Супротив его все бояре да князья,</a:t>
            </a: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                                                     </a:t>
            </a:r>
            <a:r>
              <a:rPr lang="ru-RU" sz="2700" i="1" dirty="0" smtClean="0">
                <a:solidFill>
                  <a:srgbClr val="002060"/>
                </a:solidFill>
              </a:rPr>
              <a:t>По бокам его все опричники…</a:t>
            </a:r>
            <a:br>
              <a:rPr lang="ru-RU" sz="2700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Иван Грозный показан</a:t>
            </a:r>
            <a:r>
              <a:rPr lang="ru-RU" b="1" i="1" dirty="0" smtClean="0">
                <a:solidFill>
                  <a:srgbClr val="7030A0"/>
                </a:solidFill>
              </a:rPr>
              <a:t>, как и в народных песнях, </a:t>
            </a:r>
            <a:r>
              <a:rPr lang="ru-RU" b="1" i="1" dirty="0" smtClean="0">
                <a:solidFill>
                  <a:srgbClr val="C00000"/>
                </a:solidFill>
              </a:rPr>
              <a:t>противоречивой фигурой: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он вспыльчив и жесток,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но в то же время отходчив, милостив.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Хотя он и посылает Калашникова на плаху, но его семью обещает осыпать милостями. 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s1.ppt4web.ru/images/95609/142182/640/img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8687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Иван Грозный 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b="1" i="1" dirty="0" smtClean="0">
                <a:solidFill>
                  <a:srgbClr val="7030A0"/>
                </a:solidFill>
              </a:rPr>
              <a:t>отстаивает свободу чувства любви, он не хочет и не может порабощать любовь человека, любовь женщины.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Это и продиктовало его знаменитые слова: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i="1" dirty="0" smtClean="0">
                <a:solidFill>
                  <a:srgbClr val="002060"/>
                </a:solidFill>
              </a:rPr>
              <a:t>Как полюбишься — празднуй свадебку,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Не полюбишься </a:t>
            </a:r>
            <a:r>
              <a:rPr lang="ru-RU" sz="2800" dirty="0" smtClean="0">
                <a:solidFill>
                  <a:srgbClr val="002060"/>
                </a:solidFill>
              </a:rPr>
              <a:t>— </a:t>
            </a:r>
            <a:r>
              <a:rPr lang="ru-RU" sz="2800" i="1" dirty="0" smtClean="0">
                <a:solidFill>
                  <a:srgbClr val="002060"/>
                </a:solidFill>
              </a:rPr>
              <a:t>не прогневайся.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Таков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Грозный Лермонтова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Это сложная, богатая,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противоречивая и объясненная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в своей сложности личность.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Здесь нет ничего наперед заданного, предвзятого, 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здесь все в естественном развитии действия объясняет самое себя.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Здесь все дышит историей, все живет историей.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 Автор ввёл читателя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в самую суть политической борьбы времен Грозного</a:t>
            </a:r>
            <a:r>
              <a:rPr lang="ru-RU" sz="3600" b="1" i="1" dirty="0" smtClean="0">
                <a:solidFill>
                  <a:srgbClr val="7030A0"/>
                </a:solidFill>
              </a:rPr>
              <a:t>, которая много объясняет в его характере и поведении. 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слово «грозный» теряет самодовлеющую психологическую окраску</a:t>
            </a:r>
            <a:r>
              <a:rPr lang="ru-RU" b="1" i="1" dirty="0" smtClean="0">
                <a:solidFill>
                  <a:srgbClr val="7030A0"/>
                </a:solidFill>
              </a:rPr>
              <a:t>, становясь чертой характера, исторически значимой и введенной в определенные исторические границы.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 Это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дает художнику право</a:t>
            </a:r>
            <a:r>
              <a:rPr lang="ru-RU" sz="3600" b="1" i="1" dirty="0" smtClean="0">
                <a:solidFill>
                  <a:srgbClr val="7030A0"/>
                </a:solidFill>
              </a:rPr>
              <a:t>, не греша против истины,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развернуть другие возможности характера Грозного, противоборствующие первой</a:t>
            </a:r>
            <a:r>
              <a:rPr lang="ru-RU" sz="3600" b="1" i="1" dirty="0" smtClean="0">
                <a:solidFill>
                  <a:srgbClr val="7030A0"/>
                </a:solidFill>
              </a:rPr>
              <a:t>. 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rgbClr val="C00000"/>
                </a:solidFill>
              </a:rPr>
              <a:t>Лермонтовский</a:t>
            </a:r>
            <a:r>
              <a:rPr lang="ru-RU" b="1" i="1" dirty="0" smtClean="0">
                <a:solidFill>
                  <a:srgbClr val="C00000"/>
                </a:solidFill>
              </a:rPr>
              <a:t> историзм </a:t>
            </a:r>
            <a:r>
              <a:rPr lang="ru-RU" b="1" i="1" dirty="0" smtClean="0">
                <a:solidFill>
                  <a:srgbClr val="7030A0"/>
                </a:solidFill>
              </a:rPr>
              <a:t>и его </a:t>
            </a:r>
            <a:r>
              <a:rPr lang="ru-RU" b="1" i="1" dirty="0" smtClean="0">
                <a:solidFill>
                  <a:srgbClr val="C00000"/>
                </a:solidFill>
              </a:rPr>
              <a:t>художественный гений </a:t>
            </a:r>
            <a:r>
              <a:rPr lang="ru-RU" b="1" i="1" dirty="0" smtClean="0">
                <a:solidFill>
                  <a:srgbClr val="7030A0"/>
                </a:solidFill>
              </a:rPr>
              <a:t>торжествуют здесь полную победу.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В обрисовке Грозного и в объяснении его эпохи Лермонтов, как автор «Песни...», выше всех своих современников — историков и писателей.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Два совершенно разных героя -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два непохожих взгляда на жизнь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Стоимость человеческой жизни определяется тем,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*    </a:t>
            </a:r>
            <a:r>
              <a:rPr lang="ru-RU" b="1" i="1" dirty="0" smtClean="0">
                <a:solidFill>
                  <a:srgbClr val="FF0000"/>
                </a:solidFill>
              </a:rPr>
              <a:t>что в ней считается самым важным,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*      </a:t>
            </a:r>
            <a:r>
              <a:rPr lang="ru-RU" b="1" i="1" dirty="0" smtClean="0">
                <a:solidFill>
                  <a:srgbClr val="FF0000"/>
                </a:solidFill>
              </a:rPr>
              <a:t>что представляет наибольшую ценность.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Калашников       и         </a:t>
            </a:r>
            <a:r>
              <a:rPr lang="ru-RU" b="1" dirty="0" err="1" smtClean="0">
                <a:solidFill>
                  <a:srgbClr val="FF0000"/>
                </a:solidFill>
              </a:rPr>
              <a:t>Кирибеевич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честный и достойный           </a:t>
            </a:r>
            <a:r>
              <a:rPr lang="ru-RU" sz="2700" b="1" dirty="0" smtClean="0">
                <a:solidFill>
                  <a:srgbClr val="7030A0"/>
                </a:solidFill>
                <a:hlinkClick r:id="rId2" tooltip="сочинение на свободное тему"/>
              </a:rPr>
              <a:t>человек</a:t>
            </a:r>
            <a:r>
              <a:rPr lang="ru-RU" sz="2700" b="1" dirty="0" smtClean="0">
                <a:solidFill>
                  <a:srgbClr val="7030A0"/>
                </a:solidFill>
              </a:rPr>
              <a:t> совсем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solidFill>
                  <a:srgbClr val="7030A0"/>
                </a:solidFill>
              </a:rPr>
              <a:t>удачливый купец                 </a:t>
            </a:r>
            <a:r>
              <a:rPr lang="ru-RU" sz="2800" b="1" i="1" dirty="0" smtClean="0">
                <a:solidFill>
                  <a:srgbClr val="7030A0"/>
                </a:solidFill>
              </a:rPr>
              <a:t>иных принципов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>
                <a:solidFill>
                  <a:srgbClr val="7030A0"/>
                </a:solidFill>
              </a:rPr>
              <a:t>уважаемый соседями</a:t>
            </a:r>
            <a:r>
              <a:rPr lang="ru-RU" dirty="0" smtClean="0"/>
              <a:t>  </a:t>
            </a:r>
            <a:r>
              <a:rPr lang="ru-RU" sz="3100" b="1" dirty="0" smtClean="0">
                <a:solidFill>
                  <a:srgbClr val="7030A0"/>
                </a:solidFill>
              </a:rPr>
              <a:t>думает только о себе,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      </a:t>
            </a:r>
            <a:r>
              <a:rPr lang="ru-RU" b="1" dirty="0" smtClean="0">
                <a:solidFill>
                  <a:srgbClr val="7030A0"/>
                </a:solidFill>
                <a:hlinkClick r:id="rId3" tooltip="Образ хозяина жизни в пьесе И. Карпенко-Карого "/>
              </a:rPr>
              <a:t>хозяин</a:t>
            </a:r>
            <a:r>
              <a:rPr lang="ru-RU" b="1" dirty="0" smtClean="0">
                <a:solidFill>
                  <a:srgbClr val="7030A0"/>
                </a:solidFill>
              </a:rPr>
              <a:t>,                         </a:t>
            </a:r>
            <a:r>
              <a:rPr lang="ru-RU" sz="3100" b="1" dirty="0" smtClean="0">
                <a:solidFill>
                  <a:srgbClr val="7030A0"/>
                </a:solidFill>
              </a:rPr>
              <a:t>без всяких угрызений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работящий,              совести готов поломать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верный муж             чужую жизнь и счастье,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              разрушить семью, 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                                 навлечь позор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на голову своей любимой.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893869" y="1035827"/>
            <a:ext cx="35639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929588" y="78500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680215" y="820719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143902" y="2070884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858810" y="1999446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Необходимо отметить силу и цельность характера каждого из героев поэмы – недаром все они вынесены в название.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И </a:t>
            </a:r>
            <a:r>
              <a:rPr lang="ru-RU" b="1" i="1" dirty="0" smtClean="0">
                <a:solidFill>
                  <a:srgbClr val="C00000"/>
                </a:solidFill>
              </a:rPr>
              <a:t>опричник </a:t>
            </a:r>
            <a:r>
              <a:rPr lang="ru-RU" b="1" i="1" dirty="0" err="1" smtClean="0">
                <a:solidFill>
                  <a:srgbClr val="C00000"/>
                </a:solidFill>
              </a:rPr>
              <a:t>Кирибеевич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, и </a:t>
            </a:r>
            <a:r>
              <a:rPr lang="ru-RU" b="1" i="1" dirty="0" smtClean="0">
                <a:solidFill>
                  <a:srgbClr val="C00000"/>
                </a:solidFill>
              </a:rPr>
              <a:t>купец Степан Калашников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представлены крупным планом, но изображение при этом совершенно разнопланово: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в каждом бушует пожар страстей, радость и подозрение, надежда и отчаяние могут проявиться в любую минуту.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err="1" smtClean="0">
                <a:solidFill>
                  <a:srgbClr val="7030A0"/>
                </a:solidFill>
              </a:rPr>
              <a:t>Кирибеевичу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поступками которого руководит эгоистическое чувство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Калашников</a:t>
            </a:r>
            <a:r>
              <a:rPr lang="ru-RU" b="1" i="1" dirty="0" smtClean="0">
                <a:solidFill>
                  <a:srgbClr val="7030A0"/>
                </a:solidFill>
              </a:rPr>
              <a:t> противопоставлен как человек, действующий во имя долга и чести.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Поэтому в сцене поединка, ещё не вступив в бой с </a:t>
            </a:r>
            <a:r>
              <a:rPr lang="ru-RU" b="1" dirty="0" err="1" smtClean="0">
                <a:solidFill>
                  <a:srgbClr val="002060"/>
                </a:solidFill>
              </a:rPr>
              <a:t>Кирибеевичем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i="1" dirty="0" smtClean="0">
                <a:solidFill>
                  <a:srgbClr val="C00000"/>
                </a:solidFill>
              </a:rPr>
              <a:t>он одерживает над своим противником моральную победу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обличающие слова Калашникова заставили «удалого» </a:t>
            </a:r>
            <a:r>
              <a:rPr lang="ru-RU" b="1" dirty="0" err="1" smtClean="0">
                <a:solidFill>
                  <a:srgbClr val="002060"/>
                </a:solidFill>
              </a:rPr>
              <a:t>Кирибеевича</a:t>
            </a:r>
            <a:r>
              <a:rPr lang="ru-RU" b="1" dirty="0" smtClean="0">
                <a:solidFill>
                  <a:srgbClr val="002060"/>
                </a:solidFill>
              </a:rPr>
              <a:t> побледнеть и замолчать: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 «На раскрытых устах слово замерло».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>
                <a:solidFill>
                  <a:srgbClr val="C00000"/>
                </a:solidFill>
              </a:rPr>
              <a:t>           </a:t>
            </a:r>
            <a:r>
              <a:rPr lang="ru-RU" sz="4000" b="1" i="1" u="sng" dirty="0" smtClean="0">
                <a:solidFill>
                  <a:srgbClr val="C00000"/>
                </a:solidFill>
              </a:rPr>
              <a:t>Купец - Степан Калашников </a:t>
            </a: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является олицетворением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   героического национального начала,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и в то же время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обнаруживает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способность к бунту,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является  выразителем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народных представлений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        о правде, 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                   чести, 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                      достоинстве. </a:t>
            </a: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endParaRPr lang="ru-RU" sz="36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Сочувствие автора отдано Степану Калашникову, защитнику законов </a:t>
            </a:r>
            <a:r>
              <a:rPr lang="ru-RU" b="1" i="1" u="sng" dirty="0" smtClean="0">
                <a:solidFill>
                  <a:srgbClr val="C00000"/>
                </a:solidFill>
              </a:rPr>
              <a:t>патриархальной эпохи.</a:t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В поединке с </a:t>
            </a:r>
            <a:r>
              <a:rPr lang="ru-RU" b="1" i="1" dirty="0" err="1" smtClean="0">
                <a:solidFill>
                  <a:srgbClr val="002060"/>
                </a:solidFill>
              </a:rPr>
              <a:t>Кирибеевичем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купец отстаивает </a:t>
            </a:r>
            <a:r>
              <a:rPr lang="ru-RU" b="1" i="1" dirty="0" smtClean="0">
                <a:solidFill>
                  <a:srgbClr val="002060"/>
                </a:solidFill>
              </a:rPr>
              <a:t>не только свое достоинство, свою честь, свои личные права, но 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общенародные моральные нормы</a:t>
            </a:r>
            <a:r>
              <a:rPr lang="ru-RU" b="1" i="1" dirty="0" smtClean="0">
                <a:solidFill>
                  <a:srgbClr val="002060"/>
                </a:solidFill>
              </a:rPr>
              <a:t>.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Своеволие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Кирибеевича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вступило в противоречие с народными представлениями о чести</a:t>
            </a:r>
            <a:r>
              <a:rPr lang="ru-RU" b="1" i="1" dirty="0" smtClean="0">
                <a:solidFill>
                  <a:srgbClr val="7030A0"/>
                </a:solidFill>
              </a:rPr>
              <a:t>, а </a:t>
            </a:r>
            <a:r>
              <a:rPr lang="ru-RU" b="1" i="1" dirty="0" smtClean="0">
                <a:solidFill>
                  <a:srgbClr val="002060"/>
                </a:solidFill>
              </a:rPr>
              <a:t>воля Калашникова с ними совпала :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2700" i="1" dirty="0" smtClean="0">
                <a:solidFill>
                  <a:srgbClr val="C00000"/>
                </a:solidFill>
              </a:rPr>
              <a:t>«Я убил его вольной волею...»</a:t>
            </a:r>
            <a:endParaRPr lang="ru-RU" sz="27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Проблематика поэмы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 центре поэмы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проблематика соотношения царской власти, закона и милосердия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Это один из главных вопросов всей русской литературы начала XIX века.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центре внимания Лермонтова</a:t>
            </a:r>
            <a:r>
              <a:rPr lang="ru-RU" b="1" dirty="0" smtClean="0">
                <a:solidFill>
                  <a:srgbClr val="7030A0"/>
                </a:solidFill>
              </a:rPr>
              <a:t> —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нравственные и политические проблемы своей эпохи, судьба и права человека в ней.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Писатель рассуждает над проблемами своей эпохи: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- нужны ли его времени люди чести,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- нужна ли сильная личность власти?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Купец Калашников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вступается за честь жены. Он обязан ее защитить и просит младших братьев, если погибнет сам, помочь ему.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Это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нравственная проблема — наказать обидчика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понимая, что сложишь за это голову либо в бою, либо на плахе.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Главное  для </a:t>
            </a:r>
            <a:r>
              <a:rPr lang="ru-RU" b="1" dirty="0" smtClean="0">
                <a:solidFill>
                  <a:srgbClr val="C00000"/>
                </a:solidFill>
              </a:rPr>
              <a:t>Калашникова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-  сохранить человеческое достоинство и сделать так, чтобы честь жены и семьи не была бы запятнана сплетнями, поэтому он не объясняет царю,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почему он убил </a:t>
            </a:r>
            <a:r>
              <a:rPr lang="ru-RU" b="1" i="1" dirty="0" err="1" smtClean="0">
                <a:solidFill>
                  <a:srgbClr val="C00000"/>
                </a:solidFill>
              </a:rPr>
              <a:t>Кирибеевича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Я скажу тебе, православный царь! 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Я убил его вольной волею… </a:t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Как </a:t>
            </a:r>
            <a:r>
              <a:rPr lang="ru-RU" b="1" i="1" u="sng" dirty="0" smtClean="0">
                <a:solidFill>
                  <a:srgbClr val="002060"/>
                </a:solidFill>
              </a:rPr>
              <a:t>могучий былинный богатырь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созывает свою дружину, так зовет своих братьев Калашников: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Уж как завтра будет кулачный бой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На Москве-реке при самом царе,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И я выйду тогда на опричника,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Буду насмерть биться, до последних сил,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А побьет он меня – выходите вы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За святую правду-матушку.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dirty="0" smtClean="0">
                <a:solidFill>
                  <a:srgbClr val="7030A0"/>
                </a:solidFill>
              </a:rPr>
              <a:t>Купец Калашников благородно защищал честь своей жены. 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Кроме него, у Алены и защитников не было. 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Отец и мать ее умерли, старший брат пропал без вести в чужой стороне, а младший — совсем кроха.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Степан любил жену и ради нее расстался со своей жизнью, лишь бы второй раз не опозорить ее доброе имя. 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На плаху он взошел без страха, полный решимости, что гибнет за правое дело - 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 честь и человеческое достоинство он ставил превыше всего. </a:t>
            </a:r>
            <a:endParaRPr lang="ru-RU" sz="31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Правдивость и муж</a:t>
            </a:r>
            <a:r>
              <a:rPr lang="ru-RU" sz="3200" b="1" dirty="0" smtClean="0">
                <a:solidFill>
                  <a:srgbClr val="7030A0"/>
                </a:solidFill>
              </a:rPr>
              <a:t>ество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роднят героя Лермонтова с героями народных песен.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          Он </a:t>
            </a:r>
            <a:r>
              <a:rPr lang="ru-RU" b="1" dirty="0" smtClean="0">
                <a:solidFill>
                  <a:srgbClr val="C00000"/>
                </a:solidFill>
              </a:rPr>
              <a:t>смело смотрит в глаза смерти </a:t>
            </a:r>
            <a:r>
              <a:rPr lang="ru-RU" b="1" dirty="0" smtClean="0">
                <a:solidFill>
                  <a:srgbClr val="7030A0"/>
                </a:solidFill>
              </a:rPr>
              <a:t>и </a:t>
            </a:r>
            <a:r>
              <a:rPr lang="ru-RU" b="1" dirty="0" smtClean="0">
                <a:solidFill>
                  <a:srgbClr val="C00000"/>
                </a:solidFill>
              </a:rPr>
              <a:t>не хочет ценою лжи спасти себе жизнь.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Мимо его могилы идут люди.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Все о нём помнят, и каждый по своему чтит смелого борца за правду.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Калашникова похоронят «промеж трех дорог».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Пройдёт стар человек – перекрестится,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Пройдёт молодец – приосанится,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Пройдёт девица – пригорюнится,</a:t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>А пройдут гусляры – споют песенку.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Сознание личного и социального достоинства, жажда справедливости, мужество, самоотверженность, честность, прямота, отсутствие холопства в отношении к царю </a:t>
            </a:r>
            <a:r>
              <a:rPr lang="ru-RU" b="1" dirty="0" smtClean="0">
                <a:solidFill>
                  <a:srgbClr val="7030A0"/>
                </a:solidFill>
              </a:rPr>
              <a:t>–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таковы основные черты Калашникова как демократического героя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Калашников наделён высоким моральным сознанием, чувством собственного достоинства.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 эпоху бесчестья и террора Калашников отстаивал честное имя и неприкосновенность семьи. 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За это он был казнён и погребён не по христианскому обряду.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Суд царский разошёлся с судом народным.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Калашников, казнённый царём и «оклеветанный молвой», становится народным героем.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Подвиг Калашникова  остается в песне.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Безымянная могила его — в чистом поле промеж трех дорог.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В этом и заключается </a:t>
            </a:r>
            <a:r>
              <a:rPr lang="ru-RU" b="1" dirty="0" smtClean="0">
                <a:solidFill>
                  <a:srgbClr val="002060"/>
                </a:solidFill>
              </a:rPr>
              <a:t>глубокий смысл «Песни…»: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гусляры — певцы народные — передают из уст в уста песню о горькой судьбе Калашникова.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Приняв смерть, </a:t>
            </a:r>
            <a:r>
              <a:rPr lang="ru-RU" sz="3600" b="1" dirty="0" smtClean="0">
                <a:solidFill>
                  <a:srgbClr val="7030A0"/>
                </a:solidFill>
                <a:hlinkClick r:id="rId2" tooltip="школьные сочинения по русской и зарубежной литературе"/>
              </a:rPr>
              <a:t>герой</a:t>
            </a:r>
            <a:r>
              <a:rPr lang="ru-RU" sz="3600" b="1" dirty="0" smtClean="0">
                <a:solidFill>
                  <a:srgbClr val="7030A0"/>
                </a:solidFill>
              </a:rPr>
              <a:t> поэмы одержал победу над бесчестием, не дав опозорить свою любимую женщину.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Это поступок настоящего мужчины.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В поэме показан протест простого человека против деспотизма, его мужество и отвага в борьбе за свою честь.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u="sng" dirty="0" smtClean="0">
                <a:solidFill>
                  <a:srgbClr val="C00000"/>
                </a:solidFill>
              </a:rPr>
              <a:t>Опричник – </a:t>
            </a:r>
            <a:r>
              <a:rPr lang="ru-RU" sz="3600" b="1" i="1" u="sng" dirty="0" err="1" smtClean="0">
                <a:solidFill>
                  <a:srgbClr val="C00000"/>
                </a:solidFill>
              </a:rPr>
              <a:t>Кирибеевич</a:t>
            </a: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u="sng" dirty="0" smtClean="0">
                <a:solidFill>
                  <a:srgbClr val="C00000"/>
                </a:solidFill>
              </a:rPr>
              <a:t/>
            </a:r>
            <a:br>
              <a:rPr lang="ru-RU" sz="3600" b="1" i="1" u="sng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                      </a:t>
            </a:r>
            <a:r>
              <a:rPr lang="ru-RU" sz="3200" dirty="0" smtClean="0">
                <a:solidFill>
                  <a:srgbClr val="7030A0"/>
                </a:solidFill>
              </a:rPr>
              <a:t>В фигуре </a:t>
            </a:r>
            <a:r>
              <a:rPr lang="ru-RU" sz="3200" b="1" dirty="0" err="1" smtClean="0">
                <a:solidFill>
                  <a:srgbClr val="7030A0"/>
                </a:solidFill>
              </a:rPr>
              <a:t>Кирибеевича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                         нашли некоторое 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                                       отражение черты 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                          доброго молодца «удалых»</a:t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                          или «разбойничьих» песен.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C00000"/>
                </a:solidFill>
              </a:rPr>
              <a:t>«Какая сильная, могучая натура!»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- писал о нём Белинский, раскрывая психологию «удалого бойца».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6858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Тема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В «Песне…» рассказывается о любимом опричнике Ивана Грозного, который полюбил Алену </a:t>
            </a:r>
            <a:r>
              <a:rPr lang="ru-RU" b="1" i="1" dirty="0" err="1" smtClean="0">
                <a:solidFill>
                  <a:srgbClr val="7030A0"/>
                </a:solidFill>
              </a:rPr>
              <a:t>Дмитревну</a:t>
            </a:r>
            <a:r>
              <a:rPr lang="ru-RU" b="1" i="1" dirty="0" smtClean="0">
                <a:solidFill>
                  <a:srgbClr val="7030A0"/>
                </a:solidFill>
              </a:rPr>
              <a:t> — жену удалого купца Степана </a:t>
            </a:r>
            <a:r>
              <a:rPr lang="ru-RU" b="1" i="1" dirty="0" err="1" smtClean="0">
                <a:solidFill>
                  <a:srgbClr val="7030A0"/>
                </a:solidFill>
              </a:rPr>
              <a:t>Парамоновича</a:t>
            </a:r>
            <a:r>
              <a:rPr lang="ru-RU" b="1" i="1" dirty="0" smtClean="0">
                <a:solidFill>
                  <a:srgbClr val="7030A0"/>
                </a:solidFill>
              </a:rPr>
              <a:t> Калашникова и своими притязаниями бросил тень на честное имя женщины и ее семьи.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Героическое начало в поэме связано с образом Калашникова.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Лермонтову удалось создать характер, близкий  герою русского эпоса.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Сознание личного и социального достоинства, жажда справедливости, мужество, самоотверженность, честность, прямота, отсутствие холопства в отношении к царю — </a:t>
            </a:r>
            <a:r>
              <a:rPr lang="ru-RU" sz="3600" b="1" i="1" dirty="0" smtClean="0">
                <a:solidFill>
                  <a:srgbClr val="002060"/>
                </a:solidFill>
              </a:rPr>
              <a:t>таковы черты Калашникова как истинно народного героя.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Молодой </a:t>
            </a:r>
            <a:r>
              <a:rPr lang="ru-RU" sz="3600" b="1" i="1" dirty="0" err="1" smtClean="0">
                <a:solidFill>
                  <a:srgbClr val="C00000"/>
                </a:solidFill>
              </a:rPr>
              <a:t>Кирибеевич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предстает </a:t>
            </a:r>
            <a:r>
              <a:rPr lang="ru-RU" sz="3600" b="1" i="1" dirty="0" smtClean="0">
                <a:solidFill>
                  <a:srgbClr val="7030A0"/>
                </a:solidFill>
              </a:rPr>
              <a:t>в первой сцене</a:t>
            </a:r>
            <a:r>
              <a:rPr lang="ru-RU" sz="3600" b="1" dirty="0" smtClean="0">
                <a:solidFill>
                  <a:srgbClr val="7030A0"/>
                </a:solidFill>
              </a:rPr>
              <a:t>  очень </a:t>
            </a:r>
            <a:r>
              <a:rPr lang="ru-RU" sz="3600" b="1" i="1" dirty="0" smtClean="0">
                <a:solidFill>
                  <a:srgbClr val="C00000"/>
                </a:solidFill>
              </a:rPr>
              <a:t>противоречивым</a:t>
            </a:r>
            <a:r>
              <a:rPr lang="ru-RU" sz="3600" b="1" dirty="0" smtClean="0">
                <a:solidFill>
                  <a:srgbClr val="7030A0"/>
                </a:solidFill>
              </a:rPr>
              <a:t>: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охваченный страстью, </a:t>
            </a:r>
            <a:r>
              <a:rPr lang="ru-RU" sz="3600" b="1" u="sng" dirty="0" smtClean="0">
                <a:solidFill>
                  <a:srgbClr val="002060"/>
                </a:solidFill>
              </a:rPr>
              <a:t>юноша с подлинной поэтичностью, достойной уважения,</a:t>
            </a:r>
            <a:r>
              <a:rPr lang="ru-RU" sz="3600" b="1" dirty="0" smtClean="0">
                <a:solidFill>
                  <a:srgbClr val="7030A0"/>
                </a:solidFill>
              </a:rPr>
              <a:t> признается в любви к Алене Дмитриевне, но боится сказать, что она уже замужем за купцом Калашниковым. 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По оценке автора, он ведет себя как «лукавый раб».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86908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Опричник </a:t>
            </a:r>
            <a:r>
              <a:rPr lang="ru-RU" b="1" dirty="0" err="1" smtClean="0">
                <a:solidFill>
                  <a:srgbClr val="C00000"/>
                </a:solidFill>
              </a:rPr>
              <a:t>Кирибеевич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изображен Лермонтовым как «</a:t>
            </a:r>
            <a:r>
              <a:rPr lang="ru-RU" b="1" dirty="0" smtClean="0">
                <a:solidFill>
                  <a:srgbClr val="C00000"/>
                </a:solidFill>
              </a:rPr>
              <a:t>добрый молодец</a:t>
            </a:r>
            <a:r>
              <a:rPr lang="ru-RU" b="1" dirty="0" smtClean="0">
                <a:solidFill>
                  <a:srgbClr val="7030A0"/>
                </a:solidFill>
              </a:rPr>
              <a:t>».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i="1" u="sng" dirty="0" smtClean="0">
                <a:solidFill>
                  <a:srgbClr val="7030A0"/>
                </a:solidFill>
              </a:rPr>
              <a:t>Его любовь </a:t>
            </a:r>
            <a:r>
              <a:rPr lang="ru-RU" i="1" dirty="0" smtClean="0">
                <a:solidFill>
                  <a:srgbClr val="7030A0"/>
                </a:solidFill>
              </a:rPr>
              <a:t>к Алёне Дмитриевне </a:t>
            </a:r>
            <a:r>
              <a:rPr lang="ru-RU" i="1" u="sng" dirty="0" smtClean="0">
                <a:solidFill>
                  <a:srgbClr val="7030A0"/>
                </a:solidFill>
              </a:rPr>
              <a:t>не каприз</a:t>
            </a:r>
            <a:r>
              <a:rPr lang="ru-RU" i="1" dirty="0" smtClean="0">
                <a:solidFill>
                  <a:srgbClr val="7030A0"/>
                </a:solidFill>
              </a:rPr>
              <a:t>,</a:t>
            </a:r>
            <a:r>
              <a:rPr lang="ru-RU" i="1" u="sng" dirty="0" smtClean="0">
                <a:solidFill>
                  <a:srgbClr val="7030A0"/>
                </a:solidFill>
              </a:rPr>
              <a:t> а серьезное чувство</a:t>
            </a:r>
            <a:r>
              <a:rPr lang="ru-RU" i="1" dirty="0" smtClean="0">
                <a:solidFill>
                  <a:srgbClr val="7030A0"/>
                </a:solidFill>
              </a:rPr>
              <a:t>. Зная, что она его не любит, 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u="sng" dirty="0" smtClean="0">
                <a:solidFill>
                  <a:srgbClr val="7030A0"/>
                </a:solidFill>
              </a:rPr>
              <a:t>он просит царя </a:t>
            </a:r>
            <a:r>
              <a:rPr lang="ru-RU" i="1" dirty="0" smtClean="0">
                <a:solidFill>
                  <a:srgbClr val="7030A0"/>
                </a:solidFill>
              </a:rPr>
              <a:t>отпустить его в приволжские степи, где он сложит свою «буйную головушку», которая от черной думы к земле клонится. Его «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очи слёзные коршун выклюет</a:t>
            </a:r>
            <a:r>
              <a:rPr lang="ru-RU" i="1" dirty="0" smtClean="0">
                <a:solidFill>
                  <a:srgbClr val="7030A0"/>
                </a:solidFill>
              </a:rPr>
              <a:t>», его «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кости серые дождик вымоет</a:t>
            </a:r>
            <a:r>
              <a:rPr lang="ru-RU" i="1" dirty="0" smtClean="0">
                <a:solidFill>
                  <a:srgbClr val="7030A0"/>
                </a:solidFill>
              </a:rPr>
              <a:t>».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Гибнет же </a:t>
            </a:r>
            <a:r>
              <a:rPr lang="ru-RU" b="1" dirty="0" err="1" smtClean="0">
                <a:solidFill>
                  <a:srgbClr val="C00000"/>
                </a:solidFill>
              </a:rPr>
              <a:t>Кирибеевич</a:t>
            </a:r>
            <a:r>
              <a:rPr lang="ru-RU" b="1" dirty="0" smtClean="0">
                <a:solidFill>
                  <a:srgbClr val="C00000"/>
                </a:solidFill>
              </a:rPr>
              <a:t> не в битвах с врагами, а на поединке с Калашниковым</a:t>
            </a:r>
            <a:r>
              <a:rPr lang="ru-RU" dirty="0" smtClean="0">
                <a:solidFill>
                  <a:srgbClr val="C00000"/>
                </a:solidFill>
              </a:rPr>
              <a:t>. 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7151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Но опричник </a:t>
            </a:r>
            <a:r>
              <a:rPr lang="ru-RU" b="1" dirty="0" err="1" smtClean="0">
                <a:solidFill>
                  <a:srgbClr val="7030A0"/>
                </a:solidFill>
              </a:rPr>
              <a:t>Кирибеевич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под влиянием охватившей его страсти </a:t>
            </a:r>
            <a:r>
              <a:rPr lang="ru-RU" b="1" dirty="0" smtClean="0">
                <a:solidFill>
                  <a:srgbClr val="C00000"/>
                </a:solidFill>
              </a:rPr>
              <a:t>оскорбляет достоинство простых людей.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err="1" smtClean="0">
                <a:solidFill>
                  <a:srgbClr val="7030A0"/>
                </a:solidFill>
              </a:rPr>
              <a:t>Кирибеевич</a:t>
            </a:r>
            <a:r>
              <a:rPr lang="ru-RU" i="1" dirty="0" smtClean="0">
                <a:solidFill>
                  <a:srgbClr val="7030A0"/>
                </a:solidFill>
              </a:rPr>
              <a:t> — </a:t>
            </a:r>
            <a:br>
              <a:rPr lang="ru-RU" i="1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опричник, который ставит собственные желания и интересы выше нравственных и моральных норм, чести и достоинства.</a:t>
            </a:r>
            <a:br>
              <a:rPr lang="ru-RU" i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Кирибеевич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отрицателен во всем. 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Это воплощение иной, захватнической веры, неуважения, всего злого и темного.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 итоге он, в лучших традициях фольклора, оказывается побежденным в конце «Песни». </a:t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Двойственность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браза </a:t>
            </a:r>
            <a:r>
              <a:rPr lang="ru-RU" b="1" dirty="0" err="1" smtClean="0">
                <a:solidFill>
                  <a:srgbClr val="FF0000"/>
                </a:solidFill>
              </a:rPr>
              <a:t>Кирибеевича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Он — царский любимец,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он и «злой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охульник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»,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самоуверенный,</a:t>
            </a:r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осрамивший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Алену Дмитриевну,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прославленный   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преступивший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священные закон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кулачный боец,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Домостроя,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опозоривший семью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Калашниковых,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уверенный в своей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полной безнаказанности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1571604" y="1500174"/>
            <a:ext cx="142876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86446" y="1500174"/>
            <a:ext cx="1643074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rgbClr val="7030A0"/>
                </a:solidFill>
              </a:rPr>
              <a:t>Кирибеевич</a:t>
            </a:r>
            <a:r>
              <a:rPr lang="ru-RU" sz="2800" b="1" dirty="0" smtClean="0">
                <a:solidFill>
                  <a:srgbClr val="7030A0"/>
                </a:solidFill>
              </a:rPr>
              <a:t> считает, что может сделать непристойное предложение замужней женщине, и ему это сойдет с рук.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Но строгие порядки того времени и нравственная чистота Алены и самого Калашникова приводят к трагическому развитию событий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</a:rPr>
              <a:t>Высота нравственной идеи поэмы выражена в сцене боя. </a:t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err="1" smtClean="0">
                <a:solidFill>
                  <a:srgbClr val="002060"/>
                </a:solidFill>
              </a:rPr>
              <a:t>Кирибеевич</a:t>
            </a:r>
            <a:r>
              <a:rPr lang="ru-RU" sz="3100" b="1" i="1" dirty="0" smtClean="0">
                <a:solidFill>
                  <a:srgbClr val="002060"/>
                </a:solidFill>
              </a:rPr>
              <a:t> гибнет потому, что сознает свою неправоту. </a:t>
            </a:r>
            <a:br>
              <a:rPr lang="ru-RU" sz="3100" b="1" i="1" dirty="0" smtClean="0">
                <a:solidFill>
                  <a:srgbClr val="00206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>Моральная сила на стороне Калашникова, и сознание правоты приводит его к победе над </a:t>
            </a:r>
            <a:r>
              <a:rPr lang="ru-RU" sz="3100" b="1" i="1" dirty="0" err="1" smtClean="0">
                <a:solidFill>
                  <a:srgbClr val="7030A0"/>
                </a:solidFill>
              </a:rPr>
              <a:t>Кирибеевичем</a:t>
            </a:r>
            <a:r>
              <a:rPr lang="ru-RU" sz="3100" b="1" i="1" dirty="0" smtClean="0">
                <a:solidFill>
                  <a:srgbClr val="7030A0"/>
                </a:solidFill>
              </a:rPr>
              <a:t>.</a:t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Этот поединок Лермонтов дал, как бой двух русских богатырей, равных по своей силе: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богатырский бой начинается</a:t>
            </a:r>
            <a:r>
              <a:rPr lang="ru-RU" b="1" dirty="0" smtClean="0">
                <a:solidFill>
                  <a:srgbClr val="7030A0"/>
                </a:solidFill>
              </a:rPr>
              <a:t>».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Победителем </a:t>
            </a:r>
            <a:r>
              <a:rPr lang="ru-RU" b="1" dirty="0" smtClean="0">
                <a:solidFill>
                  <a:srgbClr val="7030A0"/>
                </a:solidFill>
              </a:rPr>
              <a:t>в нём оказался тот, на чьей стороне справедливость.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Лермонтов показал, какое значение имеет для победы моральное превосходство противника.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Ещё никто не побеждал в бою </a:t>
            </a:r>
            <a:r>
              <a:rPr lang="ru-RU" b="1" dirty="0" err="1" smtClean="0">
                <a:solidFill>
                  <a:srgbClr val="7030A0"/>
                </a:solidFill>
              </a:rPr>
              <a:t>Кирибеевича</a:t>
            </a:r>
            <a:r>
              <a:rPr lang="ru-RU" b="1" dirty="0" smtClean="0">
                <a:solidFill>
                  <a:srgbClr val="7030A0"/>
                </a:solidFill>
              </a:rPr>
              <a:t>: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его победил только тот, кто боролся за правду. 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Поединок Калашникова с </a:t>
            </a:r>
            <a:r>
              <a:rPr lang="ru-RU" b="1" i="1" dirty="0" err="1" smtClean="0">
                <a:solidFill>
                  <a:srgbClr val="FF0000"/>
                </a:solidFill>
              </a:rPr>
              <a:t>Кирибеевичем</a:t>
            </a:r>
            <a:r>
              <a:rPr lang="ru-RU" b="1" i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поединок правды с неправдою,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чести с бесчестием,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человеческого достоинства с произволом и своеволием.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если опричник, вышедший на бой потешить батюшку-царя, кланяется в пояс только ему, то Степан Калашников, выходя на бой, поклонился Ивану Грозному, 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i="1" dirty="0" smtClean="0">
                <a:solidFill>
                  <a:srgbClr val="C00000"/>
                </a:solidFill>
              </a:rPr>
              <a:t>после белому Кремлю да святым церквам, 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а потом всему народу русскому</a:t>
            </a:r>
            <a:r>
              <a:rPr lang="ru-RU" i="1" dirty="0" smtClean="0">
                <a:solidFill>
                  <a:srgbClr val="002060"/>
                </a:solidFill>
              </a:rPr>
              <a:t>»     </a:t>
            </a: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он вышел не только отстоять честь семьи, но и доказать народную правду.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Идея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200" dirty="0" smtClean="0"/>
              <a:t>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Идея произведения </a:t>
            </a: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“Подвиг не только делает человека бессмертным, но и рождает новых героев, пробуждает в людях лучшее.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Нельзя мириться с бесчестием и несправедливостью”.</a:t>
            </a:r>
            <a:b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Он является перед </a:t>
            </a:r>
            <a:r>
              <a:rPr lang="ru-RU" b="1" dirty="0" err="1" smtClean="0">
                <a:solidFill>
                  <a:srgbClr val="7030A0"/>
                </a:solidFill>
              </a:rPr>
              <a:t>Кирибеевичем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как возмездие, как неотвратимый рок</a:t>
            </a:r>
            <a:r>
              <a:rPr lang="ru-RU" b="1" dirty="0" smtClean="0">
                <a:solidFill>
                  <a:srgbClr val="7030A0"/>
                </a:solidFill>
              </a:rPr>
              <a:t>, судьба, поэтому побеждает морально, задолго до его физической смерти.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Борец за правое дело  становится мучеником за правду.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6858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Столкновение происходит между опричником и купцом, но в конце поэмы появляется образ царя Ивана Грозного?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Без его присутствия столкновение мужчин можно было бы расценивать как семейно - бытовую драму.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Присутствие царя, покровителя опричника, заставляет воспринимать конфликт по-другому: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Степан Калашников не просто мстит высокопоставленному обидчику, </a:t>
            </a:r>
            <a:r>
              <a:rPr lang="ru-RU" b="1" i="1" dirty="0" smtClean="0">
                <a:solidFill>
                  <a:srgbClr val="C00000"/>
                </a:solidFill>
              </a:rPr>
              <a:t>он выступает против несправедливости, произвола, насаждаемого самодержцем.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                      Алёна Дмитриевна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i="1" dirty="0" smtClean="0"/>
              <a:t>                                  </a:t>
            </a:r>
            <a:r>
              <a:rPr lang="ru-RU" b="1" i="1" dirty="0" smtClean="0">
                <a:solidFill>
                  <a:srgbClr val="7030A0"/>
                </a:solidFill>
              </a:rPr>
              <a:t>послушна,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                             покорна,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           верна обрядам и обычаям старины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Для Алены Дмитриевны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                      муж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– 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</a:t>
            </a:r>
            <a:r>
              <a:rPr lang="ru-RU" i="1" dirty="0" smtClean="0">
                <a:solidFill>
                  <a:srgbClr val="7030A0"/>
                </a:solidFill>
              </a:rPr>
              <a:t>«красно солнышко»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                           </a:t>
            </a:r>
            <a:r>
              <a:rPr lang="ru-RU" i="1" dirty="0" smtClean="0">
                <a:solidFill>
                  <a:srgbClr val="7030A0"/>
                </a:solidFill>
              </a:rPr>
              <a:t>«государь»</a:t>
            </a:r>
            <a:r>
              <a:rPr lang="ru-RU" dirty="0" smtClean="0">
                <a:solidFill>
                  <a:srgbClr val="7030A0"/>
                </a:solidFill>
              </a:rPr>
              <a:t>,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речи его будто острый нож,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    а немилость его – 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                   страшнее смерти. 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Лермонтов переносится во времени, становится свидетелем давно минувших событий, усваивает склад старинной речи, подслушивает биение пульса иной эпохи.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В «Песне...» отразились </a:t>
            </a:r>
            <a:r>
              <a:rPr lang="ru-RU" b="1" i="1" dirty="0" smtClean="0">
                <a:solidFill>
                  <a:srgbClr val="FF0000"/>
                </a:solidFill>
              </a:rPr>
              <a:t>размышления Лермонтова о нравственных и политических проблемах своей эпохи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smtClean="0">
                <a:solidFill>
                  <a:srgbClr val="C00000"/>
                </a:solidFill>
              </a:rPr>
              <a:t>о судьбе и правах человеческой личности</a:t>
            </a:r>
            <a:r>
              <a:rPr lang="ru-RU" b="1" i="1" dirty="0" smtClean="0">
                <a:solidFill>
                  <a:srgbClr val="7030A0"/>
                </a:solidFill>
              </a:rPr>
              <a:t>, в частности о судьбе и трагической дуэли Пушкина. 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В. Г.  Белинский о поэме: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i="1" dirty="0" smtClean="0">
                <a:solidFill>
                  <a:srgbClr val="7030A0"/>
                </a:solidFill>
              </a:rPr>
              <a:t>Здесь поэт от настоящего мира не удовлетворяющей его русской жизни </a:t>
            </a:r>
            <a:r>
              <a:rPr lang="ru-RU" b="1" i="1" dirty="0" smtClean="0">
                <a:solidFill>
                  <a:srgbClr val="FF0000"/>
                </a:solidFill>
              </a:rPr>
              <a:t>перенесся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в</a:t>
            </a:r>
            <a:r>
              <a:rPr lang="ru-RU" b="1" i="1" dirty="0" smtClean="0">
                <a:solidFill>
                  <a:srgbClr val="7030A0"/>
                </a:solidFill>
              </a:rPr>
              <a:t> ее </a:t>
            </a:r>
            <a:r>
              <a:rPr lang="ru-RU" b="1" i="1" dirty="0" smtClean="0">
                <a:solidFill>
                  <a:srgbClr val="FF0000"/>
                </a:solidFill>
              </a:rPr>
              <a:t>историческое прошедшее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подслушал биение </a:t>
            </a:r>
            <a:r>
              <a:rPr lang="ru-RU" b="1" i="1" dirty="0" smtClean="0">
                <a:solidFill>
                  <a:srgbClr val="7030A0"/>
                </a:solidFill>
              </a:rPr>
              <a:t>ее </a:t>
            </a:r>
            <a:r>
              <a:rPr lang="ru-RU" b="1" i="1" dirty="0" smtClean="0">
                <a:solidFill>
                  <a:srgbClr val="FF0000"/>
                </a:solidFill>
              </a:rPr>
              <a:t>пульса</a:t>
            </a:r>
            <a:r>
              <a:rPr lang="ru-RU" b="1" i="1" dirty="0" smtClean="0">
                <a:solidFill>
                  <a:srgbClr val="7030A0"/>
                </a:solidFill>
              </a:rPr>
              <a:t>, проник в </a:t>
            </a:r>
            <a:r>
              <a:rPr lang="ru-RU" b="1" i="1" dirty="0" err="1" smtClean="0">
                <a:solidFill>
                  <a:srgbClr val="7030A0"/>
                </a:solidFill>
              </a:rPr>
              <a:t>сокровеннейшие</a:t>
            </a:r>
            <a:r>
              <a:rPr lang="ru-RU" b="1" i="1" dirty="0" smtClean="0">
                <a:solidFill>
                  <a:srgbClr val="7030A0"/>
                </a:solidFill>
              </a:rPr>
              <a:t> и глубочайшие тайники ее духа, сроднился и слился с ним всем существом своим, обвеялся его звуками, </a:t>
            </a:r>
            <a:r>
              <a:rPr lang="ru-RU" b="1" i="1" dirty="0" smtClean="0">
                <a:solidFill>
                  <a:srgbClr val="FF0000"/>
                </a:solidFill>
              </a:rPr>
              <a:t>освоил </a:t>
            </a:r>
            <a:r>
              <a:rPr lang="ru-RU" b="1" i="1" dirty="0" smtClean="0">
                <a:solidFill>
                  <a:srgbClr val="7030A0"/>
                </a:solidFill>
              </a:rPr>
              <a:t>себе его </a:t>
            </a:r>
            <a:r>
              <a:rPr lang="ru-RU" b="1" i="1" dirty="0" smtClean="0">
                <a:solidFill>
                  <a:srgbClr val="FF0000"/>
                </a:solidFill>
              </a:rPr>
              <a:t>старинную речь</a:t>
            </a:r>
            <a:r>
              <a:rPr lang="ru-RU" b="1" i="1" dirty="0" smtClean="0">
                <a:solidFill>
                  <a:srgbClr val="7030A0"/>
                </a:solidFill>
              </a:rPr>
              <a:t>, </a:t>
            </a:r>
            <a:r>
              <a:rPr lang="ru-RU" b="1" i="1" dirty="0" smtClean="0">
                <a:solidFill>
                  <a:srgbClr val="FF0000"/>
                </a:solidFill>
              </a:rPr>
              <a:t>простодушную суровость его нравов</a:t>
            </a:r>
            <a:r>
              <a:rPr lang="ru-RU" b="1" i="1" dirty="0" smtClean="0">
                <a:solidFill>
                  <a:srgbClr val="7030A0"/>
                </a:solidFill>
              </a:rPr>
              <a:t>, богатырскую силу и широкий размет его чувства... —  </a:t>
            </a:r>
            <a:r>
              <a:rPr lang="ru-RU" b="1" i="1" dirty="0" smtClean="0">
                <a:solidFill>
                  <a:srgbClr val="FF0000"/>
                </a:solidFill>
              </a:rPr>
              <a:t>вынес из нее вымышленную быль</a:t>
            </a:r>
            <a:r>
              <a:rPr lang="ru-RU" b="1" i="1" dirty="0" smtClean="0">
                <a:solidFill>
                  <a:srgbClr val="7030A0"/>
                </a:solidFill>
              </a:rPr>
              <a:t>, которая достовернее всякой действительности, </a:t>
            </a:r>
            <a:r>
              <a:rPr lang="ru-RU" b="1" i="1" dirty="0" err="1" smtClean="0">
                <a:solidFill>
                  <a:srgbClr val="7030A0"/>
                </a:solidFill>
              </a:rPr>
              <a:t>несомненнее</a:t>
            </a:r>
            <a:r>
              <a:rPr lang="ru-RU" b="1" i="1" dirty="0" smtClean="0">
                <a:solidFill>
                  <a:srgbClr val="7030A0"/>
                </a:solidFill>
              </a:rPr>
              <a:t> всякой истории</a:t>
            </a:r>
            <a:r>
              <a:rPr lang="ru-RU" b="1" dirty="0" smtClean="0">
                <a:solidFill>
                  <a:srgbClr val="7030A0"/>
                </a:solidFill>
              </a:rPr>
              <a:t>».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Поэма Лермонтова 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проникнута духом общественно политического протеста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против социальной несправедливости и просветительского произвола.</a:t>
            </a: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/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В. Г. 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Белинский справедливо отмечал: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…поэт вошёл в царство народности, как её полный властелин, и, проникнувшись её духом, слившись с нею, он показал только своё родство с нею...</a:t>
            </a:r>
            <a:r>
              <a:rPr lang="ru-RU" sz="4000" b="1" i="1" dirty="0" smtClean="0">
                <a:solidFill>
                  <a:srgbClr val="7030A0"/>
                </a:solidFill>
              </a:rPr>
              <a:t>»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Идея поэмы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>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Пока есть </a:t>
            </a:r>
            <a:r>
              <a:rPr lang="ru-RU" sz="3100" b="1" i="1" dirty="0" smtClean="0">
                <a:solidFill>
                  <a:srgbClr val="7030A0"/>
                </a:solidFill>
              </a:rPr>
              <a:t>на Руси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героические характеры</a:t>
            </a:r>
            <a:r>
              <a:rPr lang="ru-RU" sz="3100" b="1" i="1" dirty="0" smtClean="0">
                <a:solidFill>
                  <a:srgbClr val="7030A0"/>
                </a:solidFill>
              </a:rPr>
              <a:t>, которые отстаивают правду жизни по совести,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жива нравственность в народе</a:t>
            </a:r>
            <a:r>
              <a:rPr lang="ru-RU" sz="3100" b="1" i="1" dirty="0" smtClean="0">
                <a:solidFill>
                  <a:srgbClr val="7030A0"/>
                </a:solidFill>
              </a:rPr>
              <a:t>, несмотря на произвол царской власти. </a:t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Подвиг 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не только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делает человека бессмертным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, но </a:t>
            </a: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</a:rPr>
              <a:t>и рождает новых героев</a:t>
            </a: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>, пробуждает в людях лучшее. </a:t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Нельзя мириться с бесчестием и несправедливостью.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Конфликт  в поэме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между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удалым,         и           «лукавым рабом»,</a:t>
            </a:r>
            <a:b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благородным,                       кромешником</a:t>
            </a: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chemeClr val="accent3">
                    <a:lumMod val="50000"/>
                  </a:schemeClr>
                </a:solidFill>
              </a:rPr>
              <a:t>независимым                                   царя</a:t>
            </a: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>Калашниковым         и        </a:t>
            </a:r>
            <a:r>
              <a:rPr lang="ru-RU" sz="3100" b="1" i="1" dirty="0" err="1" smtClean="0">
                <a:solidFill>
                  <a:srgbClr val="C00000"/>
                </a:solidFill>
              </a:rPr>
              <a:t>Кирибеевичем</a:t>
            </a:r>
            <a:r>
              <a:rPr lang="ru-RU" sz="3100" b="1" i="1" dirty="0" smtClean="0">
                <a:solidFill>
                  <a:srgbClr val="C00000"/>
                </a:solidFill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100" b="1" i="1" dirty="0" smtClean="0">
                <a:solidFill>
                  <a:srgbClr val="C00000"/>
                </a:solidFill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всё это </a:t>
            </a:r>
            <a:r>
              <a:rPr lang="ru-RU" sz="3200" b="1" i="1" dirty="0" smtClean="0">
                <a:solidFill>
                  <a:srgbClr val="C00000"/>
                </a:solidFill>
              </a:rPr>
              <a:t>прочитывается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в контексте «лютого времени» </a:t>
            </a:r>
            <a:r>
              <a:rPr lang="ru-RU" sz="3600" b="1" i="1" dirty="0" smtClean="0">
                <a:solidFill>
                  <a:srgbClr val="C00000"/>
                </a:solidFill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1785918" y="1357298"/>
            <a:ext cx="235745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929190" y="1357298"/>
            <a:ext cx="2571768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Выгнутая вниз стрелка 8"/>
          <p:cNvSpPr/>
          <p:nvPr/>
        </p:nvSpPr>
        <p:spPr>
          <a:xfrm>
            <a:off x="1571604" y="4500570"/>
            <a:ext cx="6215106" cy="35719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Эпоха в поэме</a:t>
            </a: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Художественное время</a:t>
            </a:r>
            <a:r>
              <a:rPr lang="ru-RU" b="1" i="1" dirty="0" smtClean="0">
                <a:solidFill>
                  <a:srgbClr val="7030A0"/>
                </a:solidFill>
              </a:rPr>
              <a:t> – 16 век, годы опричнины (1565 – 1572)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Лермонтов переносит читателей в героическую пору истории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– время, когда создавалось могущественное русское государство и выковывались волевые характеры людей. 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858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               Историческая справка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              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«Опричнина»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(«Государева опричнина») -  </a:t>
            </a:r>
            <a:r>
              <a:rPr lang="ru-RU" b="1" i="1" dirty="0" smtClean="0">
                <a:solidFill>
                  <a:srgbClr val="7030A0"/>
                </a:solidFill>
              </a:rPr>
              <a:t>удел Ивана Грозного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в 1565-72 с особой территорией, войском и государственным аппаратом, доходы с которого поступали в государственную казну. 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  <a:hlinkClick r:id="rId2" tooltip="Опричник"/>
              </a:rPr>
              <a:t>Опричниками</a:t>
            </a:r>
            <a:r>
              <a:rPr lang="ru-RU" b="1" i="1" dirty="0" smtClean="0">
                <a:solidFill>
                  <a:srgbClr val="7030A0"/>
                </a:solidFill>
              </a:rPr>
              <a:t> 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назывались люди, 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составлявшие 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hlinkClick r:id="rId3" tooltip="Гвардия"/>
              </a:rPr>
              <a:t>гвардию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hlinkClick r:id="rId4" tooltip="Иван Грозный"/>
              </a:rPr>
              <a:t>Ивана IV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b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и непосредственно осуществлявшие его политику.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999</TotalTime>
  <Words>473</Words>
  <Application>Microsoft Office PowerPoint</Application>
  <PresentationFormat>Экран (4:3)</PresentationFormat>
  <Paragraphs>61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Официальная</vt:lpstr>
      <vt:lpstr> Анализ поэмы  Михаила Лермонтова «Песня про царя Ивана Васильевича, молодого опричника и удалого купца Калашникова»    </vt:lpstr>
      <vt:lpstr>Слайд 2</vt:lpstr>
      <vt:lpstr>Проблематика поэмы В центре поэмы проблематика соотношения царской власти, закона и милосердия.  Это один из главных вопросов всей русской литературы начала XIX века.   В центре внимания Лермонтова — нравственные и политические проблемы своей эпохи, судьба и права человека в ней.  Писатель рассуждает над проблемами своей эпохи:  - нужны ли его времени люди чести,  - нужна ли сильная личность власти?</vt:lpstr>
      <vt:lpstr>Тема В «Песне…» рассказывается о любимом опричнике Ивана Грозного, который полюбил Алену Дмитревну — жену удалого купца Степана Парамоновича Калашникова и своими притязаниями бросил тень на честное имя женщины и ее семьи.     </vt:lpstr>
      <vt:lpstr>Идея  Идея произведения   “Подвиг не только делает человека бессмертным, но и рождает новых героев, пробуждает в людях лучшее.  Нельзя мириться с бесчестием и несправедливостью”.     </vt:lpstr>
      <vt:lpstr>Идея поэмы  Пока есть на Руси героические характеры, которые отстаивают правду жизни по совести, жива нравственность в народе, несмотря на произвол царской власти.   Подвиг не только делает человека бессмертным, но и рождает новых героев, пробуждает в людях лучшее.   Нельзя мириться с бесчестием и несправедливостью.   </vt:lpstr>
      <vt:lpstr>Конфликт  в поэме между   удалым,         и           «лукавым рабом», благородным,                       кромешником независимым                                   царя Калашниковым         и        Кирибеевичем   всё это прочитывается  в контексте «лютого времени»  </vt:lpstr>
      <vt:lpstr>Эпоха в поэме Художественное время – 16 век, годы опричнины (1565 – 1572)       Лермонтов переносит читателей в героическую пору истории – время, когда создавалось могущественное русское государство и выковывались волевые характеры людей. </vt:lpstr>
      <vt:lpstr>                Историческая справка                   «Опричнина» («Государева опричнина») -  удел Ивана Грозного в 1565-72 с особой территорией, войском и государственным аппаратом, доходы с которого поступали в государственную казну.    Опричниками  назывались люди,  составлявшие  гвардию Ивана IV  и непосредственно осуществлявшие его политику.</vt:lpstr>
      <vt:lpstr>Композиция  поэмы В «Песне...»  - 3 части:  1-я часть — эпическая,  2-я часть — притязания Кирибеевича и оскорбление Алены Дмитриевны,  3-я часть — протест и смерть Калашникова.  Композиция       </vt:lpstr>
      <vt:lpstr> План  1. Описание царского пира, на который приглашены все приближенные грозного царя Ивана Васильевича.  2. Царский опричник Кирибеевич рассказывает о своей несчастной любви.  3. Тяжелый день для купца Калашникова и его семьи.  4. Рассказ Алены Дмитриевны о том, как оскорбил ее царский опричник.  5. Калашников готовится вызвать Кирибеевича на кулачный поединок. Его беседа с братьями.  6. Бой Калашникова и Кирибеевича.  7. Калашников не открыл своей тайны и казнен царем за убийство любимого опричника. </vt:lpstr>
      <vt:lpstr>Ведущие образы поэмы Главные герои — купец Степан Калашников,    его жена Алена Дмитриевна,                                          царский опричник Кирибеевич,                                                царь Иван Васильевич        </vt:lpstr>
      <vt:lpstr>Каждый лермонтовский образ есть противоречие, борение:  развитие есть не одна, а ряд возможностей дальнейшего формирования личности в сфере определенных обстоятельств.        У Лермонтова в «Песне...» герои не делятся на положительных и отрицательных. </vt:lpstr>
      <vt:lpstr>Царь Иван Грозный   Иван Грозный изображен в ореоле величия: Не сияет на небе солнце красное… То за трапезой сидит … грозный царь Иван Васильевич.         </vt:lpstr>
      <vt:lpstr>Царь сидит за столом в золотом венце, в расшитой драгоценными камнями, тяжёлой, негнущейся парчовой одежде,   величественный и страшный.                      Человек для своего времени исключительной образованности, Иван IV мечтал о могуществе России. Как позднее Петр I, он хотел «прорубить окно» в Европу.    Исторические условия не дали ему возможности это выполнить. </vt:lpstr>
      <vt:lpstr>В поэме личность Ивана Грозного изображена неоднозначно:  показано его величие и подозрительность, царский произвол,  жестокость и великодушие.  Единственный исторический образ поэмы  - образ Ивана Грозного.         Это человек сильных страстей.</vt:lpstr>
      <vt:lpstr>Иван Грозный  суров,  остроумен,  грозен,  величествен,  гневен,  весел, спокоен,  радостен,  доверчив и подозрителен,  наконец, жесток,  но в своей жестокости справедлив,  а в справедливости жесток. Иван  Грозный — неисчерпаем. </vt:lpstr>
      <vt:lpstr>М. Лермонтов вводит нас в самую «механику» чувств Грозного.   Он не только изображает «диалектику» его души, но и показывает обстоятельства, которые сделали его Грозным:                                  Сидит грозный царь Иван Васильевич.                                                  Позади его стоят стольники,                                                      Супротив его все бояре да князья,                                                      По бокам его все опричники…     </vt:lpstr>
      <vt:lpstr>Иван Грозный показан, как и в народных песнях, противоречивой фигурой:  он вспыльчив и жесток,  но в то же время отходчив, милостив.      Хотя он и посылает Калашникова на плаху, но его семью обещает осыпать милостями. </vt:lpstr>
      <vt:lpstr>Иван Грозный      отстаивает свободу чувства любви, он не хочет и не может порабощать любовь человека, любовь женщины. Это и продиктовало его знаменитые слова: Как полюбишься — празднуй свадебку, Не полюбишься — не прогневайся.        </vt:lpstr>
      <vt:lpstr>Таков Грозный Лермонтова.  Это сложная, богатая,  противоречивая и объясненная   в своей сложности личность.    Здесь нет ничего наперед заданного, предвзятого,  здесь все в естественном развитии действия объясняет самое себя.  Здесь все дышит историей, все живет историей.</vt:lpstr>
      <vt:lpstr>  Автор ввёл читателя в самую суть политической борьбы времен Грозного, которая много объясняет в его характере и поведении.  И слово «грозный» теряет самодовлеющую психологическую окраску, становясь чертой характера, исторически значимой и введенной в определенные исторические границы.   Это дает художнику право, не греша против истины, развернуть другие возможности характера Грозного, противоборствующие первой. </vt:lpstr>
      <vt:lpstr>Лермонтовский историзм и его художественный гений торжествуют здесь полную победу.   В обрисовке Грозного и в объяснении его эпохи Лермонтов, как автор «Песни...», выше всех своих современников — историков и писателей.       </vt:lpstr>
      <vt:lpstr>Два совершенно разных героя - два непохожих взгляда на жизнь  Стоимость человеческой жизни определяется тем,    *    что в ней считается самым важным,    *      что представляет наибольшую ценность.   </vt:lpstr>
      <vt:lpstr>Калашников       и         Кирибеевич  честный и достойный           человек совсем удачливый купец                 иных принципов  уважаемый соседями  думает только о себе,       хозяин,                         без всяких угрызений  работящий,              совести готов поломать верный муж             чужую жизнь и счастье,                                           разрушить семью,                                               навлечь позор                                   на голову своей любимой.   </vt:lpstr>
      <vt:lpstr>Необходимо отметить силу и цельность характера каждого из героев поэмы – недаром все они вынесены в название.   И опричник Кирибеевич, и купец Степан Калашников  представлены крупным планом, но изображение при этом совершенно разнопланово:   в каждом бушует пожар страстей, радость и подозрение, надежда и отчаяние могут проявиться в любую минуту.</vt:lpstr>
      <vt:lpstr>  Кирибеевичу, поступками которого руководит эгоистическое чувство, Калашников противопоставлен как человек, действующий во имя долга и чести.  Поэтому в сцене поединка, ещё не вступив в бой с Кирибеевичем, он одерживает над своим противником моральную победу:  обличающие слова Калашникова заставили «удалого» Кирибеевича побледнеть и замолчать:  «На раскрытых устах слово замерло».</vt:lpstr>
      <vt:lpstr>           Купец - Степан Калашников   является олицетворением     героического национального начала,   и в то же время  обнаруживает  способность к бунту,    является  выразителем  народных представлений          о правде,                     чести,                        достоинстве.  </vt:lpstr>
      <vt:lpstr>Сочувствие автора отдано Степану Калашникову, защитнику законов патриархальной эпохи.   В поединке с Кирибеевичем купец отстаивает не только свое достоинство, свою честь, свои личные права, но и общенародные моральные нормы.   Своеволие Кирибеевича вступило в противоречие с народными представлениями о чести, а воля Калашникова с ними совпала : «Я убил его вольной волею...»</vt:lpstr>
      <vt:lpstr>Купец Калашников вступается за честь жены. Он обязан ее защитить и просит младших братьев, если погибнет сам, помочь ему.   Это нравственная проблема — наказать обидчика, понимая, что сложишь за это голову либо в бою, либо на плахе.        </vt:lpstr>
      <vt:lpstr>Главное  для Калашникова -  сохранить человеческое достоинство и сделать так, чтобы честь жены и семьи не была бы запятнана сплетнями, поэтому он не объясняет царю,  почему он убил Кирибеевича: Я скажу тебе, православный царь!  Я убил его вольной волею…     </vt:lpstr>
      <vt:lpstr>Как могучий былинный богатырь созывает свою дружину, так зовет своих братьев Калашников: Уж как завтра будет кулачный бой На Москве-реке при самом царе, И я выйду тогда на опричника, Буду насмерть биться, до последних сил, А побьет он меня – выходите вы За святую правду-матушку.         </vt:lpstr>
      <vt:lpstr> Купец Калашников благородно защищал честь своей жены.  Кроме него, у Алены и защитников не было.   Отец и мать ее умерли, старший брат пропал без вести в чужой стороне, а младший — совсем кроха.  Степан любил жену и ради нее расстался со своей жизнью, лишь бы второй раз не опозорить ее доброе имя.   На плаху он взошел без страха, полный решимости, что гибнет за правое дело -   честь и человеческое достоинство он ставил превыше всего. </vt:lpstr>
      <vt:lpstr>Правдивость и мужество роднят героя Лермонтова с героями народных песен.              Он смело смотрит в глаза смерти и не хочет ценою лжи спасти себе жизнь.   Мимо его могилы идут люди.  Все о нём помнят, и каждый по своему чтит смелого борца за правду. Калашникова похоронят «промеж трех дорог».  Пройдёт стар человек – перекрестится, Пройдёт молодец – приосанится, Пройдёт девица – пригорюнится, А пройдут гусляры – споют песенку.</vt:lpstr>
      <vt:lpstr>Сознание личного и социального достоинства, жажда справедливости, мужество, самоотверженность, честность, прямота, отсутствие холопства в отношении к царю –          таковы основные черты Калашникова как демократического героя. </vt:lpstr>
      <vt:lpstr>Калашников наделён высоким моральным сознанием, чувством собственного достоинства.  В эпоху бесчестья и террора Калашников отстаивал честное имя и неприкосновенность семьи.  За это он был казнён и погребён не по христианскому обряду.  Суд царский разошёлся с судом народным. Калашников, казнённый царём и «оклеветанный молвой», становится народным героем.</vt:lpstr>
      <vt:lpstr>Подвиг Калашникова  остается в песне.  Безымянная могила его — в чистом поле промеж трех дорог.   В этом и заключается глубокий смысл «Песни…»:  гусляры — певцы народные — передают из уст в уста песню о горькой судьбе Калашникова.        </vt:lpstr>
      <vt:lpstr>Приняв смерть, герой поэмы одержал победу над бесчестием, не дав опозорить свою любимую женщину.   Это поступок настоящего мужчины.   В поэме показан протест простого человека против деспотизма, его мужество и отвага в борьбе за свою честь.</vt:lpstr>
      <vt:lpstr> Опричник – Кирибеевич                          В фигуре Кирибеевича                                    нашли некоторое                                                  отражение черты                                     доброго молодца «удалых»                                    или «разбойничьих» песен.   «Какая сильная, могучая натура!» - писал о нём Белинский, раскрывая психологию «удалого бойца».  </vt:lpstr>
      <vt:lpstr>Героическое начало в поэме связано с образом Калашникова.   Лермонтову удалось создать характер, близкий  герою русского эпоса.   Сознание личного и социального достоинства, жажда справедливости, мужество, самоотверженность, честность, прямота, отсутствие холопства в отношении к царю — таковы черты Калашникова как истинно народного героя.</vt:lpstr>
      <vt:lpstr> Молодой Кирибеевич предстает в первой сцене  очень противоречивым:  охваченный страстью, юноша с подлинной поэтичностью, достойной уважения, признается в любви к Алене Дмитриевне, но боится сказать, что она уже замужем за купцом Калашниковым.       По оценке автора, он ведет себя как «лукавый раб».</vt:lpstr>
      <vt:lpstr>Опричник Кирибеевич изображен Лермонтовым как «добрый молодец».   Его любовь к Алёне Дмитриевне не каприз, а серьезное чувство. Зная, что она его не любит,  он просит царя отпустить его в приволжские степи, где он сложит свою «буйную головушку», которая от черной думы к земле клонится. Его «очи слёзные коршун выклюет», его «кости серые дождик вымоет».    Гибнет же Кирибеевич не в битвах с врагами, а на поединке с Калашниковым.  </vt:lpstr>
      <vt:lpstr>Но опричник Кирибеевич под влиянием охватившей его страсти оскорбляет достоинство простых людей.      Кирибеевич —  опричник, который ставит собственные желания и интересы выше нравственных и моральных норм, чести и достоинства. </vt:lpstr>
      <vt:lpstr>Кирибеевич  отрицателен во всем.    Это воплощение иной, захватнической веры, неуважения, всего злого и темного.   В итоге он, в лучших традициях фольклора, оказывается побежденным в конце «Песни».      </vt:lpstr>
      <vt:lpstr>Двойственность образа Кирибеевича   Он — царский любимец,    он и «злой охульник»,  самоуверенный,               осрамивший                                                    Алену Дмитриевну,  прославленный                    преступивший                                          священные закон кулачный боец,                            Домостроя,                                        опозоривший семью                                                             Калашниковых,                                                уверенный в своей                                                полной безнаказанности </vt:lpstr>
      <vt:lpstr>Кирибеевич считает, что может сделать непристойное предложение замужней женщине, и ему это сойдет с рук.   Но строгие порядки того времени и нравственная чистота Алены и самого Калашникова приводят к трагическому развитию событий.        </vt:lpstr>
      <vt:lpstr>Высота нравственной идеи поэмы выражена в сцене боя.   Кирибеевич гибнет потому, что сознает свою неправоту.   Моральная сила на стороне Калашникова, и сознание правоты приводит его к победе над Кирибеевичем.      </vt:lpstr>
      <vt:lpstr>Этот поединок Лермонтов дал, как бой двух русских богатырей, равных по своей силе:  «богатырский бой начинается».   Победителем в нём оказался тот, на чьей стороне справедливость.   Лермонтов показал, какое значение имеет для победы моральное превосходство противника.  Ещё никто не побеждал в бою Кирибеевича: его победил только тот, кто боролся за правду. </vt:lpstr>
      <vt:lpstr>Поединок Калашникова с Кирибеевичем: поединок правды с неправдою,  чести с бесчестием,  человеческого достоинства с произволом и своеволием.   И если опричник, вышедший на бой потешить батюшку-царя, кланяется в пояс только ему, то Степан Калашников, выходя на бой, поклонился Ивану Грозному,  «после белому Кремлю да святым церквам,  а потом всему народу русскому»     -   он вышел не только отстоять честь семьи, но и доказать народную правду.</vt:lpstr>
      <vt:lpstr>Он является перед Кирибеевичем как возмездие, как неотвратимый рок, судьба, поэтому побеждает морально, задолго до его физической смерти.   Борец за правое дело  становится мучеником за правду.       </vt:lpstr>
      <vt:lpstr>Столкновение происходит между опричником и купцом, но в конце поэмы появляется образ царя Ивана Грозного?  Без его присутствия столкновение мужчин можно было бы расценивать как семейно - бытовую драму.   Присутствие царя, покровителя опричника, заставляет воспринимать конфликт по-другому:  Степан Калашников не просто мстит высокопоставленному обидчику, он выступает против несправедливости, произвола, насаждаемого самодержцем.</vt:lpstr>
      <vt:lpstr>                         Алёна Дмитриевна                                   послушна,                                покорна,             верна обрядам и обычаям старины.    Для Алены Дмитриевны                         муж –                   «красно солнышко»,                            «государь»,  речи его будто острый нож,                      а немилость его –                         страшнее смерти.   </vt:lpstr>
      <vt:lpstr>Лермонтов переносится во времени, становится свидетелем давно минувших событий, усваивает склад старинной речи, подслушивает биение пульса иной эпохи.   В «Песне...» отразились размышления Лермонтова о нравственных и политических проблемах своей эпохи, о судьбе и правах человеческой личности, в частности о судьбе и трагической дуэли Пушкина. </vt:lpstr>
      <vt:lpstr>В. Г.  Белинский о поэме:  «Здесь поэт от настоящего мира не удовлетворяющей его русской жизни перенесся в ее историческое прошедшее, подслушал биение ее пульса, проник в сокровеннейшие и глубочайшие тайники ее духа, сроднился и слился с ним всем существом своим, обвеялся его звуками, освоил себе его старинную речь, простодушную суровость его нравов, богатырскую силу и широкий размет его чувства... —  вынес из нее вымышленную быль, которая достовернее всякой действительности, несомненнее всякой истории».</vt:lpstr>
      <vt:lpstr>Поэма Лермонтова   проникнута духом общественно политического протеста   против социальной несправедливости и просветительского произвола.       </vt:lpstr>
      <vt:lpstr>В. Г.  Белинский справедливо отмечал:    «…поэт вошёл в царство народности, как её полный властелин, и, проникнувшись её духом, слившись с нею, он показал только своё родство с нею...»  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Анализ Поэмы Михаила Лермонтова «»</dc:title>
  <dc:creator>User</dc:creator>
  <cp:lastModifiedBy>jah</cp:lastModifiedBy>
  <cp:revision>189</cp:revision>
  <dcterms:created xsi:type="dcterms:W3CDTF">2016-12-14T12:15:00Z</dcterms:created>
  <dcterms:modified xsi:type="dcterms:W3CDTF">2020-11-19T17:04:52Z</dcterms:modified>
</cp:coreProperties>
</file>