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8" r:id="rId5"/>
    <p:sldId id="277" r:id="rId6"/>
    <p:sldId id="278" r:id="rId7"/>
    <p:sldId id="279" r:id="rId8"/>
    <p:sldId id="260" r:id="rId9"/>
    <p:sldId id="276" r:id="rId10"/>
    <p:sldId id="280" r:id="rId11"/>
    <p:sldId id="262" r:id="rId12"/>
    <p:sldId id="286" r:id="rId13"/>
    <p:sldId id="287" r:id="rId14"/>
    <p:sldId id="288" r:id="rId15"/>
    <p:sldId id="289" r:id="rId16"/>
    <p:sldId id="290" r:id="rId17"/>
    <p:sldId id="264" r:id="rId18"/>
    <p:sldId id="263" r:id="rId19"/>
    <p:sldId id="283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7AE60-7F1C-44DF-8501-40B260BBB638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186AB-9A80-4830-979C-72E8ABF30F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3.jpeg"/><Relationship Id="rId5" Type="http://schemas.openxmlformats.org/officeDocument/2006/relationships/image" Target="../media/image10.gif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ы\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130425"/>
            <a:ext cx="6886596" cy="147002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Порядок выполнения действий.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Скобки.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066800" y="533400"/>
            <a:ext cx="6858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Обсудим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533400" y="1981200"/>
            <a:ext cx="79994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0099"/>
                </a:solidFill>
              </a:rPr>
              <a:t>Предположите название темы урока?</a:t>
            </a:r>
          </a:p>
        </p:txBody>
      </p:sp>
      <p:pic>
        <p:nvPicPr>
          <p:cNvPr id="4" name="Рисунок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0"/>
            <a:ext cx="2897187" cy="27987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5" name="Рисунок 4" descr="jcn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70325"/>
            <a:ext cx="65024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Прочитайте записи и выполните действия.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85992"/>
            <a:ext cx="8435280" cy="38401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+ (3 + 1)=                   8 – (2 + 3) =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(6 + 3)+ 1 =                   (8 – 2) + 3 =</a:t>
            </a:r>
          </a:p>
          <a:p>
            <a:pPr>
              <a:buNone/>
            </a:pP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(4 + 6) – 3 =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+ (6 – 3) =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116360"/>
          </a:xfrm>
          <a:extLst/>
        </p:spPr>
        <p:txBody>
          <a:bodyPr/>
          <a:lstStyle/>
          <a:p>
            <a:pPr eaLnBrk="1" hangingPunct="1">
              <a:buFont typeface="Times New Roman" pitchFamily="16" charset="0"/>
              <a:buNone/>
              <a:defRPr/>
            </a:pPr>
            <a:r>
              <a:rPr lang="ru-RU" sz="4800" b="1" kern="10" dirty="0" err="1" smtClean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Физминутка</a:t>
            </a:r>
            <a:endParaRPr lang="ru-RU" sz="4800" dirty="0" smtClean="0"/>
          </a:p>
        </p:txBody>
      </p:sp>
      <p:pic>
        <p:nvPicPr>
          <p:cNvPr id="4" name="Picture 6" descr="090dcd2f683b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1914525"/>
            <a:ext cx="4492625" cy="41068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джен236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жен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3077" name="Picture 5" descr="090dcd2f683b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1200" y="3803650"/>
            <a:ext cx="25146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090dcd2f683b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108450"/>
            <a:ext cx="25146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6349d49748d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19812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6349d49748d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 numSld="4"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5"/>
                </p:tgtEl>
              </p:cMediaNode>
            </p:audio>
          </p:childTnLst>
        </p:cTn>
      </p:par>
    </p:tnLst>
    <p:bldLst>
      <p:bldP spid="30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17411" name="Picture 3" descr="7bafa5c50f9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657600"/>
            <a:ext cx="20462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b3bdcba09c95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21336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7bafa5c50f9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4038600"/>
            <a:ext cx="22510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6349d49748d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6349d49748d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3bdcba09c95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6349d49748d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18437" name="Picture 5" descr="2b1992766f0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429000"/>
            <a:ext cx="19843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2b1992766f0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800600" y="3810000"/>
            <a:ext cx="20256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b3bdcba09c95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21336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8" descr="6349d49748d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3bdcba09c95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0" y="1371600"/>
            <a:ext cx="24876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6349d49748d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41020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1447800" y="381000"/>
            <a:ext cx="624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Физминутка.</a:t>
            </a:r>
          </a:p>
        </p:txBody>
      </p:sp>
      <p:pic>
        <p:nvPicPr>
          <p:cNvPr id="19461" name="Picture 5" descr="b3bdcba09c95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4595" b="6459"/>
          <a:stretch>
            <a:fillRect/>
          </a:stretch>
        </p:blipFill>
        <p:spPr bwMode="auto">
          <a:xfrm>
            <a:off x="6656388" y="2133600"/>
            <a:ext cx="248761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6349d49748d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9" t="75897" r="1625"/>
          <a:stretch>
            <a:fillRect/>
          </a:stretch>
        </p:blipFill>
        <p:spPr bwMode="auto">
          <a:xfrm>
            <a:off x="0" y="596265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b7518441298bf38e99ab874503ccaee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3124200"/>
            <a:ext cx="13684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b7518441298bf38e99ab874503ccaee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505200"/>
            <a:ext cx="150653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b7518441298bf38e99ab874503ccaee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3962400"/>
            <a:ext cx="16446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фоны\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Спишите, расставляя скобки так, чтобы равенства стали верными.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285992"/>
            <a:ext cx="7143800" cy="3840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– 1  + 2 =  1               6 – 3 – 2 = 5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– 5  + 1 =  2               10 – 4 + 5 = 1                             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фоны\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29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257148" cy="38401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857356" y="500042"/>
            <a:ext cx="1214446" cy="121444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357430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3929066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3929066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2357430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>
            <a:stCxn id="5" idx="4"/>
          </p:cNvCxnSpPr>
          <p:nvPr/>
        </p:nvCxnSpPr>
        <p:spPr>
          <a:xfrm rot="16200000" flipH="1">
            <a:off x="1660901" y="2518165"/>
            <a:ext cx="1643075" cy="357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6" idx="0"/>
          </p:cNvCxnSpPr>
          <p:nvPr/>
        </p:nvCxnSpPr>
        <p:spPr>
          <a:xfrm rot="5400000">
            <a:off x="1660902" y="1803786"/>
            <a:ext cx="714380" cy="3929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875216" y="3303984"/>
            <a:ext cx="642943" cy="6072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8" idx="0"/>
          </p:cNvCxnSpPr>
          <p:nvPr/>
        </p:nvCxnSpPr>
        <p:spPr>
          <a:xfrm>
            <a:off x="2500298" y="3286124"/>
            <a:ext cx="678661" cy="6429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9" idx="0"/>
          </p:cNvCxnSpPr>
          <p:nvPr/>
        </p:nvCxnSpPr>
        <p:spPr>
          <a:xfrm rot="16200000" flipH="1">
            <a:off x="2589595" y="1768066"/>
            <a:ext cx="714380" cy="46434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4429124" y="500042"/>
            <a:ext cx="1214446" cy="121444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000496" y="2357430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071934" y="3929066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57818" y="3929066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357818" y="2357430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>
            <a:stCxn id="23" idx="4"/>
          </p:cNvCxnSpPr>
          <p:nvPr/>
        </p:nvCxnSpPr>
        <p:spPr>
          <a:xfrm rot="16200000" flipH="1">
            <a:off x="4232669" y="2518165"/>
            <a:ext cx="1643075" cy="357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24" idx="0"/>
          </p:cNvCxnSpPr>
          <p:nvPr/>
        </p:nvCxnSpPr>
        <p:spPr>
          <a:xfrm rot="5400000">
            <a:off x="4232670" y="1803786"/>
            <a:ext cx="714380" cy="3929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446984" y="3303984"/>
            <a:ext cx="642943" cy="6072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26" idx="0"/>
          </p:cNvCxnSpPr>
          <p:nvPr/>
        </p:nvCxnSpPr>
        <p:spPr>
          <a:xfrm>
            <a:off x="5072066" y="3286124"/>
            <a:ext cx="678661" cy="6429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27" idx="0"/>
          </p:cNvCxnSpPr>
          <p:nvPr/>
        </p:nvCxnSpPr>
        <p:spPr>
          <a:xfrm rot="16200000" flipH="1">
            <a:off x="5161363" y="1768066"/>
            <a:ext cx="714380" cy="46434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Овал 42"/>
          <p:cNvSpPr/>
          <p:nvPr/>
        </p:nvSpPr>
        <p:spPr>
          <a:xfrm>
            <a:off x="7072330" y="500042"/>
            <a:ext cx="1214446" cy="121444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643702" y="2357430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715140" y="3929066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001024" y="3929066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001024" y="2357430"/>
            <a:ext cx="785818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единительная линия 47"/>
          <p:cNvCxnSpPr>
            <a:stCxn id="43" idx="4"/>
          </p:cNvCxnSpPr>
          <p:nvPr/>
        </p:nvCxnSpPr>
        <p:spPr>
          <a:xfrm rot="16200000" flipH="1">
            <a:off x="6875875" y="2518165"/>
            <a:ext cx="1643075" cy="3571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endCxn id="44" idx="0"/>
          </p:cNvCxnSpPr>
          <p:nvPr/>
        </p:nvCxnSpPr>
        <p:spPr>
          <a:xfrm rot="5400000">
            <a:off x="6875876" y="1803786"/>
            <a:ext cx="714380" cy="3929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090190" y="3303984"/>
            <a:ext cx="642943" cy="6072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46" idx="0"/>
          </p:cNvCxnSpPr>
          <p:nvPr/>
        </p:nvCxnSpPr>
        <p:spPr>
          <a:xfrm>
            <a:off x="7715272" y="3286124"/>
            <a:ext cx="678661" cy="6429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47" idx="0"/>
          </p:cNvCxnSpPr>
          <p:nvPr/>
        </p:nvCxnSpPr>
        <p:spPr>
          <a:xfrm rot="16200000" flipH="1">
            <a:off x="7804569" y="1768066"/>
            <a:ext cx="714380" cy="46434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Times New Roman" pitchFamily="18" charset="0"/>
              <a:buNone/>
            </a:pPr>
            <a:endParaRPr lang="ru-RU" smtClean="0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04813"/>
            <a:ext cx="7812088" cy="6213475"/>
          </a:xfrm>
          <a:prstGeom prst="rect">
            <a:avLst/>
          </a:prstGeom>
          <a:solidFill>
            <a:srgbClr val="99CC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82277" name="Text Box 5"/>
          <p:cNvSpPr txBox="1">
            <a:spLocks noChangeArrowheads="1"/>
          </p:cNvSpPr>
          <p:nvPr/>
        </p:nvSpPr>
        <p:spPr bwMode="auto">
          <a:xfrm>
            <a:off x="0" y="0"/>
            <a:ext cx="9290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Times New Roman" pitchFamily="16" charset="0"/>
              <a:buNone/>
              <a:defRPr/>
            </a:pPr>
            <a:r>
              <a:rPr lang="ru-RU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-122"/>
              </a:rPr>
              <a:t>Учебник: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-122"/>
              </a:rPr>
              <a:t> стр. 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-122"/>
              </a:rPr>
              <a:t>38№3,4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-122"/>
            </a:endParaRPr>
          </a:p>
        </p:txBody>
      </p:sp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068888"/>
            <a:ext cx="1966912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27875" y="908050"/>
            <a:ext cx="2016125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138" y="3335338"/>
            <a:ext cx="21605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43000" y="1889125"/>
            <a:ext cx="77724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Прозвенел и смолк звонок.</a:t>
            </a:r>
            <a:b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Начинается урок.</a:t>
            </a:r>
            <a:b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Тихо девочки за парту сели,</a:t>
            </a:r>
            <a:b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Тихо мальчики за парту сели,</a:t>
            </a:r>
            <a:b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5">
                    <a:lumMod val="25000"/>
                  </a:schemeClr>
                </a:solidFill>
                <a:latin typeface="Comic Sans MS" pitchFamily="66" charset="0"/>
              </a:rPr>
              <a:t>На меня все посмотрели.</a:t>
            </a:r>
          </a:p>
        </p:txBody>
      </p:sp>
      <p:pic>
        <p:nvPicPr>
          <p:cNvPr id="6147" name="Picture 3" descr="колокольчи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25003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>
              <a:buFont typeface="Times New Roman" pitchFamily="16" charset="0"/>
              <a:buNone/>
              <a:defRPr/>
            </a:pPr>
            <a:endParaRPr lang="ru-RU" sz="1800" b="1" i="1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Times New Roman" pitchFamily="18" charset="0"/>
              <a:buNone/>
            </a:pPr>
            <a:r>
              <a:rPr lang="ru-RU" smtClean="0"/>
              <a:t>Какое задание вам больше всего понравилось на уроке?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771775" y="549275"/>
            <a:ext cx="39306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i="1">
                <a:solidFill>
                  <a:srgbClr val="C00000"/>
                </a:solidFill>
              </a:rPr>
              <a:t>Рефлекия</a:t>
            </a:r>
            <a:endParaRPr lang="ru-RU" sz="480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2708275"/>
            <a:ext cx="813593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- А сейчас оцените своё настроение и покажите карточку нужного цвета: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150" y="3789363"/>
            <a:ext cx="7985125" cy="18097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ru-RU" sz="4000" b="1" i="1" dirty="0">
                <a:solidFill>
                  <a:srgbClr val="00B050"/>
                </a:solidFill>
                <a:latin typeface="Arial" pitchFamily="34" charset="0"/>
                <a:ea typeface="Microsoft YaHei" charset="-122"/>
              </a:rPr>
              <a:t>Отличное</a:t>
            </a:r>
            <a:r>
              <a:rPr lang="ru-RU" sz="3200" b="1" i="1" dirty="0">
                <a:latin typeface="Arial" pitchFamily="34" charset="0"/>
                <a:ea typeface="Microsoft YaHei" charset="-122"/>
              </a:rPr>
              <a:t> – зеленая карточка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4000" b="1" i="1" dirty="0">
                <a:solidFill>
                  <a:srgbClr val="FFFF00"/>
                </a:solidFill>
                <a:latin typeface="Arial" pitchFamily="34" charset="0"/>
                <a:ea typeface="Microsoft YaHei" charset="-122"/>
              </a:rPr>
              <a:t>Хорошее</a:t>
            </a:r>
            <a:r>
              <a:rPr lang="ru-RU" sz="4000" b="1" i="1" dirty="0">
                <a:solidFill>
                  <a:srgbClr val="00B050"/>
                </a:solidFill>
                <a:latin typeface="Arial" pitchFamily="34" charset="0"/>
                <a:ea typeface="Microsoft YaHei" charset="-122"/>
              </a:rPr>
              <a:t> </a:t>
            </a:r>
            <a:r>
              <a:rPr lang="ru-RU" sz="3200" b="1" i="1" dirty="0">
                <a:latin typeface="Arial" pitchFamily="34" charset="0"/>
                <a:ea typeface="Microsoft YaHei" charset="-122"/>
              </a:rPr>
              <a:t>–жёлтая карточка.</a:t>
            </a:r>
          </a:p>
          <a:p>
            <a:pPr>
              <a:buFont typeface="Times New Roman" pitchFamily="16" charset="0"/>
              <a:buNone/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-122"/>
              </a:rPr>
              <a:t>Не очень </a:t>
            </a:r>
            <a:r>
              <a:rPr lang="ru-RU" sz="3200" b="1" i="1" dirty="0">
                <a:latin typeface="Arial" pitchFamily="34" charset="0"/>
                <a:ea typeface="Microsoft YaHei" charset="-122"/>
              </a:rPr>
              <a:t>–красная карточка.</a:t>
            </a:r>
            <a:endParaRPr lang="ru-RU" sz="4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icrosoft YaHei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Настрой на урок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 уроке наши глаза внимательно </a:t>
            </a:r>
            <a:br>
              <a:rPr lang="ru-RU" smtClean="0"/>
            </a:br>
            <a:r>
              <a:rPr lang="ru-RU" smtClean="0"/>
              <a:t>Смотрят и все … (видят). </a:t>
            </a:r>
            <a:br>
              <a:rPr lang="ru-RU" smtClean="0"/>
            </a:br>
            <a:r>
              <a:rPr lang="ru-RU" smtClean="0"/>
              <a:t>Уши внимательно слушают </a:t>
            </a:r>
            <a:br>
              <a:rPr lang="ru-RU" smtClean="0"/>
            </a:br>
            <a:r>
              <a:rPr lang="ru-RU" smtClean="0"/>
              <a:t>И всё …(слышат). </a:t>
            </a:r>
            <a:br>
              <a:rPr lang="ru-RU" smtClean="0"/>
            </a:br>
            <a:r>
              <a:rPr lang="ru-RU" smtClean="0"/>
              <a:t>Голова хорошо … (думает).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ы\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130425"/>
            <a:ext cx="6886596" cy="1470025"/>
          </a:xfrm>
        </p:spPr>
        <p:txBody>
          <a:bodyPr/>
          <a:lstStyle/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571604" y="157161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2500298" y="1285860"/>
            <a:ext cx="714380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7500958" y="92867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0" name="Овал 9"/>
          <p:cNvSpPr/>
          <p:nvPr/>
        </p:nvSpPr>
        <p:spPr>
          <a:xfrm>
            <a:off x="4214810" y="235743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0</a:t>
            </a:r>
            <a:endParaRPr lang="ru-RU" sz="3200" dirty="0"/>
          </a:p>
        </p:txBody>
      </p:sp>
      <p:sp>
        <p:nvSpPr>
          <p:cNvPr id="11" name="Овал 10"/>
          <p:cNvSpPr/>
          <p:nvPr/>
        </p:nvSpPr>
        <p:spPr>
          <a:xfrm>
            <a:off x="3071802" y="428604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5500694" y="357166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13" name="Овал 12"/>
          <p:cNvSpPr/>
          <p:nvPr/>
        </p:nvSpPr>
        <p:spPr>
          <a:xfrm>
            <a:off x="7643834" y="3071810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4" name="Овал 13"/>
          <p:cNvSpPr/>
          <p:nvPr/>
        </p:nvSpPr>
        <p:spPr>
          <a:xfrm>
            <a:off x="5786446" y="3857628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15" name="Овал 14"/>
          <p:cNvSpPr/>
          <p:nvPr/>
        </p:nvSpPr>
        <p:spPr>
          <a:xfrm>
            <a:off x="7215206" y="5357826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16" name="Овал 15"/>
          <p:cNvSpPr/>
          <p:nvPr/>
        </p:nvSpPr>
        <p:spPr>
          <a:xfrm>
            <a:off x="3786182" y="4714884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17" name="Овал 16"/>
          <p:cNvSpPr/>
          <p:nvPr/>
        </p:nvSpPr>
        <p:spPr>
          <a:xfrm>
            <a:off x="1428728" y="5357826"/>
            <a:ext cx="1214446" cy="121444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2643174" y="5429264"/>
            <a:ext cx="1143008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4714876" y="5572140"/>
            <a:ext cx="2357454" cy="2857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5" idx="1"/>
          </p:cNvCxnSpPr>
          <p:nvPr/>
        </p:nvCxnSpPr>
        <p:spPr>
          <a:xfrm rot="16200000" flipH="1">
            <a:off x="6643702" y="4786322"/>
            <a:ext cx="789408" cy="6465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4" idx="6"/>
          </p:cNvCxnSpPr>
          <p:nvPr/>
        </p:nvCxnSpPr>
        <p:spPr>
          <a:xfrm rot="10800000" flipV="1">
            <a:off x="6786578" y="3929066"/>
            <a:ext cx="928694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7572396" y="2500306"/>
            <a:ext cx="100013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143504" y="1571612"/>
            <a:ext cx="2357454" cy="11430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750595" y="1464455"/>
            <a:ext cx="1071570" cy="7143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2" idx="2"/>
          </p:cNvCxnSpPr>
          <p:nvPr/>
        </p:nvCxnSpPr>
        <p:spPr>
          <a:xfrm flipV="1">
            <a:off x="4071934" y="857232"/>
            <a:ext cx="1428760" cy="1428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2000232" y="714356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- 8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2500298" y="4786322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- 4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5500694" y="4857760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+6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7000892" y="4429132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- 5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4286248" y="142852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+7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4500562" y="1214422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- 9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5929322" y="1500174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+6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8072462" y="2071678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- 5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6715140" y="3214686"/>
            <a:ext cx="785818" cy="78581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+7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6" descr="C:\Documents and Settings\Я\Мои документы\Мои рисунки\Коллекция картинок (Microsoft)\j0439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0"/>
            <a:ext cx="871540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Microsoft YaHei" charset="-122"/>
            </a:endParaRPr>
          </a:p>
          <a:p>
            <a:pPr algn="ctr">
              <a:buFont typeface="Times New Roman" pitchFamily="16" charset="0"/>
              <a:buNone/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Microsoft YaHei" charset="-122"/>
              </a:rPr>
              <a:t>Классная работа. 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2857500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ea typeface="Microsoft YaHei" charset="-122"/>
            </a:endParaRPr>
          </a:p>
        </p:txBody>
      </p:sp>
      <p:pic>
        <p:nvPicPr>
          <p:cNvPr id="7208" name="Picture 40" descr="C:\Documents and Settings\Я\Мои документы\Мои рисунки\анимашки\смайлы\alfavit-43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4071938"/>
            <a:ext cx="2214562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9" name="Picture 41" descr="C:\Documents and Settings\Я\Мои документы\Мои рисунки\анимашки\смайлы\alfavit-48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4071938"/>
            <a:ext cx="23574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31639" y="0"/>
            <a:ext cx="6048673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Microsoft YaHei" charset="-122"/>
              </a:rPr>
              <a:t>13 ноября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Microsoft YaHei" charset="-122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403350" y="1196975"/>
            <a:ext cx="4033838" cy="486886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Arc 3"/>
          <p:cNvSpPr>
            <a:spLocks/>
          </p:cNvSpPr>
          <p:nvPr/>
        </p:nvSpPr>
        <p:spPr bwMode="auto">
          <a:xfrm rot="901265">
            <a:off x="3203575" y="1268413"/>
            <a:ext cx="2324100" cy="1433512"/>
          </a:xfrm>
          <a:custGeom>
            <a:avLst/>
            <a:gdLst>
              <a:gd name="T0" fmla="*/ 0 w 43055"/>
              <a:gd name="T1" fmla="*/ 2147483647 h 27179"/>
              <a:gd name="T2" fmla="*/ 2147483647 w 43055"/>
              <a:gd name="T3" fmla="*/ 2147483647 h 27179"/>
              <a:gd name="T4" fmla="*/ 2147483647 w 43055"/>
              <a:gd name="T5" fmla="*/ 2147483647 h 27179"/>
              <a:gd name="T6" fmla="*/ 0 60000 65536"/>
              <a:gd name="T7" fmla="*/ 0 60000 65536"/>
              <a:gd name="T8" fmla="*/ 0 60000 65536"/>
              <a:gd name="T9" fmla="*/ 0 w 43055"/>
              <a:gd name="T10" fmla="*/ 0 h 27179"/>
              <a:gd name="T11" fmla="*/ 43055 w 43055"/>
              <a:gd name="T12" fmla="*/ 27179 h 271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055" h="27179" fill="none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</a:path>
              <a:path w="43055" h="27179" stroke="0" extrusionOk="0">
                <a:moveTo>
                  <a:pt x="-1" y="19103"/>
                </a:moveTo>
                <a:cubicBezTo>
                  <a:pt x="1266" y="8213"/>
                  <a:pt x="10491" y="-1"/>
                  <a:pt x="21455" y="0"/>
                </a:cubicBezTo>
                <a:cubicBezTo>
                  <a:pt x="33384" y="0"/>
                  <a:pt x="43055" y="9670"/>
                  <a:pt x="43055" y="21600"/>
                </a:cubicBezTo>
                <a:cubicBezTo>
                  <a:pt x="43055" y="23483"/>
                  <a:pt x="42808" y="25359"/>
                  <a:pt x="42322" y="27179"/>
                </a:cubicBezTo>
                <a:lnTo>
                  <a:pt x="21455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048000" y="19812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>
            <a:off x="2743200" y="2971800"/>
            <a:ext cx="2514600" cy="304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Freeform 6"/>
          <p:cNvSpPr>
            <a:spLocks/>
          </p:cNvSpPr>
          <p:nvPr/>
        </p:nvSpPr>
        <p:spPr bwMode="auto">
          <a:xfrm>
            <a:off x="2743200" y="5562600"/>
            <a:ext cx="2667000" cy="469900"/>
          </a:xfrm>
          <a:custGeom>
            <a:avLst/>
            <a:gdLst>
              <a:gd name="T0" fmla="*/ 0 w 1680"/>
              <a:gd name="T1" fmla="*/ 2147483647 h 248"/>
              <a:gd name="T2" fmla="*/ 2147483647 w 1680"/>
              <a:gd name="T3" fmla="*/ 2147483647 h 248"/>
              <a:gd name="T4" fmla="*/ 2147483647 w 1680"/>
              <a:gd name="T5" fmla="*/ 2147483647 h 248"/>
              <a:gd name="T6" fmla="*/ 2147483647 w 1680"/>
              <a:gd name="T7" fmla="*/ 0 h 248"/>
              <a:gd name="T8" fmla="*/ 0 60000 65536"/>
              <a:gd name="T9" fmla="*/ 0 60000 65536"/>
              <a:gd name="T10" fmla="*/ 0 60000 65536"/>
              <a:gd name="T11" fmla="*/ 0 60000 65536"/>
              <a:gd name="T12" fmla="*/ 0 w 1680"/>
              <a:gd name="T13" fmla="*/ 0 h 248"/>
              <a:gd name="T14" fmla="*/ 1680 w 1680"/>
              <a:gd name="T15" fmla="*/ 248 h 2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0" h="248">
                <a:moveTo>
                  <a:pt x="0" y="240"/>
                </a:moveTo>
                <a:cubicBezTo>
                  <a:pt x="256" y="144"/>
                  <a:pt x="512" y="48"/>
                  <a:pt x="720" y="48"/>
                </a:cubicBezTo>
                <a:cubicBezTo>
                  <a:pt x="928" y="48"/>
                  <a:pt x="1088" y="248"/>
                  <a:pt x="1248" y="240"/>
                </a:cubicBezTo>
                <a:cubicBezTo>
                  <a:pt x="1408" y="232"/>
                  <a:pt x="1608" y="40"/>
                  <a:pt x="1680" y="0"/>
                </a:cubicBezTo>
              </a:path>
            </a:pathLst>
          </a:custGeom>
          <a:noFill/>
          <a:ln w="762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2263775" y="7080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Oval 10"/>
          <p:cNvSpPr>
            <a:spLocks noChangeArrowheads="1"/>
          </p:cNvSpPr>
          <p:nvPr/>
        </p:nvSpPr>
        <p:spPr bwMode="auto">
          <a:xfrm>
            <a:off x="2667000" y="5867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1835150" y="333375"/>
            <a:ext cx="547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C3300"/>
                </a:solidFill>
              </a:rPr>
              <a:t>Учимся писать цифру</a:t>
            </a:r>
          </a:p>
        </p:txBody>
      </p:sp>
      <p:sp>
        <p:nvSpPr>
          <p:cNvPr id="8202" name="Rectangle 12"/>
          <p:cNvSpPr>
            <a:spLocks noChangeArrowheads="1"/>
          </p:cNvSpPr>
          <p:nvPr/>
        </p:nvSpPr>
        <p:spPr bwMode="auto">
          <a:xfrm>
            <a:off x="5867400" y="1125538"/>
            <a:ext cx="3276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A50021"/>
                </a:solidFill>
              </a:rPr>
              <a:t>Два похожа на гусёнка</a:t>
            </a:r>
          </a:p>
          <a:p>
            <a:r>
              <a:rPr lang="ru-RU" sz="2800" i="1">
                <a:solidFill>
                  <a:srgbClr val="A50021"/>
                </a:solidFill>
              </a:rPr>
              <a:t>С длинной шеей,</a:t>
            </a:r>
          </a:p>
          <a:p>
            <a:r>
              <a:rPr lang="ru-RU" sz="2800" i="1">
                <a:solidFill>
                  <a:srgbClr val="A50021"/>
                </a:solidFill>
              </a:rPr>
              <a:t>Шеей тонкой.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116 C 0.01319 -0.03215 0.02882 -0.06152 0.04583 -0.08025 C 0.06337 -0.09852 0.08212 -0.108 0.10191 -0.11355 C 0.12188 -0.11702 0.14722 -0.11702 0.16597 -0.11355 C 0.18507 -0.108 0.20208 -0.08881 0.21424 -0.08025 C 0.22622 -0.07077 0.23125 -0.07285 0.23819 -0.05782 C 0.24462 -0.04325 0.2526 -0.01758 0.25399 0.00856 C 0.25625 0.03469 0.2526 0.07169 0.24583 0.09783 C 0.23906 0.12327 0.2526 0.09598 0.21424 0.16466 C 0.175 0.23219 0.05399 0.43987 0.01406 0.50925 C -0.02622 0.57771 -0.02639 0.57007 -0.02622 0.57539 C -0.02483 0.58349 0.00434 0.55111 0.0217 0.54278 C 0.03889 0.53284 0.0592 0.52012 0.07813 0.52012 C 0.09688 0.52012 0.11788 0.53469 0.13403 0.54278 C 0.14965 0.54972 0.15799 0.56799 0.17378 0.56452 C 0.18976 0.56013 0.22049 0.52729 0.22969 0.52012 " pathEditMode="relative" rAng="0" ptsTypes="aaaaaaaaaaaaaaaA">
                                      <p:cBhvr>
                                        <p:cTn id="6" dur="5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0" y="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339975" y="1066800"/>
            <a:ext cx="3070225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Arc 3"/>
          <p:cNvSpPr>
            <a:spLocks/>
          </p:cNvSpPr>
          <p:nvPr/>
        </p:nvSpPr>
        <p:spPr bwMode="auto">
          <a:xfrm rot="1133828" flipH="1" flipV="1">
            <a:off x="3757613" y="1068388"/>
            <a:ext cx="1600200" cy="2135187"/>
          </a:xfrm>
          <a:custGeom>
            <a:avLst/>
            <a:gdLst>
              <a:gd name="T0" fmla="*/ 2147483647 w 43200"/>
              <a:gd name="T1" fmla="*/ 2147483647 h 43200"/>
              <a:gd name="T2" fmla="*/ 2147483647 w 43200"/>
              <a:gd name="T3" fmla="*/ 2147483647 h 43200"/>
              <a:gd name="T4" fmla="*/ 2147483647 w 43200"/>
              <a:gd name="T5" fmla="*/ 2147483647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25163" y="296"/>
                </a:moveTo>
                <a:cubicBezTo>
                  <a:pt x="35573" y="2037"/>
                  <a:pt x="43200" y="11046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880" y="-1"/>
                  <a:pt x="22160" y="5"/>
                  <a:pt x="22440" y="16"/>
                </a:cubicBezTo>
              </a:path>
              <a:path w="43200" h="43200" stroke="0" extrusionOk="0">
                <a:moveTo>
                  <a:pt x="25163" y="296"/>
                </a:moveTo>
                <a:cubicBezTo>
                  <a:pt x="35573" y="2037"/>
                  <a:pt x="43200" y="11046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1880" y="-1"/>
                  <a:pt x="22160" y="5"/>
                  <a:pt x="22440" y="16"/>
                </a:cubicBezTo>
                <a:lnTo>
                  <a:pt x="21600" y="21600"/>
                </a:lnTo>
                <a:lnTo>
                  <a:pt x="25163" y="296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 flipV="1">
            <a:off x="4038600" y="3048000"/>
            <a:ext cx="457200" cy="228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Arc 5"/>
          <p:cNvSpPr>
            <a:spLocks/>
          </p:cNvSpPr>
          <p:nvPr/>
        </p:nvSpPr>
        <p:spPr bwMode="auto">
          <a:xfrm rot="1208915" flipH="1">
            <a:off x="2774950" y="3100388"/>
            <a:ext cx="2133600" cy="2663825"/>
          </a:xfrm>
          <a:custGeom>
            <a:avLst/>
            <a:gdLst>
              <a:gd name="T0" fmla="*/ 2147483647 w 43200"/>
              <a:gd name="T1" fmla="*/ 2147483647 h 43093"/>
              <a:gd name="T2" fmla="*/ 2147483647 w 43200"/>
              <a:gd name="T3" fmla="*/ 0 h 43093"/>
              <a:gd name="T4" fmla="*/ 2147483647 w 43200"/>
              <a:gd name="T5" fmla="*/ 2147483647 h 43093"/>
              <a:gd name="T6" fmla="*/ 0 60000 65536"/>
              <a:gd name="T7" fmla="*/ 0 60000 65536"/>
              <a:gd name="T8" fmla="*/ 0 60000 65536"/>
              <a:gd name="T9" fmla="*/ 0 w 43200"/>
              <a:gd name="T10" fmla="*/ 0 h 43093"/>
              <a:gd name="T11" fmla="*/ 43200 w 43200"/>
              <a:gd name="T12" fmla="*/ 43093 h 430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093" fill="none" extrusionOk="0">
                <a:moveTo>
                  <a:pt x="25395" y="229"/>
                </a:moveTo>
                <a:cubicBezTo>
                  <a:pt x="35698" y="2068"/>
                  <a:pt x="43200" y="11027"/>
                  <a:pt x="43200" y="21493"/>
                </a:cubicBezTo>
                <a:cubicBezTo>
                  <a:pt x="43200" y="33422"/>
                  <a:pt x="33529" y="43093"/>
                  <a:pt x="21600" y="43093"/>
                </a:cubicBezTo>
                <a:cubicBezTo>
                  <a:pt x="9670" y="43093"/>
                  <a:pt x="0" y="33422"/>
                  <a:pt x="0" y="21493"/>
                </a:cubicBezTo>
                <a:cubicBezTo>
                  <a:pt x="-1" y="10395"/>
                  <a:pt x="8409" y="1103"/>
                  <a:pt x="19452" y="0"/>
                </a:cubicBezTo>
              </a:path>
              <a:path w="43200" h="43093" stroke="0" extrusionOk="0">
                <a:moveTo>
                  <a:pt x="25395" y="229"/>
                </a:moveTo>
                <a:cubicBezTo>
                  <a:pt x="35698" y="2068"/>
                  <a:pt x="43200" y="11027"/>
                  <a:pt x="43200" y="21493"/>
                </a:cubicBezTo>
                <a:cubicBezTo>
                  <a:pt x="43200" y="33422"/>
                  <a:pt x="33529" y="43093"/>
                  <a:pt x="21600" y="43093"/>
                </a:cubicBezTo>
                <a:cubicBezTo>
                  <a:pt x="9670" y="43093"/>
                  <a:pt x="0" y="33422"/>
                  <a:pt x="0" y="21493"/>
                </a:cubicBezTo>
                <a:cubicBezTo>
                  <a:pt x="-1" y="10395"/>
                  <a:pt x="8409" y="1103"/>
                  <a:pt x="19452" y="0"/>
                </a:cubicBezTo>
                <a:lnTo>
                  <a:pt x="21600" y="21493"/>
                </a:lnTo>
                <a:lnTo>
                  <a:pt x="25395" y="229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886200" y="1447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101975" y="174625"/>
            <a:ext cx="3873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12"/>
          <p:cNvSpPr>
            <a:spLocks noChangeArrowheads="1"/>
          </p:cNvSpPr>
          <p:nvPr/>
        </p:nvSpPr>
        <p:spPr bwMode="auto">
          <a:xfrm>
            <a:off x="3492500" y="260350"/>
            <a:ext cx="4086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C3300"/>
                </a:solidFill>
              </a:rPr>
              <a:t>Учимся писать цифру</a:t>
            </a:r>
          </a:p>
        </p:txBody>
      </p:sp>
      <p:sp>
        <p:nvSpPr>
          <p:cNvPr id="9225" name="Rectangle 13"/>
          <p:cNvSpPr>
            <a:spLocks noChangeArrowheads="1"/>
          </p:cNvSpPr>
          <p:nvPr/>
        </p:nvSpPr>
        <p:spPr bwMode="auto">
          <a:xfrm>
            <a:off x="5724525" y="1052513"/>
            <a:ext cx="316865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A50021"/>
                </a:solidFill>
              </a:rPr>
              <a:t>У восьмёрки два кольца без начала и конца.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7 0.00902 C 0.01805 -0.00439 0.0276 -0.02266 0.04045 -0.03237 C 0.0533 -0.04209 0.07222 -0.05041 0.0868 -0.04926 C 0.10139 -0.0481 0.11649 -0.03792 0.12777 -0.02474 C 0.13906 -0.01156 0.1493 0.0081 0.15451 0.02961 C 0.15972 0.05111 0.15937 0.08395 0.15868 0.10454 C 0.15798 0.12512 0.15677 0.13437 0.15017 0.15333 C 0.14357 0.1723 0.13211 0.20213 0.11927 0.21901 C 0.10642 0.2359 0.08958 0.24931 0.07274 0.25463 C 0.0559 0.25995 0.03472 0.2507 0.01788 0.25093 C 0.00104 0.25116 -0.01077 0.24607 -0.02865 0.25671 C -0.04653 0.26735 -0.0724 0.28724 -0.08924 0.31476 C -0.10608 0.34228 -0.12466 0.38298 -0.13004 0.42184 C -0.13542 0.46069 -0.12969 0.51596 -0.12153 0.54741 C -0.11337 0.57887 -0.09688 0.59667 -0.08073 0.61124 C -0.06459 0.62581 -0.04584 0.63738 -0.02448 0.63553 C -0.00313 0.63368 0.02812 0.61864 0.04739 0.59991 C 0.06666 0.58118 0.08038 0.55666 0.09114 0.52313 C 0.10191 0.4896 0.11441 0.43895 0.11215 0.39917 C 0.10989 0.35939 0.09166 0.30921 0.07708 0.28469 C 0.0625 0.26018 0.03836 0.26295 0.02482 0.25278 C 0.01128 0.2426 0.00295 0.2396 -0.00469 0.22295 C -0.01233 0.20629 -0.01841 0.17369 -0.02153 0.15333 C -0.02466 0.13298 -0.02448 0.11841 -0.02292 0.10084 C -0.02136 0.08326 -0.01719 0.06337 -0.01181 0.04834 C -0.00643 0.03331 0.00069 0.02244 0.00937 0.00902 Z " pathEditMode="relative" rAng="0" ptsTypes="aaaaaaaaaaaaaaaaaaaaaaaaaa">
                                      <p:cBhvr>
                                        <p:cTn id="6" dur="5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фоны\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5753" y="2857496"/>
            <a:ext cx="45719" cy="214314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285984" y="642918"/>
            <a:ext cx="128588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 -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Oval 1"/>
          <p:cNvSpPr>
            <a:spLocks noChangeArrowheads="1"/>
          </p:cNvSpPr>
          <p:nvPr/>
        </p:nvSpPr>
        <p:spPr bwMode="auto">
          <a:xfrm>
            <a:off x="3500430" y="714356"/>
            <a:ext cx="1785950" cy="78581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+ 3</a:t>
            </a:r>
          </a:p>
        </p:txBody>
      </p:sp>
      <p:sp>
        <p:nvSpPr>
          <p:cNvPr id="7" name="Овал 6"/>
          <p:cNvSpPr/>
          <p:nvPr/>
        </p:nvSpPr>
        <p:spPr>
          <a:xfrm>
            <a:off x="1571604" y="2214554"/>
            <a:ext cx="92869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643042" y="642918"/>
            <a:ext cx="92869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571604" y="3643314"/>
            <a:ext cx="92869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500166" y="5143512"/>
            <a:ext cx="92869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2357422" y="3643314"/>
            <a:ext cx="128588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+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285984" y="2214554"/>
            <a:ext cx="128588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 -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 flipH="1">
            <a:off x="428596" y="4786322"/>
            <a:ext cx="943004" cy="85247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428860" y="5143512"/>
            <a:ext cx="1285884" cy="10001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+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Oval 1"/>
          <p:cNvSpPr>
            <a:spLocks noChangeArrowheads="1"/>
          </p:cNvSpPr>
          <p:nvPr/>
        </p:nvSpPr>
        <p:spPr bwMode="auto">
          <a:xfrm>
            <a:off x="3428992" y="2285992"/>
            <a:ext cx="1785950" cy="78581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-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3</a:t>
            </a:r>
          </a:p>
        </p:txBody>
      </p:sp>
      <p:sp>
        <p:nvSpPr>
          <p:cNvPr id="20" name="Oval 1"/>
          <p:cNvSpPr>
            <a:spLocks noChangeArrowheads="1"/>
          </p:cNvSpPr>
          <p:nvPr/>
        </p:nvSpPr>
        <p:spPr bwMode="auto">
          <a:xfrm>
            <a:off x="3500430" y="3714752"/>
            <a:ext cx="1785950" cy="78581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+ 3</a:t>
            </a:r>
          </a:p>
        </p:txBody>
      </p:sp>
      <p:sp>
        <p:nvSpPr>
          <p:cNvPr id="21" name="Oval 1"/>
          <p:cNvSpPr>
            <a:spLocks noChangeArrowheads="1"/>
          </p:cNvSpPr>
          <p:nvPr/>
        </p:nvSpPr>
        <p:spPr bwMode="auto">
          <a:xfrm>
            <a:off x="3571868" y="5214950"/>
            <a:ext cx="1785950" cy="785818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-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066800" y="533400"/>
            <a:ext cx="68580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</a:rPr>
              <a:t>Обсудим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533400" y="1981200"/>
            <a:ext cx="799941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9 – 10 – 7 =?</a:t>
            </a:r>
            <a:endParaRPr lang="ru-RU" sz="5400" b="1" dirty="0">
              <a:solidFill>
                <a:srgbClr val="000099"/>
              </a:solidFill>
            </a:endParaRPr>
          </a:p>
        </p:txBody>
      </p:sp>
      <p:pic>
        <p:nvPicPr>
          <p:cNvPr id="4" name="Рисунок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0"/>
            <a:ext cx="2897187" cy="27987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5" name="Рисунок 4" descr="jcnm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70325"/>
            <a:ext cx="65024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Дуга 6"/>
          <p:cNvSpPr/>
          <p:nvPr/>
        </p:nvSpPr>
        <p:spPr>
          <a:xfrm>
            <a:off x="2987824" y="1988840"/>
            <a:ext cx="432048" cy="1080120"/>
          </a:xfrm>
          <a:prstGeom prst="arc">
            <a:avLst>
              <a:gd name="adj1" fmla="val 16200000"/>
              <a:gd name="adj2" fmla="val 5807436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 w="38100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" name="Дуга 7"/>
          <p:cNvSpPr/>
          <p:nvPr/>
        </p:nvSpPr>
        <p:spPr>
          <a:xfrm rot="10528051">
            <a:off x="1517658" y="2076230"/>
            <a:ext cx="432048" cy="1080120"/>
          </a:xfrm>
          <a:prstGeom prst="arc">
            <a:avLst>
              <a:gd name="adj1" fmla="val 16200000"/>
              <a:gd name="adj2" fmla="val 5807436"/>
            </a:avLst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284</Words>
  <Application>Microsoft Office PowerPoint</Application>
  <PresentationFormat>Экран (4:3)</PresentationFormat>
  <Paragraphs>85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Порядок выполнения действий. Скобки.</vt:lpstr>
      <vt:lpstr>Презентация PowerPoint</vt:lpstr>
      <vt:lpstr>Настрой на урок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Прочитайте записи и выполните действия.</vt:lpstr>
      <vt:lpstr>Физминутка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Спишите, расставляя скобки так, чтобы равенства стали верными.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выполнения действий. Скобки.</dc:title>
  <dc:creator>наташа</dc:creator>
  <cp:lastModifiedBy>к. 208</cp:lastModifiedBy>
  <cp:revision>31</cp:revision>
  <dcterms:created xsi:type="dcterms:W3CDTF">2013-10-13T18:53:58Z</dcterms:created>
  <dcterms:modified xsi:type="dcterms:W3CDTF">2020-11-19T01:17:57Z</dcterms:modified>
</cp:coreProperties>
</file>