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6858000" cy="9906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87" autoAdjust="0"/>
    <p:restoredTop sz="94660" autoAdjust="0"/>
  </p:normalViewPr>
  <p:slideViewPr>
    <p:cSldViewPr snapToGrid="0">
      <p:cViewPr varScale="1">
        <p:scale>
          <a:sx n="52" d="100"/>
          <a:sy n="52" d="100"/>
        </p:scale>
        <p:origin x="1920" y="78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26429-0C0B-4E84-944D-9505D9D4358F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6D644-AB29-4388-A9E6-8923A2DD1C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657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26429-0C0B-4E84-944D-9505D9D4358F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6D644-AB29-4388-A9E6-8923A2DD1C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135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26429-0C0B-4E84-944D-9505D9D4358F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6D644-AB29-4388-A9E6-8923A2DD1C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557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26429-0C0B-4E84-944D-9505D9D4358F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6D644-AB29-4388-A9E6-8923A2DD1C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305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26429-0C0B-4E84-944D-9505D9D4358F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6D644-AB29-4388-A9E6-8923A2DD1C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032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26429-0C0B-4E84-944D-9505D9D4358F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6D644-AB29-4388-A9E6-8923A2DD1C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860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26429-0C0B-4E84-944D-9505D9D4358F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6D644-AB29-4388-A9E6-8923A2DD1C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597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26429-0C0B-4E84-944D-9505D9D4358F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6D644-AB29-4388-A9E6-8923A2DD1C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0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26429-0C0B-4E84-944D-9505D9D4358F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6D644-AB29-4388-A9E6-8923A2DD1C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056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26429-0C0B-4E84-944D-9505D9D4358F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6D644-AB29-4388-A9E6-8923A2DD1C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561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26429-0C0B-4E84-944D-9505D9D4358F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6D644-AB29-4388-A9E6-8923A2DD1C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078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26429-0C0B-4E84-944D-9505D9D4358F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46D644-AB29-4388-A9E6-8923A2DD1C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602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308" y="3064934"/>
            <a:ext cx="5047384" cy="66764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7867" y="389467"/>
            <a:ext cx="628226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Franklin Gothic Book" panose="020B0503020102020204" pitchFamily="34" charset="0"/>
              </a:rPr>
              <a:t>СЦЕНАРИЙ ПРАЗДНИКА «ДЕНЬ МАТЕРИ»</a:t>
            </a:r>
            <a:endParaRPr lang="ru-RU" sz="6000" b="1" dirty="0">
              <a:solidFill>
                <a:srgbClr val="FF0000"/>
              </a:solidFill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4381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321733"/>
            <a:ext cx="6705599" cy="7694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Franklin Gothic Book" panose="020B0503020102020204" pitchFamily="34" charset="0"/>
              </a:rPr>
              <a:t>Цели: 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>
                <a:solidFill>
                  <a:srgbClr val="FF0000"/>
                </a:solidFill>
                <a:latin typeface="Franklin Gothic Book" panose="020B0503020102020204" pitchFamily="34" charset="0"/>
              </a:rPr>
              <a:t>Способствовать созданию праздничной, доверительной атмосферы;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>
                <a:solidFill>
                  <a:srgbClr val="FF0000"/>
                </a:solidFill>
                <a:latin typeface="Franklin Gothic Book" panose="020B0503020102020204" pitchFamily="34" charset="0"/>
              </a:rPr>
              <a:t>Учить детей выражать любовь к самому близкому и родному человеку – МАМЕ;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>
                <a:solidFill>
                  <a:srgbClr val="FF0000"/>
                </a:solidFill>
                <a:latin typeface="Franklin Gothic Book" panose="020B0503020102020204" pitchFamily="34" charset="0"/>
              </a:rPr>
              <a:t>Развивать положительное отношение ребенка к окружающему миру;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>
                <a:solidFill>
                  <a:srgbClr val="FF0000"/>
                </a:solidFill>
                <a:latin typeface="Franklin Gothic Book" panose="020B0503020102020204" pitchFamily="34" charset="0"/>
              </a:rPr>
              <a:t>Поощрять творческие способности мам и детей.</a:t>
            </a:r>
          </a:p>
          <a:p>
            <a:pPr marL="285750" indent="-285750">
              <a:buFontTx/>
              <a:buChar char="-"/>
            </a:pPr>
            <a:endParaRPr lang="ru-RU" sz="2000" b="1" dirty="0">
              <a:solidFill>
                <a:srgbClr val="FF0000"/>
              </a:solidFill>
              <a:latin typeface="Franklin Gothic Book" panose="020B0503020102020204" pitchFamily="34" charset="0"/>
            </a:endParaRPr>
          </a:p>
          <a:p>
            <a:r>
              <a:rPr lang="ru-RU" sz="3200" b="1" dirty="0" smtClean="0">
                <a:solidFill>
                  <a:srgbClr val="FF0000"/>
                </a:solidFill>
                <a:latin typeface="Franklin Gothic Book" panose="020B0503020102020204" pitchFamily="34" charset="0"/>
              </a:rPr>
              <a:t>Задачи: 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>
                <a:solidFill>
                  <a:srgbClr val="FF0000"/>
                </a:solidFill>
                <a:latin typeface="Franklin Gothic Book" panose="020B0503020102020204" pitchFamily="34" charset="0"/>
              </a:rPr>
              <a:t>Углублять знания детей о рои мамы в их жизни;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>
                <a:solidFill>
                  <a:srgbClr val="FF0000"/>
                </a:solidFill>
                <a:latin typeface="Franklin Gothic Book" panose="020B0503020102020204" pitchFamily="34" charset="0"/>
              </a:rPr>
              <a:t>Развивать интерес ребенка к своим близким;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>
                <a:solidFill>
                  <a:srgbClr val="FF0000"/>
                </a:solidFill>
                <a:latin typeface="Franklin Gothic Book" panose="020B0503020102020204" pitchFamily="34" charset="0"/>
              </a:rPr>
              <a:t>Способствовать сплочению детски – родительских отношений;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>
                <a:solidFill>
                  <a:srgbClr val="FF0000"/>
                </a:solidFill>
                <a:latin typeface="Franklin Gothic Book" panose="020B0503020102020204" pitchFamily="34" charset="0"/>
              </a:rPr>
              <a:t>Способствовать развитию детской речи через выразительное чтение стихов;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>
                <a:solidFill>
                  <a:srgbClr val="FF0000"/>
                </a:solidFill>
                <a:latin typeface="Franklin Gothic Book" panose="020B0503020102020204" pitchFamily="34" charset="0"/>
              </a:rPr>
              <a:t>Воспитывать доброе, заботливое отношение к маме.</a:t>
            </a:r>
          </a:p>
          <a:p>
            <a:pPr marL="285750" indent="-285750">
              <a:buFontTx/>
              <a:buChar char="-"/>
            </a:pPr>
            <a:endParaRPr lang="ru-RU" sz="2000" b="1" dirty="0">
              <a:solidFill>
                <a:srgbClr val="FF0000"/>
              </a:solidFill>
              <a:latin typeface="Franklin Gothic Book" panose="020B0503020102020204" pitchFamily="34" charset="0"/>
            </a:endParaRPr>
          </a:p>
          <a:p>
            <a:r>
              <a:rPr lang="ru-RU" sz="3200" b="1" dirty="0" smtClean="0">
                <a:solidFill>
                  <a:srgbClr val="FF0000"/>
                </a:solidFill>
                <a:latin typeface="Franklin Gothic Book" panose="020B0503020102020204" pitchFamily="34" charset="0"/>
              </a:rPr>
              <a:t>Предшествующая работа:</a:t>
            </a:r>
            <a:r>
              <a:rPr lang="ru-RU" sz="2000" b="1" dirty="0" smtClean="0">
                <a:solidFill>
                  <a:srgbClr val="FF0000"/>
                </a:solidFill>
                <a:latin typeface="Franklin Gothic Book" panose="020B0503020102020204" pitchFamily="34" charset="0"/>
              </a:rPr>
              <a:t> 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Franklin Gothic Book" panose="020B0503020102020204" pitchFamily="34" charset="0"/>
              </a:rPr>
              <a:t>заучивание стихов, коллективная работа детей и воспитателя «Поздравляем наших мамочек», презентация к Дню матери.</a:t>
            </a:r>
          </a:p>
          <a:p>
            <a:pPr marL="285750" indent="-285750"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1626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333" y="152400"/>
            <a:ext cx="6519334" cy="96641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Franklin Gothic Book" panose="020B0503020102020204" pitchFamily="34" charset="0"/>
              </a:rPr>
              <a:t>Ход мероприятия:</a:t>
            </a:r>
          </a:p>
          <a:p>
            <a:pPr algn="ctr"/>
            <a:r>
              <a:rPr lang="ru-RU" b="1" dirty="0" smtClean="0">
                <a:latin typeface="Franklin Gothic Book" panose="020B0503020102020204" pitchFamily="34" charset="0"/>
              </a:rPr>
              <a:t>Звучит песня «Мама»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Дети и родители входят в музыкальный зал.</a:t>
            </a:r>
          </a:p>
          <a:p>
            <a:r>
              <a:rPr lang="ru-RU" b="1" u="sng" dirty="0" smtClean="0">
                <a:latin typeface="Franklin Gothic Book" panose="020B0503020102020204" pitchFamily="34" charset="0"/>
              </a:rPr>
              <a:t>Ведущий:</a:t>
            </a:r>
            <a:r>
              <a:rPr lang="ru-RU" dirty="0" smtClean="0">
                <a:latin typeface="Franklin Gothic Book" panose="020B0503020102020204" pitchFamily="34" charset="0"/>
              </a:rPr>
              <a:t> Самое прекрасное слово на земле – МАМА! Это первое слово, которое произносит человек, и оно звучит на всех языках мира одинаково нежно. Это значит то, что все люди почитают и любят своих матерей. Во многих странах отмечается День Матери. Люди поздравляют своих мам, дарят им подарки. Устраивают для них праздник.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Кто любовью согревает,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Все на свете успевает,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Даже поиграть чуток?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Кто тебя всегда утешит,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И умоет, и причешет,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В щечку поцелует – чмок?</a:t>
            </a:r>
          </a:p>
          <a:p>
            <a:r>
              <a:rPr lang="ru-RU" b="1" u="sng" dirty="0" smtClean="0">
                <a:latin typeface="Franklin Gothic Book" panose="020B0503020102020204" pitchFamily="34" charset="0"/>
              </a:rPr>
              <a:t>Дети:</a:t>
            </a:r>
            <a:r>
              <a:rPr lang="ru-RU" dirty="0" smtClean="0">
                <a:latin typeface="Franklin Gothic Book" panose="020B0503020102020204" pitchFamily="34" charset="0"/>
              </a:rPr>
              <a:t> МАМОЧКА!!!</a:t>
            </a:r>
          </a:p>
          <a:p>
            <a:r>
              <a:rPr lang="ru-RU" b="1" u="sng" dirty="0" smtClean="0">
                <a:latin typeface="Franklin Gothic Book" panose="020B0503020102020204" pitchFamily="34" charset="0"/>
              </a:rPr>
              <a:t>Ребенок: 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Встану я с утра пораньше,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Ведь сегодня мамин день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Счастья пожелать, поздравить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Надо маму поскорей!</a:t>
            </a:r>
          </a:p>
          <a:p>
            <a:r>
              <a:rPr lang="ru-RU" b="1" u="sng" dirty="0" smtClean="0">
                <a:latin typeface="Franklin Gothic Book" panose="020B0503020102020204" pitchFamily="34" charset="0"/>
              </a:rPr>
              <a:t>Ведущий:</a:t>
            </a:r>
            <a:r>
              <a:rPr lang="ru-RU" dirty="0" smtClean="0">
                <a:latin typeface="Franklin Gothic Book" panose="020B0503020102020204" pitchFamily="34" charset="0"/>
              </a:rPr>
              <a:t> Вам – умным, добрым, щедрым и красивым, всем, кому имя – МАМА, посвящается этот праздник.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Дорогие мамы!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Поздравляем вас с Днем Матери.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Без сна ночей прошло не мало,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Забот тревог не перечесть.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Земной поклон Вам все родные МАМЫ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За то, что Вы на свете есть!</a:t>
            </a:r>
          </a:p>
          <a:p>
            <a:pPr algn="ctr"/>
            <a:r>
              <a:rPr lang="ru-RU" b="1" dirty="0" smtClean="0">
                <a:latin typeface="Franklin Gothic Book" panose="020B0503020102020204" pitchFamily="34" charset="0"/>
              </a:rPr>
              <a:t>Пригласить мам на «Танец маленьких утят.»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Под музыку вбегает </a:t>
            </a:r>
            <a:r>
              <a:rPr lang="ru-RU" dirty="0" err="1" smtClean="0">
                <a:latin typeface="Franklin Gothic Book" panose="020B0503020102020204" pitchFamily="34" charset="0"/>
              </a:rPr>
              <a:t>Карлсон</a:t>
            </a:r>
            <a:r>
              <a:rPr lang="ru-RU" dirty="0" smtClean="0">
                <a:latin typeface="Franklin Gothic Book" panose="020B0503020102020204" pitchFamily="34" charset="0"/>
              </a:rPr>
              <a:t>, бежит по кругу, в руках у него руль.</a:t>
            </a:r>
          </a:p>
          <a:p>
            <a:r>
              <a:rPr lang="ru-RU" b="1" u="sng" dirty="0" err="1" smtClean="0">
                <a:latin typeface="Franklin Gothic Book" panose="020B0503020102020204" pitchFamily="34" charset="0"/>
              </a:rPr>
              <a:t>Карлсон</a:t>
            </a:r>
            <a:r>
              <a:rPr lang="ru-RU" b="1" u="sng" dirty="0" smtClean="0">
                <a:latin typeface="Franklin Gothic Book" panose="020B0503020102020204" pitchFamily="34" charset="0"/>
              </a:rPr>
              <a:t>:</a:t>
            </a:r>
            <a:r>
              <a:rPr lang="ru-RU" dirty="0" smtClean="0">
                <a:latin typeface="Franklin Gothic Book" panose="020B0503020102020204" pitchFamily="34" charset="0"/>
              </a:rPr>
              <a:t> Где варенье, угощенье, может это День Рождения?</a:t>
            </a:r>
          </a:p>
        </p:txBody>
      </p:sp>
    </p:spTree>
    <p:extLst>
      <p:ext uri="{BB962C8B-B14F-4D97-AF65-F5344CB8AC3E}">
        <p14:creationId xmlns:p14="http://schemas.microsoft.com/office/powerpoint/2010/main" val="1722212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118534"/>
            <a:ext cx="6519333" cy="10064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latin typeface="Franklin Gothic Book" panose="020B0503020102020204" pitchFamily="34" charset="0"/>
              </a:rPr>
              <a:t>Ведущий</a:t>
            </a:r>
            <a:r>
              <a:rPr lang="ru-RU" dirty="0" smtClean="0">
                <a:latin typeface="Franklin Gothic Book" panose="020B0503020102020204" pitchFamily="34" charset="0"/>
              </a:rPr>
              <a:t> (останавливает Карлоса): Постой, </a:t>
            </a:r>
            <a:r>
              <a:rPr lang="ru-RU" dirty="0" err="1" smtClean="0">
                <a:latin typeface="Franklin Gothic Book" panose="020B0503020102020204" pitchFamily="34" charset="0"/>
              </a:rPr>
              <a:t>Карлсон</a:t>
            </a:r>
            <a:r>
              <a:rPr lang="ru-RU" dirty="0" smtClean="0">
                <a:latin typeface="Franklin Gothic Book" panose="020B0503020102020204" pitchFamily="34" charset="0"/>
              </a:rPr>
              <a:t>, остановись, не торопись. Во-первых , здравствуй!</a:t>
            </a:r>
          </a:p>
          <a:p>
            <a:r>
              <a:rPr lang="ru-RU" b="1" u="sng" dirty="0" err="1" smtClean="0">
                <a:latin typeface="Franklin Gothic Book" panose="020B0503020102020204" pitchFamily="34" charset="0"/>
              </a:rPr>
              <a:t>Карлсон</a:t>
            </a:r>
            <a:r>
              <a:rPr lang="ru-RU" b="1" u="sng" dirty="0" smtClean="0">
                <a:latin typeface="Franklin Gothic Book" panose="020B0503020102020204" pitchFamily="34" charset="0"/>
              </a:rPr>
              <a:t>: 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Здравствуйте, ребята! 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Мальчишки и девчата! 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Здравствуйте, мамы, милые дамы! 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Привет, друзья, а вот и я…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Узнали, верно вы меня?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Я мимо сада пролетал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И вас в окошко увидал.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Я – мужчина хоть куда!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И мне рады все всегда!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Давайте праздновать мое появление!!!!</a:t>
            </a:r>
          </a:p>
          <a:p>
            <a:r>
              <a:rPr lang="ru-RU" b="1" u="sng" dirty="0" smtClean="0">
                <a:latin typeface="Franklin Gothic Book" panose="020B0503020102020204" pitchFamily="34" charset="0"/>
              </a:rPr>
              <a:t>Ведущий: </a:t>
            </a:r>
            <a:r>
              <a:rPr lang="ru-RU" dirty="0" smtClean="0">
                <a:latin typeface="Franklin Gothic Book" panose="020B0503020102020204" pitchFamily="34" charset="0"/>
              </a:rPr>
              <a:t>Мы тебе очень рады, </a:t>
            </a:r>
            <a:r>
              <a:rPr lang="ru-RU" dirty="0" err="1" smtClean="0">
                <a:latin typeface="Franklin Gothic Book" panose="020B0503020102020204" pitchFamily="34" charset="0"/>
              </a:rPr>
              <a:t>Карлсон</a:t>
            </a:r>
            <a:r>
              <a:rPr lang="ru-RU" dirty="0" smtClean="0">
                <a:latin typeface="Franklin Gothic Book" panose="020B0503020102020204" pitchFamily="34" charset="0"/>
              </a:rPr>
              <a:t>, но собрались мы сегодня, чтобы поздравить наших мамочек с праздником!</a:t>
            </a:r>
          </a:p>
          <a:p>
            <a:r>
              <a:rPr lang="ru-RU" b="1" u="sng" dirty="0" err="1" smtClean="0">
                <a:latin typeface="Franklin Gothic Book" panose="020B0503020102020204" pitchFamily="34" charset="0"/>
              </a:rPr>
              <a:t>Карлсон</a:t>
            </a:r>
            <a:r>
              <a:rPr lang="ru-RU" b="1" u="sng" dirty="0" smtClean="0">
                <a:latin typeface="Franklin Gothic Book" panose="020B0503020102020204" pitchFamily="34" charset="0"/>
              </a:rPr>
              <a:t>:</a:t>
            </a:r>
            <a:r>
              <a:rPr lang="ru-RU" dirty="0" smtClean="0">
                <a:latin typeface="Franklin Gothic Book" panose="020B0503020102020204" pitchFamily="34" charset="0"/>
              </a:rPr>
              <a:t> Да вы что? (спрашивает у детей) 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А, что, уже сегодня 8 марта?</a:t>
            </a:r>
          </a:p>
          <a:p>
            <a:r>
              <a:rPr lang="ru-RU" b="1" u="sng" dirty="0" smtClean="0">
                <a:latin typeface="Franklin Gothic Book" panose="020B0503020102020204" pitchFamily="34" charset="0"/>
              </a:rPr>
              <a:t>Дети:</a:t>
            </a:r>
            <a:r>
              <a:rPr lang="ru-RU" dirty="0" smtClean="0">
                <a:latin typeface="Franklin Gothic Book" panose="020B0503020102020204" pitchFamily="34" charset="0"/>
              </a:rPr>
              <a:t> НЕТ!!!!</a:t>
            </a:r>
          </a:p>
          <a:p>
            <a:r>
              <a:rPr lang="ru-RU" b="1" u="sng" dirty="0" smtClean="0">
                <a:latin typeface="Franklin Gothic Book" panose="020B0503020102020204" pitchFamily="34" charset="0"/>
              </a:rPr>
              <a:t>Ведущий: </a:t>
            </a:r>
            <a:r>
              <a:rPr lang="ru-RU" dirty="0" smtClean="0">
                <a:latin typeface="Franklin Gothic Book" panose="020B0503020102020204" pitchFamily="34" charset="0"/>
              </a:rPr>
              <a:t>В России последнее ноябрьское воскресенье считается Днем Матери. Этот праздник необходим, чтобы показать значимость, истинное предназначение женщины – матери.</a:t>
            </a:r>
          </a:p>
          <a:p>
            <a:r>
              <a:rPr lang="ru-RU" b="1" u="sng" dirty="0" err="1" smtClean="0">
                <a:latin typeface="Franklin Gothic Book" panose="020B0503020102020204" pitchFamily="34" charset="0"/>
              </a:rPr>
              <a:t>Карлсон</a:t>
            </a:r>
            <a:r>
              <a:rPr lang="ru-RU" b="1" u="sng" dirty="0" smtClean="0">
                <a:latin typeface="Franklin Gothic Book" panose="020B0503020102020204" pitchFamily="34" charset="0"/>
              </a:rPr>
              <a:t> </a:t>
            </a:r>
            <a:r>
              <a:rPr lang="ru-RU" dirty="0" smtClean="0">
                <a:latin typeface="Franklin Gothic Book" panose="020B0503020102020204" pitchFamily="34" charset="0"/>
              </a:rPr>
              <a:t>(огорченно): Ох, беда – беда! Как же я – мужчина хоть куда, мог забыть про такой прелестный праздник? Да я и подарков не приготовил (охает).</a:t>
            </a:r>
          </a:p>
          <a:p>
            <a:r>
              <a:rPr lang="ru-RU" b="1" u="sng" dirty="0" smtClean="0">
                <a:latin typeface="Franklin Gothic Book" panose="020B0503020102020204" pitchFamily="34" charset="0"/>
              </a:rPr>
              <a:t>Ведущий:</a:t>
            </a:r>
            <a:r>
              <a:rPr lang="ru-RU" dirty="0" smtClean="0">
                <a:latin typeface="Franklin Gothic Book" panose="020B0503020102020204" pitchFamily="34" charset="0"/>
              </a:rPr>
              <a:t> Не расстраивайся, </a:t>
            </a:r>
            <a:r>
              <a:rPr lang="ru-RU" dirty="0" err="1" smtClean="0">
                <a:latin typeface="Franklin Gothic Book" panose="020B0503020102020204" pitchFamily="34" charset="0"/>
              </a:rPr>
              <a:t>Карлсон</a:t>
            </a:r>
            <a:r>
              <a:rPr lang="ru-RU" dirty="0" smtClean="0">
                <a:latin typeface="Franklin Gothic Book" panose="020B0503020102020204" pitchFamily="34" charset="0"/>
              </a:rPr>
              <a:t>. Ребята приготовили много сюрпризов и подарков для своих мам. Лучше оставайся с нами и веселись от души.</a:t>
            </a:r>
          </a:p>
          <a:p>
            <a:r>
              <a:rPr lang="ru-RU" b="1" u="sng" dirty="0" err="1" smtClean="0">
                <a:latin typeface="Franklin Gothic Book" panose="020B0503020102020204" pitchFamily="34" charset="0"/>
              </a:rPr>
              <a:t>Карлсон</a:t>
            </a:r>
            <a:r>
              <a:rPr lang="ru-RU" b="1" u="sng" dirty="0" smtClean="0">
                <a:latin typeface="Franklin Gothic Book" panose="020B0503020102020204" pitchFamily="34" charset="0"/>
              </a:rPr>
              <a:t>:</a:t>
            </a:r>
            <a:r>
              <a:rPr lang="ru-RU" dirty="0" smtClean="0">
                <a:latin typeface="Franklin Gothic Book" panose="020B0503020102020204" pitchFamily="34" charset="0"/>
              </a:rPr>
              <a:t> О!!! Сюрпризы я люблю, и с удовольствием останусь с вами.</a:t>
            </a:r>
          </a:p>
          <a:p>
            <a:r>
              <a:rPr lang="ru-RU" b="1" u="sng" dirty="0" smtClean="0">
                <a:latin typeface="Franklin Gothic Book" panose="020B0503020102020204" pitchFamily="34" charset="0"/>
              </a:rPr>
              <a:t>Ведущий: </a:t>
            </a:r>
            <a:r>
              <a:rPr lang="ru-RU" dirty="0" smtClean="0">
                <a:latin typeface="Franklin Gothic Book" panose="020B0503020102020204" pitchFamily="34" charset="0"/>
              </a:rPr>
              <a:t>Ребята! А вы любите играть?</a:t>
            </a:r>
          </a:p>
          <a:p>
            <a:r>
              <a:rPr lang="ru-RU" b="1" u="sng" dirty="0" smtClean="0">
                <a:latin typeface="Franklin Gothic Book" panose="020B0503020102020204" pitchFamily="34" charset="0"/>
              </a:rPr>
              <a:t>Дети:</a:t>
            </a:r>
            <a:r>
              <a:rPr lang="ru-RU" dirty="0" smtClean="0">
                <a:latin typeface="Franklin Gothic Book" panose="020B0503020102020204" pitchFamily="34" charset="0"/>
              </a:rPr>
              <a:t> ДА!</a:t>
            </a:r>
          </a:p>
          <a:p>
            <a:r>
              <a:rPr lang="ru-RU" b="1" u="sng" dirty="0" smtClean="0">
                <a:latin typeface="Franklin Gothic Book" panose="020B0503020102020204" pitchFamily="34" charset="0"/>
              </a:rPr>
              <a:t>Ведущий:</a:t>
            </a:r>
            <a:r>
              <a:rPr lang="ru-RU" dirty="0" smtClean="0">
                <a:latin typeface="Franklin Gothic Book" panose="020B0503020102020204" pitchFamily="34" charset="0"/>
              </a:rPr>
              <a:t> Предлагаю вместе с мамами поиграть, и заодно проверим какие вы внимательные.</a:t>
            </a:r>
          </a:p>
          <a:p>
            <a:pPr algn="ctr"/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5455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467" y="0"/>
            <a:ext cx="6299200" cy="10064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Franklin Gothic Book" panose="020B0503020102020204" pitchFamily="34" charset="0"/>
              </a:rPr>
              <a:t>Игра – разминка «Будь внимательным»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Все мамы и дети встают в круг, ведущий по очереди поднимает цветные флажки: зеленый – лететь, синий – шагать, красный – УРА! Кричать.</a:t>
            </a:r>
          </a:p>
          <a:p>
            <a:r>
              <a:rPr lang="ru-RU" b="1" u="sng" dirty="0" err="1" smtClean="0">
                <a:latin typeface="Franklin Gothic Book" panose="020B0503020102020204" pitchFamily="34" charset="0"/>
              </a:rPr>
              <a:t>Карлсон</a:t>
            </a:r>
            <a:r>
              <a:rPr lang="ru-RU" b="1" u="sng" dirty="0" smtClean="0">
                <a:latin typeface="Franklin Gothic Book" panose="020B0503020102020204" pitchFamily="34" charset="0"/>
              </a:rPr>
              <a:t>:</a:t>
            </a:r>
            <a:r>
              <a:rPr lang="ru-RU" dirty="0" smtClean="0">
                <a:latin typeface="Franklin Gothic Book" panose="020B0503020102020204" pitchFamily="34" charset="0"/>
              </a:rPr>
              <a:t> Спасибо всем! Мы еще раз убедились, что пред нами очень внимательные мамы. А вот и первый подарок детей.</a:t>
            </a:r>
          </a:p>
          <a:p>
            <a:pPr algn="ctr"/>
            <a:r>
              <a:rPr lang="ru-RU" b="1" dirty="0" smtClean="0">
                <a:latin typeface="Franklin Gothic Book" panose="020B0503020102020204" pitchFamily="34" charset="0"/>
              </a:rPr>
              <a:t>Звучит песня «Мамочка моя» (дети дарят мамам свои открытки)</a:t>
            </a:r>
          </a:p>
          <a:p>
            <a:r>
              <a:rPr lang="ru-RU" b="1" u="sng" dirty="0" err="1" smtClean="0">
                <a:latin typeface="Franklin Gothic Book" panose="020B0503020102020204" pitchFamily="34" charset="0"/>
              </a:rPr>
              <a:t>Карлсон</a:t>
            </a:r>
            <a:r>
              <a:rPr lang="ru-RU" b="1" u="sng" dirty="0" smtClean="0">
                <a:latin typeface="Franklin Gothic Book" panose="020B0503020102020204" pitchFamily="34" charset="0"/>
              </a:rPr>
              <a:t>: </a:t>
            </a:r>
            <a:r>
              <a:rPr lang="ru-RU" dirty="0" smtClean="0">
                <a:latin typeface="Franklin Gothic Book" panose="020B0503020102020204" pitchFamily="34" charset="0"/>
              </a:rPr>
              <a:t>Ребята! А вы любите сказки?</a:t>
            </a:r>
          </a:p>
          <a:p>
            <a:r>
              <a:rPr lang="ru-RU" b="1" u="sng" dirty="0" smtClean="0">
                <a:latin typeface="Franklin Gothic Book" panose="020B0503020102020204" pitchFamily="34" charset="0"/>
              </a:rPr>
              <a:t>Дети: </a:t>
            </a:r>
            <a:r>
              <a:rPr lang="ru-RU" dirty="0" smtClean="0">
                <a:latin typeface="Franklin Gothic Book" panose="020B0503020102020204" pitchFamily="34" charset="0"/>
              </a:rPr>
              <a:t>ДА!</a:t>
            </a:r>
          </a:p>
          <a:p>
            <a:r>
              <a:rPr lang="ru-RU" b="1" dirty="0" smtClean="0">
                <a:latin typeface="Franklin Gothic Book" panose="020B0503020102020204" pitchFamily="34" charset="0"/>
              </a:rPr>
              <a:t>Ведущий:</a:t>
            </a:r>
            <a:r>
              <a:rPr lang="ru-RU" dirty="0" smtClean="0">
                <a:latin typeface="Franklin Gothic Book" panose="020B0503020102020204" pitchFamily="34" charset="0"/>
              </a:rPr>
              <a:t> А мамы вам их читают?</a:t>
            </a:r>
          </a:p>
          <a:p>
            <a:r>
              <a:rPr lang="ru-RU" b="1" u="sng" dirty="0" smtClean="0">
                <a:latin typeface="Franklin Gothic Book" panose="020B0503020102020204" pitchFamily="34" charset="0"/>
              </a:rPr>
              <a:t>Дети: ДА!</a:t>
            </a:r>
          </a:p>
          <a:p>
            <a:r>
              <a:rPr lang="ru-RU" b="1" dirty="0" smtClean="0">
                <a:latin typeface="Franklin Gothic Book" panose="020B0503020102020204" pitchFamily="34" charset="0"/>
              </a:rPr>
              <a:t>Ведущий:</a:t>
            </a:r>
            <a:r>
              <a:rPr lang="ru-RU" dirty="0" smtClean="0">
                <a:latin typeface="Franklin Gothic Book" panose="020B0503020102020204" pitchFamily="34" charset="0"/>
              </a:rPr>
              <a:t> А мы сейчас проверим, внимательно вы их слушаете. И определим какая семья лучше знает сказки.</a:t>
            </a:r>
          </a:p>
          <a:p>
            <a:pPr algn="ctr"/>
            <a:r>
              <a:rPr lang="ru-RU" b="1" dirty="0" smtClean="0">
                <a:latin typeface="Franklin Gothic Book" panose="020B0503020102020204" pitchFamily="34" charset="0"/>
              </a:rPr>
              <a:t>Конкурс «Читающая семья»</a:t>
            </a:r>
          </a:p>
          <a:p>
            <a:r>
              <a:rPr lang="ru-RU" b="1" u="sng" dirty="0" smtClean="0">
                <a:latin typeface="Franklin Gothic Book" panose="020B0503020102020204" pitchFamily="34" charset="0"/>
              </a:rPr>
              <a:t>Ведущий: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Уплетая калачи,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Ехал парень на печи.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Прокатился по деревне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И женился на царевне.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(Емеля из сказки «По щучьему велению»)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Ответы семей.</a:t>
            </a:r>
          </a:p>
          <a:p>
            <a:r>
              <a:rPr lang="ru-RU" b="1" u="sng" dirty="0" err="1" smtClean="0">
                <a:latin typeface="Franklin Gothic Book" panose="020B0503020102020204" pitchFamily="34" charset="0"/>
              </a:rPr>
              <a:t>Карлсон</a:t>
            </a:r>
            <a:r>
              <a:rPr lang="ru-RU" b="1" u="sng" dirty="0" smtClean="0">
                <a:latin typeface="Franklin Gothic Book" panose="020B0503020102020204" pitchFamily="34" charset="0"/>
              </a:rPr>
              <a:t>: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Эта скатерть знаменита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Тем, что кормит всех до сыта,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Что сама собой она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Вкусных кушаний полна.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(Скатерть – самобранка)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Ответы семей.</a:t>
            </a:r>
          </a:p>
          <a:p>
            <a:r>
              <a:rPr lang="ru-RU" b="1" dirty="0" smtClean="0">
                <a:latin typeface="Franklin Gothic Book" panose="020B0503020102020204" pitchFamily="34" charset="0"/>
              </a:rPr>
              <a:t>Ведущий: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Как у Бабы у Яги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Нет совсем одной ноги,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Зато есть замечательный 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Аппарат летательный.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0824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468" y="0"/>
            <a:ext cx="6553200" cy="10341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Franklin Gothic Book" panose="020B0503020102020204" pitchFamily="34" charset="0"/>
              </a:rPr>
              <a:t>(Ступа)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Ответы семей.</a:t>
            </a:r>
          </a:p>
          <a:p>
            <a:r>
              <a:rPr lang="ru-RU" b="1" u="sng" dirty="0" err="1" smtClean="0">
                <a:latin typeface="Franklin Gothic Book" panose="020B0503020102020204" pitchFamily="34" charset="0"/>
              </a:rPr>
              <a:t>Карлсон</a:t>
            </a:r>
            <a:r>
              <a:rPr lang="ru-RU" b="1" u="sng" dirty="0" smtClean="0">
                <a:latin typeface="Franklin Gothic Book" panose="020B0503020102020204" pitchFamily="34" charset="0"/>
              </a:rPr>
              <a:t>:</a:t>
            </a:r>
            <a:r>
              <a:rPr lang="ru-RU" dirty="0" smtClean="0">
                <a:latin typeface="Franklin Gothic Book" panose="020B0503020102020204" pitchFamily="34" charset="0"/>
              </a:rPr>
              <a:t> Какие у нас хорошие мамы и ребятишки, мы убедились, что Вы все знаете сказки и любите их читать!!! Молодцы!</a:t>
            </a:r>
          </a:p>
          <a:p>
            <a:r>
              <a:rPr lang="ru-RU" b="1" u="sng" dirty="0" smtClean="0">
                <a:latin typeface="Franklin Gothic Book" panose="020B0503020102020204" pitchFamily="34" charset="0"/>
              </a:rPr>
              <a:t>Ведущий:</a:t>
            </a:r>
            <a:r>
              <a:rPr lang="ru-RU" dirty="0" smtClean="0">
                <a:latin typeface="Franklin Gothic Book" panose="020B0503020102020204" pitchFamily="34" charset="0"/>
              </a:rPr>
              <a:t> Мама! Мамочка! Сколько тепла таит это магическое слово. Материнская любовь греет нас до старости. Мама учит нас быть мудрыми, дает советы, заботится и оберегает нас.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Ребята! Обнимите свою маму крепко – крепко, пусть она почувствует ваше тепло и безграничную любовь!!!!</a:t>
            </a:r>
          </a:p>
          <a:p>
            <a:r>
              <a:rPr lang="ru-RU" b="1" u="sng" dirty="0" err="1" smtClean="0">
                <a:latin typeface="Franklin Gothic Book" panose="020B0503020102020204" pitchFamily="34" charset="0"/>
              </a:rPr>
              <a:t>Карлсон</a:t>
            </a:r>
            <a:r>
              <a:rPr lang="ru-RU" b="1" u="sng" dirty="0" smtClean="0">
                <a:latin typeface="Franklin Gothic Book" panose="020B0503020102020204" pitchFamily="34" charset="0"/>
              </a:rPr>
              <a:t>:</a:t>
            </a:r>
            <a:r>
              <a:rPr lang="ru-RU" dirty="0" smtClean="0">
                <a:latin typeface="Franklin Gothic Book" panose="020B0503020102020204" pitchFamily="34" charset="0"/>
              </a:rPr>
              <a:t> А теперь у нас еще будет один конкурс.</a:t>
            </a:r>
          </a:p>
          <a:p>
            <a:pPr algn="ctr"/>
            <a:r>
              <a:rPr lang="ru-RU" b="1" dirty="0" smtClean="0">
                <a:latin typeface="Franklin Gothic Book" panose="020B0503020102020204" pitchFamily="34" charset="0"/>
              </a:rPr>
              <a:t>Конкурс «Узнай маму по голосу»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Дети закрываю глаза или отворачиваются, а мамы по знаку ведущего будут говорить «дочка» или «сыночек».</a:t>
            </a:r>
          </a:p>
          <a:p>
            <a:r>
              <a:rPr lang="ru-RU" b="1" u="sng" dirty="0" smtClean="0">
                <a:latin typeface="Franklin Gothic Book" panose="020B0503020102020204" pitchFamily="34" charset="0"/>
              </a:rPr>
              <a:t>Ведущий:</a:t>
            </a:r>
            <a:r>
              <a:rPr lang="ru-RU" dirty="0" smtClean="0">
                <a:latin typeface="Franklin Gothic Book" panose="020B0503020102020204" pitchFamily="34" charset="0"/>
              </a:rPr>
              <a:t> Каждую секунду в мире рождаются три человека. И каждая мама живет дыханием ребенка, его слезами и улыбками. Мама живет уже не своей жизнью, а жизнью своего ребенка. Как же все это оценить, как вернуть хоть частичку того тепла и любви, что дарит нам мама?</a:t>
            </a:r>
          </a:p>
          <a:p>
            <a:pPr algn="ctr"/>
            <a:r>
              <a:rPr lang="ru-RU" b="1" dirty="0" smtClean="0">
                <a:latin typeface="Franklin Gothic Book" panose="020B0503020102020204" pitchFamily="34" charset="0"/>
              </a:rPr>
              <a:t>Дети читают стихи</a:t>
            </a:r>
          </a:p>
          <a:p>
            <a:r>
              <a:rPr lang="ru-RU" b="1" u="sng" dirty="0" smtClean="0">
                <a:latin typeface="Franklin Gothic Book" panose="020B0503020102020204" pitchFamily="34" charset="0"/>
              </a:rPr>
              <a:t>Ребенок: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Кто открыл мне этот мир,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Не жалея своих сил?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И всегда оберегала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Лучшая на свете МАМА!</a:t>
            </a:r>
          </a:p>
          <a:p>
            <a:r>
              <a:rPr lang="ru-RU" b="1" u="sng" dirty="0" smtClean="0">
                <a:latin typeface="Franklin Gothic Book" panose="020B0503020102020204" pitchFamily="34" charset="0"/>
              </a:rPr>
              <a:t>Ребенок: 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Кто на свете всех милее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И теплом своим согреет,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Любит больше, чем себя?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Это МАМОЧКА МОЯ!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Ребенок: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Книжки вечером читает.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И всегда все понимает,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Даже, если я упряма,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Знаю, любит меня МАМА!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5142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534" y="16933"/>
            <a:ext cx="641773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latin typeface="Franklin Gothic Book" panose="020B0503020102020204" pitchFamily="34" charset="0"/>
              </a:rPr>
              <a:t>Ребенок: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Мама – это небо!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Мама – это свет! 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Мама – это счастье!</a:t>
            </a:r>
          </a:p>
          <a:p>
            <a:r>
              <a:rPr lang="ru-RU" dirty="0" smtClean="0">
                <a:latin typeface="Franklin Gothic Book" panose="020B0503020102020204" pitchFamily="34" charset="0"/>
              </a:rPr>
              <a:t>Мамы лучше нет!!!</a:t>
            </a:r>
          </a:p>
          <a:p>
            <a:r>
              <a:rPr lang="ru-RU" b="1" u="sng" dirty="0" smtClean="0">
                <a:latin typeface="Franklin Gothic Book" panose="020B0503020102020204" pitchFamily="34" charset="0"/>
              </a:rPr>
              <a:t>Дети</a:t>
            </a:r>
            <a:r>
              <a:rPr lang="ru-RU" dirty="0" smtClean="0">
                <a:latin typeface="Franklin Gothic Book" panose="020B0503020102020204" pitchFamily="34" charset="0"/>
              </a:rPr>
              <a:t> (хором): МАМОЧКА! Я люблю тебя!</a:t>
            </a:r>
          </a:p>
          <a:p>
            <a:r>
              <a:rPr lang="ru-RU" b="1" u="sng" dirty="0" smtClean="0">
                <a:latin typeface="Franklin Gothic Book" panose="020B0503020102020204" pitchFamily="34" charset="0"/>
              </a:rPr>
              <a:t>Ведущий:</a:t>
            </a:r>
            <a:r>
              <a:rPr lang="ru-RU" b="1" dirty="0" smtClean="0">
                <a:latin typeface="Franklin Gothic Book" panose="020B0503020102020204" pitchFamily="34" charset="0"/>
              </a:rPr>
              <a:t> </a:t>
            </a:r>
            <a:r>
              <a:rPr lang="ru-RU" dirty="0" smtClean="0">
                <a:latin typeface="Franklin Gothic Book" panose="020B0503020102020204" pitchFamily="34" charset="0"/>
              </a:rPr>
              <a:t>Дорогие мамочки! Пусть ваши лица устают только от улыбок, а руки от букетов цветов. Пусть ваши дети будут послушными, внимательными и отзывчивыми. Счастья ВАМ!</a:t>
            </a:r>
          </a:p>
          <a:p>
            <a:pPr algn="ctr"/>
            <a:r>
              <a:rPr lang="ru-RU" b="1" dirty="0" smtClean="0">
                <a:latin typeface="Franklin Gothic Book" panose="020B0503020102020204" pitchFamily="34" charset="0"/>
              </a:rPr>
              <a:t>Музыкальная презентация «Любимая мамочка»</a:t>
            </a:r>
            <a:endParaRPr lang="ru-RU" b="1" dirty="0"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79516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263</TotalTime>
  <Words>1096</Words>
  <Application>Microsoft Office PowerPoint</Application>
  <PresentationFormat>Лист A4 (210x297 мм)</PresentationFormat>
  <Paragraphs>127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Franklin Gothic Book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RePack by Diakov</cp:lastModifiedBy>
  <cp:revision>11</cp:revision>
  <dcterms:created xsi:type="dcterms:W3CDTF">2019-09-08T12:20:30Z</dcterms:created>
  <dcterms:modified xsi:type="dcterms:W3CDTF">2020-11-19T14:35:05Z</dcterms:modified>
</cp:coreProperties>
</file>