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72" r:id="rId5"/>
    <p:sldId id="273" r:id="rId6"/>
    <p:sldId id="258" r:id="rId7"/>
    <p:sldId id="260" r:id="rId8"/>
    <p:sldId id="276" r:id="rId9"/>
    <p:sldId id="261" r:id="rId10"/>
    <p:sldId id="262" r:id="rId11"/>
    <p:sldId id="263" r:id="rId12"/>
    <p:sldId id="264" r:id="rId13"/>
    <p:sldId id="265" r:id="rId14"/>
    <p:sldId id="278" r:id="rId15"/>
    <p:sldId id="270" r:id="rId16"/>
    <p:sldId id="279" r:id="rId17"/>
    <p:sldId id="266" r:id="rId18"/>
    <p:sldId id="267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41" autoAdjust="0"/>
    <p:restoredTop sz="94533" autoAdjust="0"/>
  </p:normalViewPr>
  <p:slideViewPr>
    <p:cSldViewPr>
      <p:cViewPr>
        <p:scale>
          <a:sx n="60" d="100"/>
          <a:sy n="60" d="100"/>
        </p:scale>
        <p:origin x="-142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0"/>
            <a:ext cx="7772400" cy="35417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Отчет о работе </a:t>
            </a:r>
            <a:br>
              <a:rPr lang="ru-RU" dirty="0" smtClean="0"/>
            </a:br>
            <a:r>
              <a:rPr lang="ru-RU" dirty="0" smtClean="0"/>
              <a:t>за 2016-2017 учебный год.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</a:t>
            </a:r>
            <a:r>
              <a:rPr lang="ru-RU" dirty="0" smtClean="0"/>
              <a:t> младшая группа №1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857496"/>
            <a:ext cx="5572164" cy="37154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14282" y="642918"/>
            <a:ext cx="4357718" cy="56054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Воспитанники вместе с родителями принимали участие в следующих конкурсах:                  « Новогодняя фантазия»,                </a:t>
            </a:r>
          </a:p>
          <a:p>
            <a:r>
              <a:rPr lang="ru-RU" sz="3200" dirty="0" smtClean="0"/>
              <a:t>« Праздник Пасхи», «Дары осени», «Маленькая звездочка».</a:t>
            </a:r>
            <a:endParaRPr lang="ru-RU" sz="3200" dirty="0"/>
          </a:p>
        </p:txBody>
      </p:sp>
      <p:pic>
        <p:nvPicPr>
          <p:cNvPr id="11266" name="Picture 2" descr="https://i.mycdn.me/image?id=855651246298&amp;t=3&amp;plc=WEB&amp;tkn=*hMSxr267Y9aoTArUHnDuedvehy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77119" y="479401"/>
            <a:ext cx="2357453" cy="3143272"/>
          </a:xfrm>
          <a:prstGeom prst="rect">
            <a:avLst/>
          </a:prstGeom>
          <a:noFill/>
        </p:spPr>
      </p:pic>
      <p:pic>
        <p:nvPicPr>
          <p:cNvPr id="11268" name="Picture 4" descr="https://i.mycdn.me/image?id=855651246554&amp;t=3&amp;plc=WEB&amp;tkn=*Kt9WKQ-eJHVjaKXK_sSRNaczY6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643314"/>
            <a:ext cx="2160240" cy="2880319"/>
          </a:xfrm>
          <a:prstGeom prst="rect">
            <a:avLst/>
          </a:prstGeom>
          <a:noFill/>
        </p:spPr>
      </p:pic>
      <p:pic>
        <p:nvPicPr>
          <p:cNvPr id="11270" name="Picture 6" descr="https://i.mycdn.me/image?id=855651260122&amp;t=3&amp;plc=WEB&amp;tkn=*6vUVRyHlbnaU287dqdAYdOEzKaQ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3643314"/>
            <a:ext cx="214314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01080" cy="21431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Плодотворной оказалась работа по обновлению предметно-развивающей среды: были куплены игры и игрушки, пополнен уголок книги, театральный уголок, приведены в хорошее состояние оборудования, пособия.</a:t>
            </a:r>
          </a:p>
          <a:p>
            <a:endParaRPr lang="ru-RU" dirty="0"/>
          </a:p>
        </p:txBody>
      </p:sp>
      <p:pic>
        <p:nvPicPr>
          <p:cNvPr id="3075" name="Picture 3" descr="C:\Users\Сад\Desktop\20170531_0857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08103" y="2564904"/>
            <a:ext cx="3120317" cy="42706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ад\Desktop\20170531_0856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0596" y="2438882"/>
            <a:ext cx="2993292" cy="43916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443882" cy="428628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sz="2800" dirty="0" smtClean="0"/>
              <a:t>При проведении организованной образовательной деятельности использовались как традиционные (наблюдение, беседы, сравнения, мониторинг, индивидуальная работа.)так и нетрадиционные методы работы(пальчиковая гимнастика, дыхательная гимнастика, зрительная гимнастика, элементы ТРИЗ.)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https://i.mycdn.me/image?id=855651316442&amp;t=3&amp;plc=WEB&amp;tkn=*-MVohrVLck1n4xIO755Zy5Gvcz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3429000"/>
            <a:ext cx="2428892" cy="3238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Picture 4" descr="https://i.mycdn.me/image?id=855651347930&amp;t=3&amp;plc=WEB&amp;tkn=*KeSRof2S1wZ-0ws4Kczh3Xj4HE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429000"/>
            <a:ext cx="2428892" cy="3238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29058" y="714357"/>
            <a:ext cx="5214942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Знания и навыки, полученные детьми в ходе непосредственно образовательной деятельности, необходимо систематически закреплять и продолжать применять в разнообразных видах детской деятельности. Особое внимание следует уделить использованию многообразных традиционных и нетрадиционных методов работы, позволяющих развивать соответствующие знания. Умения и навыки.</a:t>
            </a:r>
          </a:p>
          <a:p>
            <a:endParaRPr lang="ru-RU" dirty="0"/>
          </a:p>
        </p:txBody>
      </p:sp>
      <p:pic>
        <p:nvPicPr>
          <p:cNvPr id="7170" name="Picture 2" descr="https://i.mycdn.me/image?id=855651268058&amp;t=3&amp;plc=WEB&amp;tkn=*rahPkzkNJ8MR5usX3D6omY_Gf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43972"/>
            <a:ext cx="3780421" cy="50405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ад\Desktop\фото группы\20161123_1639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274" y="214415"/>
            <a:ext cx="3590646" cy="57606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ад\Desktop\фото группы\20161123_164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7892" y="908720"/>
            <a:ext cx="3849005" cy="590380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70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течении года были проведены праздники: «Праздник осени», «Новый год», «8 Марта» и другие развлечения.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9" y="2132856"/>
            <a:ext cx="4871395" cy="365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https://i.mycdn.me/image?id=849713913050&amp;t=3&amp;plc=WEB&amp;tkn=*WA05ROBFDeeEiGKZcSqlCBySLa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500174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ад\Desktop\фото группы\20170330_1611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23249"/>
            <a:ext cx="3528392" cy="5642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i.mycdn.me/image?id=855653080794&amp;t=3&amp;plc=WEB&amp;tkn=*DmWfqA9SSyJLUrlpZDI83Q54CI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692696"/>
            <a:ext cx="4104456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5739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636"/>
            <a:ext cx="8043890" cy="16363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Результаты деятельности группы за 2016-2017 учебный год были тщательно проанализированы, сделаны выводы о том, что в целом работа проводилась целенаправленно и эффективно.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ttps://i.mycdn.me/image?id=855653083098&amp;t=3&amp;plc=WEB&amp;tkn=*AVxqLIZUDS6uEj4zpRX_CDauRK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635718"/>
            <a:ext cx="3161131" cy="4214842"/>
          </a:xfrm>
          <a:prstGeom prst="rect">
            <a:avLst/>
          </a:prstGeom>
          <a:noFill/>
        </p:spPr>
      </p:pic>
      <p:pic>
        <p:nvPicPr>
          <p:cNvPr id="5122" name="Picture 2" descr="C:\Users\Сад\Desktop\20170426_0943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428" y="652987"/>
            <a:ext cx="2772452" cy="40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 учетом успехов и проблем, возникших в минувшем учебном году намечены следующие задачи: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Продолжать целенаправленную работу с детьми по всем образовательным областям.</a:t>
            </a:r>
          </a:p>
          <a:p>
            <a:r>
              <a:rPr lang="ru-RU" dirty="0" smtClean="0"/>
              <a:t>Углублять работу с детьми в художественно- эстетическом направлении.</a:t>
            </a:r>
          </a:p>
          <a:p>
            <a:r>
              <a:rPr lang="ru-RU" dirty="0" smtClean="0"/>
              <a:t>Совершенствовать работу по взаимодействию с родителями.</a:t>
            </a:r>
          </a:p>
          <a:p>
            <a:r>
              <a:rPr lang="ru-RU" dirty="0" smtClean="0"/>
              <a:t>Продолжать совершенствовать предметно развивающую среду в группе в соответствии с ФГОС.</a:t>
            </a:r>
          </a:p>
          <a:p>
            <a:r>
              <a:rPr lang="ru-RU" dirty="0" smtClean="0"/>
              <a:t>Повышать уровень педагогического мастерства путем участия в городских семинарах, мастер-классах, открытых занятиях.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268760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Хочется сказать отдельное спасибо нашим специалистам,  которые целый год работали с нами: Это психолог </a:t>
            </a:r>
            <a:r>
              <a:rPr lang="ru-RU" sz="2400" dirty="0" err="1" smtClean="0"/>
              <a:t>Клочихина</a:t>
            </a:r>
            <a:r>
              <a:rPr lang="ru-RU" sz="2400" dirty="0" smtClean="0"/>
              <a:t> Оксана Владимировна,</a:t>
            </a:r>
          </a:p>
          <a:p>
            <a:r>
              <a:rPr lang="ru-RU" sz="2400" dirty="0" smtClean="0"/>
              <a:t>Музыкальный руководитель: Татьяна Алексеевна Ляхова</a:t>
            </a:r>
          </a:p>
          <a:p>
            <a:r>
              <a:rPr lang="ru-RU" sz="2400" dirty="0" smtClean="0"/>
              <a:t>Физкультурный руководитель: </a:t>
            </a:r>
            <a:r>
              <a:rPr lang="ru-RU" sz="2400" dirty="0" err="1" smtClean="0"/>
              <a:t>Блаженко</a:t>
            </a:r>
            <a:r>
              <a:rPr lang="ru-RU" sz="2400" dirty="0" smtClean="0"/>
              <a:t> Екатерина Владимировна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902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Состав группы: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Всего человек :20 </a:t>
            </a:r>
            <a:br>
              <a:rPr lang="ru-RU" sz="3600" dirty="0" smtClean="0"/>
            </a:br>
            <a:r>
              <a:rPr lang="ru-RU" sz="3600" dirty="0" smtClean="0"/>
              <a:t>возраст детей с 3 до 4 на начало года. Мальчиков </a:t>
            </a:r>
            <a:r>
              <a:rPr lang="ru-RU" sz="3600" dirty="0"/>
              <a:t>7</a:t>
            </a:r>
            <a:r>
              <a:rPr lang="ru-RU" sz="3600" dirty="0" smtClean="0"/>
              <a:t> Девочек 13.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428867"/>
            <a:ext cx="6500858" cy="433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204864"/>
            <a:ext cx="81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Спасибо за внимание 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93000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ru-RU" i="1" dirty="0" smtClean="0"/>
              <a:t>Деятельность педагога: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i="1" u="sng" dirty="0" smtClean="0">
                <a:solidFill>
                  <a:srgbClr val="006666"/>
                </a:solidFill>
              </a:rPr>
              <a:t>Швецова Евгения Леонидовна  </a:t>
            </a:r>
            <a:r>
              <a:rPr lang="ru-RU" sz="2800" b="1" dirty="0" smtClean="0">
                <a:solidFill>
                  <a:srgbClr val="006666"/>
                </a:solidFill>
              </a:rPr>
              <a:t>подготовила  и провела открытое занятие на тему: «Зимнее путешествие»</a:t>
            </a:r>
            <a:endParaRPr lang="ru-RU" sz="2400" b="1" dirty="0" smtClean="0">
              <a:solidFill>
                <a:srgbClr val="006666"/>
              </a:solidFill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006666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6666"/>
                </a:solidFill>
              </a:rPr>
              <a:t>   Участвовала в конкурсе  «Речевые уголки».</a:t>
            </a:r>
          </a:p>
          <a:p>
            <a:pPr algn="ctr">
              <a:buNone/>
            </a:pPr>
            <a:endParaRPr lang="ru-RU" sz="2400" b="1" dirty="0" smtClean="0">
              <a:solidFill>
                <a:srgbClr val="006666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6666"/>
                </a:solidFill>
              </a:rPr>
              <a:t>  Была участником Региональной научно-Методической Конференции на тему: «Система педагогического анализа и его влияние на образовательный процесс в современном детском саду».</a:t>
            </a:r>
          </a:p>
          <a:p>
            <a:pPr>
              <a:buNone/>
            </a:pPr>
            <a:endParaRPr lang="ru-RU" sz="2800" b="1" dirty="0" smtClean="0">
              <a:solidFill>
                <a:srgbClr val="0066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142984"/>
            <a:ext cx="334214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285860"/>
            <a:ext cx="3086914" cy="435769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62501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143233"/>
            <a:ext cx="4643438" cy="348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0" y="188640"/>
            <a:ext cx="3643338" cy="6357982"/>
          </a:xfrm>
        </p:spPr>
        <p:txBody>
          <a:bodyPr>
            <a:normAutofit fontScale="97500" lnSpcReduction="10000"/>
          </a:bodyPr>
          <a:lstStyle/>
          <a:p>
            <a:r>
              <a:rPr lang="ru-RU" sz="2700" dirty="0" smtClean="0"/>
              <a:t>В течении года дети развивались согласно возрасту, изучали программный материал и показали позитивную динамику по всем направлениям развития. Работа группы осуществлялась исходя из основных годовых задач и в соответствии с годовым планом работы ДОУ №226  «ОАО» РЖД на 2016-2017 учебный год.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35147">
            <a:off x="3690698" y="1228204"/>
            <a:ext cx="5284793" cy="35238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 flipV="1">
            <a:off x="-2928990" y="-285777"/>
            <a:ext cx="1285884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00042"/>
            <a:ext cx="4495800" cy="585488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 детьми систематически проводилась организованная образовательная деятельность в соответствии с основной общеобразовательной программой, реализуемой в ДОУ, и утвержденным расписанием непосредственно образовательной цели достигнуты в процессе осуществления разнообразных видов деятельности: Игровой, коммуникативной, трудовой, познавательно-исследовательской, продуктивной, музыкально-художественной и чтения. </a:t>
            </a:r>
            <a:endParaRPr lang="ru-RU" dirty="0"/>
          </a:p>
        </p:txBody>
      </p:sp>
      <p:pic>
        <p:nvPicPr>
          <p:cNvPr id="13314" name="Picture 2" descr="https://i.mycdn.me/image?id=855651277018&amp;t=3&amp;plc=WEB&amp;tkn=*sUJh5yu0_CA2vHGei7CnTI3MofY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0"/>
            <a:ext cx="2736304" cy="3648405"/>
          </a:xfrm>
          <a:prstGeom prst="rect">
            <a:avLst/>
          </a:prstGeom>
          <a:noFill/>
        </p:spPr>
      </p:pic>
      <p:pic>
        <p:nvPicPr>
          <p:cNvPr id="13316" name="Picture 4" descr="https://i.mycdn.me/image?id=855651342042&amp;t=3&amp;plc=WEB&amp;tkn=*7FzUYUeJPVbsyOucM6U-XG_kcs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450838"/>
            <a:ext cx="2571786" cy="3429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д\Desktop\фото группы\20170309_1633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758" y="476672"/>
            <a:ext cx="3460868" cy="50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ад\Desktop\фото группы\20170321_100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08371"/>
            <a:ext cx="3312368" cy="480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Все виды деятельности представляют основные направления развития детей: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3471858" cy="4937916"/>
          </a:xfrm>
        </p:spPr>
        <p:txBody>
          <a:bodyPr/>
          <a:lstStyle/>
          <a:p>
            <a:r>
              <a:rPr lang="ru-RU" dirty="0" smtClean="0"/>
              <a:t>физическое,</a:t>
            </a:r>
            <a:endParaRPr lang="en-US" dirty="0" smtClean="0"/>
          </a:p>
          <a:p>
            <a:r>
              <a:rPr lang="ru-RU" dirty="0" smtClean="0"/>
              <a:t> познавательно-речевое, </a:t>
            </a:r>
            <a:endParaRPr lang="en-US" dirty="0" smtClean="0"/>
          </a:p>
          <a:p>
            <a:r>
              <a:rPr lang="ru-RU" dirty="0" smtClean="0"/>
              <a:t>художественно-эстетическое, </a:t>
            </a:r>
            <a:endParaRPr lang="en-US" dirty="0" smtClean="0"/>
          </a:p>
          <a:p>
            <a:r>
              <a:rPr lang="ru-RU" dirty="0" smtClean="0"/>
              <a:t>социально-личностное.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Сад\Desktop\фото группы\20170321_1014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2808312" cy="4325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594</TotalTime>
  <Words>461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Отчет о работе  за 2016-2017 учебный год. 2 младшая группа №1 </vt:lpstr>
      <vt:lpstr>Состав группы: Всего человек :20  возраст детей с 3 до 4 на начало года. Мальчиков 7 Девочек 13. </vt:lpstr>
      <vt:lpstr>Деятельность педагога: </vt:lpstr>
      <vt:lpstr>Слайд 4</vt:lpstr>
      <vt:lpstr>Слайд 5</vt:lpstr>
      <vt:lpstr>Слайд 6</vt:lpstr>
      <vt:lpstr>,</vt:lpstr>
      <vt:lpstr>Слайд 8</vt:lpstr>
      <vt:lpstr>Все виды деятельности представляют основные направления развития детей:</vt:lpstr>
      <vt:lpstr>    </vt:lpstr>
      <vt:lpstr>Слайд 11</vt:lpstr>
      <vt:lpstr>Слайд 12</vt:lpstr>
      <vt:lpstr>Слайд 13</vt:lpstr>
      <vt:lpstr>Слайд 14</vt:lpstr>
      <vt:lpstr>В течении года были проведены праздники: «Праздник осени», «Новый год», «8 Марта» и другие развлечения. </vt:lpstr>
      <vt:lpstr>Слайд 16</vt:lpstr>
      <vt:lpstr>Слайд 17</vt:lpstr>
      <vt:lpstr>С учетом успехов и проблем, возникших в минувшем учебном году намечены следующие задачи: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Аналитический отчет о работе за 2012-2013 учебный год.</dc:title>
  <dc:creator>Evgenia</dc:creator>
  <cp:lastModifiedBy>Evgeniya</cp:lastModifiedBy>
  <cp:revision>44</cp:revision>
  <dcterms:modified xsi:type="dcterms:W3CDTF">2020-11-18T15:17:03Z</dcterms:modified>
</cp:coreProperties>
</file>