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9" r:id="rId2"/>
    <p:sldId id="260" r:id="rId3"/>
    <p:sldId id="275" r:id="rId4"/>
    <p:sldId id="261" r:id="rId5"/>
    <p:sldId id="262" r:id="rId6"/>
    <p:sldId id="276" r:id="rId7"/>
    <p:sldId id="264" r:id="rId8"/>
    <p:sldId id="265" r:id="rId9"/>
    <p:sldId id="266" r:id="rId10"/>
    <p:sldId id="267" r:id="rId11"/>
    <p:sldId id="272" r:id="rId12"/>
    <p:sldId id="268" r:id="rId13"/>
    <p:sldId id="270" r:id="rId14"/>
    <p:sldId id="273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8711" autoAdjust="0"/>
  </p:normalViewPr>
  <p:slideViewPr>
    <p:cSldViewPr>
      <p:cViewPr varScale="1">
        <p:scale>
          <a:sx n="90" d="100"/>
          <a:sy n="90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CD6457-D3D7-4750-8E54-2F36BF560EE9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CBD1CC3-9545-4BA4-B018-6E66CF52BABE}">
      <dgm:prSet phldrT="[Текст]" custT="1"/>
      <dgm:spPr>
        <a:solidFill>
          <a:schemeClr val="bg1"/>
        </a:solidFill>
      </dgm:spPr>
      <dgm:t>
        <a:bodyPr/>
        <a:lstStyle/>
        <a:p>
          <a:r>
            <a:rPr lang="ru-RU" sz="4000" b="1" dirty="0" smtClean="0">
              <a:solidFill>
                <a:schemeClr val="tx1"/>
              </a:solidFill>
            </a:rPr>
            <a:t>«МЕСТОИМЕНИЕ»</a:t>
          </a:r>
        </a:p>
        <a:p>
          <a:r>
            <a:rPr lang="ru-RU" sz="4000" b="1" dirty="0" smtClean="0">
              <a:solidFill>
                <a:schemeClr val="tx1"/>
              </a:solidFill>
            </a:rPr>
            <a:t>6 класс</a:t>
          </a:r>
          <a:endParaRPr lang="ru-RU" sz="4000" b="1" dirty="0">
            <a:solidFill>
              <a:schemeClr val="tx1"/>
            </a:solidFill>
          </a:endParaRPr>
        </a:p>
      </dgm:t>
    </dgm:pt>
    <dgm:pt modelId="{3107E1DE-55DF-40BD-AD69-3310F61567E1}" type="parTrans" cxnId="{87083BBA-2221-49C7-956C-9A3B25474A1F}">
      <dgm:prSet/>
      <dgm:spPr/>
      <dgm:t>
        <a:bodyPr/>
        <a:lstStyle/>
        <a:p>
          <a:endParaRPr lang="ru-RU"/>
        </a:p>
      </dgm:t>
    </dgm:pt>
    <dgm:pt modelId="{B1D81AF7-8506-459E-B1E4-74F23F08732B}" type="sibTrans" cxnId="{87083BBA-2221-49C7-956C-9A3B25474A1F}">
      <dgm:prSet/>
      <dgm:spPr/>
      <dgm:t>
        <a:bodyPr/>
        <a:lstStyle/>
        <a:p>
          <a:endParaRPr lang="ru-RU"/>
        </a:p>
      </dgm:t>
    </dgm:pt>
    <dgm:pt modelId="{9CD84905-D91A-410E-831C-4C1F2FBB7E00}">
      <dgm:prSet phldrT="[Текст]" custT="1"/>
      <dgm:spPr>
        <a:solidFill>
          <a:schemeClr val="bg1"/>
        </a:solidFill>
      </dgm:spPr>
      <dgm:t>
        <a:bodyPr/>
        <a:lstStyle/>
        <a:p>
          <a:r>
            <a:rPr lang="ru-RU" sz="2800" b="1" dirty="0" smtClean="0">
              <a:solidFill>
                <a:schemeClr val="tx1"/>
              </a:solidFill>
            </a:rPr>
            <a:t>ОБОБЩАЮЩЕЕ</a:t>
          </a:r>
          <a:endParaRPr lang="ru-RU" sz="2800" b="1" dirty="0">
            <a:solidFill>
              <a:schemeClr val="tx1"/>
            </a:solidFill>
          </a:endParaRPr>
        </a:p>
      </dgm:t>
    </dgm:pt>
    <dgm:pt modelId="{8959AEBA-97A2-4E4F-970D-D57F99F5D49F}" type="parTrans" cxnId="{C3CF2AA5-EA1C-4381-B10F-7AD4823B82E5}">
      <dgm:prSet/>
      <dgm:spPr/>
      <dgm:t>
        <a:bodyPr/>
        <a:lstStyle/>
        <a:p>
          <a:endParaRPr lang="ru-RU"/>
        </a:p>
      </dgm:t>
    </dgm:pt>
    <dgm:pt modelId="{2375A457-9F55-43F7-B54D-785F12DC16EF}" type="sibTrans" cxnId="{C3CF2AA5-EA1C-4381-B10F-7AD4823B82E5}">
      <dgm:prSet/>
      <dgm:spPr/>
      <dgm:t>
        <a:bodyPr/>
        <a:lstStyle/>
        <a:p>
          <a:endParaRPr lang="ru-RU"/>
        </a:p>
      </dgm:t>
    </dgm:pt>
    <dgm:pt modelId="{C2AB5138-3C55-4876-87DA-241456F9A074}">
      <dgm:prSet phldrT="[Текст]" custT="1"/>
      <dgm:spPr>
        <a:solidFill>
          <a:schemeClr val="bg1"/>
        </a:solidFill>
      </dgm:spPr>
      <dgm:t>
        <a:bodyPr/>
        <a:lstStyle/>
        <a:p>
          <a:r>
            <a:rPr lang="ru-RU" sz="2800" b="1" dirty="0" smtClean="0">
              <a:solidFill>
                <a:schemeClr val="tx1"/>
              </a:solidFill>
            </a:rPr>
            <a:t>ПОВТОРЕНИЕ</a:t>
          </a:r>
          <a:endParaRPr lang="ru-RU" sz="2800" b="1" dirty="0">
            <a:solidFill>
              <a:schemeClr val="tx1"/>
            </a:solidFill>
          </a:endParaRPr>
        </a:p>
      </dgm:t>
    </dgm:pt>
    <dgm:pt modelId="{90F8A9D6-4E32-4D96-AF95-2B055AA6CD2B}" type="parTrans" cxnId="{7D0C79F8-459A-43F5-AB8F-FEBB8BF3ADFF}">
      <dgm:prSet/>
      <dgm:spPr/>
      <dgm:t>
        <a:bodyPr/>
        <a:lstStyle/>
        <a:p>
          <a:endParaRPr lang="ru-RU"/>
        </a:p>
      </dgm:t>
    </dgm:pt>
    <dgm:pt modelId="{887767FA-FCEB-43C2-BB96-5D7951CBF90D}" type="sibTrans" cxnId="{7D0C79F8-459A-43F5-AB8F-FEBB8BF3ADFF}">
      <dgm:prSet/>
      <dgm:spPr/>
      <dgm:t>
        <a:bodyPr/>
        <a:lstStyle/>
        <a:p>
          <a:endParaRPr lang="ru-RU"/>
        </a:p>
      </dgm:t>
    </dgm:pt>
    <dgm:pt modelId="{46E7D462-D81D-411E-9D42-550FBCBD305E}">
      <dgm:prSet phldrT="[Текст]" custT="1"/>
      <dgm:spPr>
        <a:solidFill>
          <a:schemeClr val="bg1"/>
        </a:solidFill>
      </dgm:spPr>
      <dgm:t>
        <a:bodyPr/>
        <a:lstStyle/>
        <a:p>
          <a:r>
            <a:rPr lang="ru-RU" sz="2800" b="1" dirty="0" smtClean="0">
              <a:solidFill>
                <a:schemeClr val="tx1"/>
              </a:solidFill>
            </a:rPr>
            <a:t>ПО ТЕМЕ</a:t>
          </a:r>
          <a:endParaRPr lang="ru-RU" sz="2800" b="1" dirty="0">
            <a:solidFill>
              <a:schemeClr val="tx1"/>
            </a:solidFill>
          </a:endParaRPr>
        </a:p>
      </dgm:t>
    </dgm:pt>
    <dgm:pt modelId="{E112F8B1-8403-4C37-AC52-D1B25239F746}" type="parTrans" cxnId="{2CB49C61-F450-4364-ADAB-D221C0F6B0D1}">
      <dgm:prSet/>
      <dgm:spPr/>
      <dgm:t>
        <a:bodyPr/>
        <a:lstStyle/>
        <a:p>
          <a:endParaRPr lang="ru-RU"/>
        </a:p>
      </dgm:t>
    </dgm:pt>
    <dgm:pt modelId="{91105B79-2DCA-4103-BA09-AEF445F9EE30}" type="sibTrans" cxnId="{2CB49C61-F450-4364-ADAB-D221C0F6B0D1}">
      <dgm:prSet/>
      <dgm:spPr/>
      <dgm:t>
        <a:bodyPr/>
        <a:lstStyle/>
        <a:p>
          <a:endParaRPr lang="ru-RU"/>
        </a:p>
      </dgm:t>
    </dgm:pt>
    <dgm:pt modelId="{92538A40-52AE-48CC-BF79-DBC9B8942D40}" type="pres">
      <dgm:prSet presAssocID="{0CCD6457-D3D7-4750-8E54-2F36BF560EE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CA2A335-7A88-4A35-B16E-E5E6FE929C3D}" type="pres">
      <dgm:prSet presAssocID="{8CBD1CC3-9545-4BA4-B018-6E66CF52BABE}" presName="centerShape" presStyleLbl="node0" presStyleIdx="0" presStyleCnt="1" custScaleX="223371" custScaleY="78383" custLinFactNeighborX="498" custLinFactNeighborY="2228"/>
      <dgm:spPr/>
      <dgm:t>
        <a:bodyPr/>
        <a:lstStyle/>
        <a:p>
          <a:endParaRPr lang="ru-RU"/>
        </a:p>
      </dgm:t>
    </dgm:pt>
    <dgm:pt modelId="{9CB56E12-C8C2-4B52-8F7A-D2A12B58C786}" type="pres">
      <dgm:prSet presAssocID="{8959AEBA-97A2-4E4F-970D-D57F99F5D49F}" presName="parTrans" presStyleLbl="bgSibTrans2D1" presStyleIdx="0" presStyleCnt="3" custFlipVert="0" custFlipHor="1" custScaleX="5502" custScaleY="5810" custLinFactNeighborX="14219" custLinFactNeighborY="25031"/>
      <dgm:spPr/>
      <dgm:t>
        <a:bodyPr/>
        <a:lstStyle/>
        <a:p>
          <a:endParaRPr lang="ru-RU"/>
        </a:p>
      </dgm:t>
    </dgm:pt>
    <dgm:pt modelId="{9B607296-C92A-48C4-888A-EFA949BFC457}" type="pres">
      <dgm:prSet presAssocID="{9CD84905-D91A-410E-831C-4C1F2FBB7E00}" presName="node" presStyleLbl="node1" presStyleIdx="0" presStyleCnt="3" custScaleX="111301" custScaleY="36915" custRadScaleRad="104531" custRadScaleInc="22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7775DB-AD6F-4D33-BEF2-7E8B4249A10D}" type="pres">
      <dgm:prSet presAssocID="{90F8A9D6-4E32-4D96-AF95-2B055AA6CD2B}" presName="parTrans" presStyleLbl="bgSibTrans2D1" presStyleIdx="1" presStyleCnt="3" custFlipVert="1" custFlipHor="0" custScaleX="2063" custScaleY="10501"/>
      <dgm:spPr/>
      <dgm:t>
        <a:bodyPr/>
        <a:lstStyle/>
        <a:p>
          <a:endParaRPr lang="ru-RU"/>
        </a:p>
      </dgm:t>
    </dgm:pt>
    <dgm:pt modelId="{C09C402E-8F9A-4D3D-97DD-97646AB06B76}" type="pres">
      <dgm:prSet presAssocID="{C2AB5138-3C55-4876-87DA-241456F9A074}" presName="node" presStyleLbl="node1" presStyleIdx="1" presStyleCnt="3" custScaleY="40521" custRadScaleRad="111698" custRadScaleInc="-5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5AA5A9-5136-4E09-95E4-0CB67A635E14}" type="pres">
      <dgm:prSet presAssocID="{E112F8B1-8403-4C37-AC52-D1B25239F746}" presName="parTrans" presStyleLbl="bgSibTrans2D1" presStyleIdx="2" presStyleCnt="3" custFlipHor="1" custScaleX="5295" custScaleY="44529" custLinFactNeighborX="-1587" custLinFactNeighborY="43930"/>
      <dgm:spPr/>
      <dgm:t>
        <a:bodyPr/>
        <a:lstStyle/>
        <a:p>
          <a:endParaRPr lang="ru-RU"/>
        </a:p>
      </dgm:t>
    </dgm:pt>
    <dgm:pt modelId="{99BF5F9E-437C-46A0-B077-8E5EFB910F3D}" type="pres">
      <dgm:prSet presAssocID="{46E7D462-D81D-411E-9D42-550FBCBD305E}" presName="node" presStyleLbl="node1" presStyleIdx="2" presStyleCnt="3" custScaleY="35558" custRadScaleRad="105873" custRadScaleInc="-38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F70EF13-4B27-4F63-BD3D-6367F27B49B7}" type="presOf" srcId="{8959AEBA-97A2-4E4F-970D-D57F99F5D49F}" destId="{9CB56E12-C8C2-4B52-8F7A-D2A12B58C786}" srcOrd="0" destOrd="0" presId="urn:microsoft.com/office/officeart/2005/8/layout/radial4"/>
    <dgm:cxn modelId="{7D0C79F8-459A-43F5-AB8F-FEBB8BF3ADFF}" srcId="{8CBD1CC3-9545-4BA4-B018-6E66CF52BABE}" destId="{C2AB5138-3C55-4876-87DA-241456F9A074}" srcOrd="1" destOrd="0" parTransId="{90F8A9D6-4E32-4D96-AF95-2B055AA6CD2B}" sibTransId="{887767FA-FCEB-43C2-BB96-5D7951CBF90D}"/>
    <dgm:cxn modelId="{1FADCE01-B05B-4FC1-98B3-8750432B0881}" type="presOf" srcId="{46E7D462-D81D-411E-9D42-550FBCBD305E}" destId="{99BF5F9E-437C-46A0-B077-8E5EFB910F3D}" srcOrd="0" destOrd="0" presId="urn:microsoft.com/office/officeart/2005/8/layout/radial4"/>
    <dgm:cxn modelId="{C5938402-0A12-4B90-AD1D-8973F56436EE}" type="presOf" srcId="{0CCD6457-D3D7-4750-8E54-2F36BF560EE9}" destId="{92538A40-52AE-48CC-BF79-DBC9B8942D40}" srcOrd="0" destOrd="0" presId="urn:microsoft.com/office/officeart/2005/8/layout/radial4"/>
    <dgm:cxn modelId="{1A5386F6-E45D-44AC-9AEF-246EB5073197}" type="presOf" srcId="{9CD84905-D91A-410E-831C-4C1F2FBB7E00}" destId="{9B607296-C92A-48C4-888A-EFA949BFC457}" srcOrd="0" destOrd="0" presId="urn:microsoft.com/office/officeart/2005/8/layout/radial4"/>
    <dgm:cxn modelId="{87083BBA-2221-49C7-956C-9A3B25474A1F}" srcId="{0CCD6457-D3D7-4750-8E54-2F36BF560EE9}" destId="{8CBD1CC3-9545-4BA4-B018-6E66CF52BABE}" srcOrd="0" destOrd="0" parTransId="{3107E1DE-55DF-40BD-AD69-3310F61567E1}" sibTransId="{B1D81AF7-8506-459E-B1E4-74F23F08732B}"/>
    <dgm:cxn modelId="{C3CF2AA5-EA1C-4381-B10F-7AD4823B82E5}" srcId="{8CBD1CC3-9545-4BA4-B018-6E66CF52BABE}" destId="{9CD84905-D91A-410E-831C-4C1F2FBB7E00}" srcOrd="0" destOrd="0" parTransId="{8959AEBA-97A2-4E4F-970D-D57F99F5D49F}" sibTransId="{2375A457-9F55-43F7-B54D-785F12DC16EF}"/>
    <dgm:cxn modelId="{105E1AF5-EB90-4254-B6E4-41CE5CACCF99}" type="presOf" srcId="{C2AB5138-3C55-4876-87DA-241456F9A074}" destId="{C09C402E-8F9A-4D3D-97DD-97646AB06B76}" srcOrd="0" destOrd="0" presId="urn:microsoft.com/office/officeart/2005/8/layout/radial4"/>
    <dgm:cxn modelId="{2CB49C61-F450-4364-ADAB-D221C0F6B0D1}" srcId="{8CBD1CC3-9545-4BA4-B018-6E66CF52BABE}" destId="{46E7D462-D81D-411E-9D42-550FBCBD305E}" srcOrd="2" destOrd="0" parTransId="{E112F8B1-8403-4C37-AC52-D1B25239F746}" sibTransId="{91105B79-2DCA-4103-BA09-AEF445F9EE30}"/>
    <dgm:cxn modelId="{47E6C931-A700-4A86-A01E-B6783E07C745}" type="presOf" srcId="{90F8A9D6-4E32-4D96-AF95-2B055AA6CD2B}" destId="{437775DB-AD6F-4D33-BEF2-7E8B4249A10D}" srcOrd="0" destOrd="0" presId="urn:microsoft.com/office/officeart/2005/8/layout/radial4"/>
    <dgm:cxn modelId="{39FC509E-6336-4EEA-A4A5-743B0D304B70}" type="presOf" srcId="{E112F8B1-8403-4C37-AC52-D1B25239F746}" destId="{F75AA5A9-5136-4E09-95E4-0CB67A635E14}" srcOrd="0" destOrd="0" presId="urn:microsoft.com/office/officeart/2005/8/layout/radial4"/>
    <dgm:cxn modelId="{5FF93F83-426D-4299-A503-012A6AC71B8B}" type="presOf" srcId="{8CBD1CC3-9545-4BA4-B018-6E66CF52BABE}" destId="{4CA2A335-7A88-4A35-B16E-E5E6FE929C3D}" srcOrd="0" destOrd="0" presId="urn:microsoft.com/office/officeart/2005/8/layout/radial4"/>
    <dgm:cxn modelId="{93C2084C-8613-4BA2-AD4B-CA6FE4A2AC2C}" type="presParOf" srcId="{92538A40-52AE-48CC-BF79-DBC9B8942D40}" destId="{4CA2A335-7A88-4A35-B16E-E5E6FE929C3D}" srcOrd="0" destOrd="0" presId="urn:microsoft.com/office/officeart/2005/8/layout/radial4"/>
    <dgm:cxn modelId="{75CEB676-5985-4738-8704-FF0058AAC8B5}" type="presParOf" srcId="{92538A40-52AE-48CC-BF79-DBC9B8942D40}" destId="{9CB56E12-C8C2-4B52-8F7A-D2A12B58C786}" srcOrd="1" destOrd="0" presId="urn:microsoft.com/office/officeart/2005/8/layout/radial4"/>
    <dgm:cxn modelId="{96C8144F-CD11-4B59-B9EC-9C3E1357619F}" type="presParOf" srcId="{92538A40-52AE-48CC-BF79-DBC9B8942D40}" destId="{9B607296-C92A-48C4-888A-EFA949BFC457}" srcOrd="2" destOrd="0" presId="urn:microsoft.com/office/officeart/2005/8/layout/radial4"/>
    <dgm:cxn modelId="{A9E98A44-BCE7-4F15-9654-2FECCAD2419B}" type="presParOf" srcId="{92538A40-52AE-48CC-BF79-DBC9B8942D40}" destId="{437775DB-AD6F-4D33-BEF2-7E8B4249A10D}" srcOrd="3" destOrd="0" presId="urn:microsoft.com/office/officeart/2005/8/layout/radial4"/>
    <dgm:cxn modelId="{D0C8318B-4E45-49EF-99FB-FF8AA4893C06}" type="presParOf" srcId="{92538A40-52AE-48CC-BF79-DBC9B8942D40}" destId="{C09C402E-8F9A-4D3D-97DD-97646AB06B76}" srcOrd="4" destOrd="0" presId="urn:microsoft.com/office/officeart/2005/8/layout/radial4"/>
    <dgm:cxn modelId="{1B940416-8033-41DF-9C0E-F5DFA4BAC7D4}" type="presParOf" srcId="{92538A40-52AE-48CC-BF79-DBC9B8942D40}" destId="{F75AA5A9-5136-4E09-95E4-0CB67A635E14}" srcOrd="5" destOrd="0" presId="urn:microsoft.com/office/officeart/2005/8/layout/radial4"/>
    <dgm:cxn modelId="{6A765072-773E-45B1-A7FD-7A60FA473AE5}" type="presParOf" srcId="{92538A40-52AE-48CC-BF79-DBC9B8942D40}" destId="{99BF5F9E-437C-46A0-B077-8E5EFB910F3D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CA2A335-7A88-4A35-B16E-E5E6FE929C3D}">
      <dsp:nvSpPr>
        <dsp:cNvPr id="0" name=""/>
        <dsp:cNvSpPr/>
      </dsp:nvSpPr>
      <dsp:spPr>
        <a:xfrm>
          <a:off x="1691697" y="3816404"/>
          <a:ext cx="5980708" cy="2098687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>
              <a:solidFill>
                <a:schemeClr val="tx1"/>
              </a:solidFill>
            </a:rPr>
            <a:t>«МЕСТОИМЕНИЕ»</a:t>
          </a: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>
              <a:solidFill>
                <a:schemeClr val="tx1"/>
              </a:solidFill>
            </a:rPr>
            <a:t>6 класс</a:t>
          </a:r>
          <a:endParaRPr lang="ru-RU" sz="4000" b="1" kern="1200" dirty="0">
            <a:solidFill>
              <a:schemeClr val="tx1"/>
            </a:solidFill>
          </a:endParaRPr>
        </a:p>
      </dsp:txBody>
      <dsp:txXfrm>
        <a:off x="1691697" y="3816404"/>
        <a:ext cx="5980708" cy="2098687"/>
      </dsp:txXfrm>
    </dsp:sp>
    <dsp:sp modelId="{9CB56E12-C8C2-4B52-8F7A-D2A12B58C786}">
      <dsp:nvSpPr>
        <dsp:cNvPr id="0" name=""/>
        <dsp:cNvSpPr/>
      </dsp:nvSpPr>
      <dsp:spPr>
        <a:xfrm rot="8524007" flipH="1">
          <a:off x="2659045" y="3239487"/>
          <a:ext cx="134405" cy="44335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607296-C92A-48C4-888A-EFA949BFC457}">
      <dsp:nvSpPr>
        <dsp:cNvPr id="0" name=""/>
        <dsp:cNvSpPr/>
      </dsp:nvSpPr>
      <dsp:spPr>
        <a:xfrm>
          <a:off x="4" y="1944201"/>
          <a:ext cx="2831056" cy="751177"/>
        </a:xfrm>
        <a:prstGeom prst="roundRect">
          <a:avLst>
            <a:gd name="adj" fmla="val 10000"/>
          </a:avLst>
        </a:prstGeom>
        <a:solidFill>
          <a:schemeClr val="bg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1"/>
              </a:solidFill>
            </a:rPr>
            <a:t>ОБОБЩАЮЩЕЕ</a:t>
          </a:r>
          <a:endParaRPr lang="ru-RU" sz="2800" b="1" kern="1200" dirty="0">
            <a:solidFill>
              <a:schemeClr val="tx1"/>
            </a:solidFill>
          </a:endParaRPr>
        </a:p>
      </dsp:txBody>
      <dsp:txXfrm>
        <a:off x="4" y="1944201"/>
        <a:ext cx="2831056" cy="751177"/>
      </dsp:txXfrm>
    </dsp:sp>
    <dsp:sp modelId="{437775DB-AD6F-4D33-BEF2-7E8B4249A10D}">
      <dsp:nvSpPr>
        <dsp:cNvPr id="0" name=""/>
        <dsp:cNvSpPr/>
      </dsp:nvSpPr>
      <dsp:spPr>
        <a:xfrm rot="5448170" flipV="1">
          <a:off x="4608998" y="1980667"/>
          <a:ext cx="66371" cy="8013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9C402E-8F9A-4D3D-97DD-97646AB06B76}">
      <dsp:nvSpPr>
        <dsp:cNvPr id="0" name=""/>
        <dsp:cNvSpPr/>
      </dsp:nvSpPr>
      <dsp:spPr>
        <a:xfrm>
          <a:off x="3347843" y="0"/>
          <a:ext cx="2543603" cy="824554"/>
        </a:xfrm>
        <a:prstGeom prst="roundRect">
          <a:avLst>
            <a:gd name="adj" fmla="val 10000"/>
          </a:avLst>
        </a:prstGeom>
        <a:solidFill>
          <a:schemeClr val="bg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1"/>
              </a:solidFill>
            </a:rPr>
            <a:t>ПОВТОРЕНИЕ</a:t>
          </a:r>
          <a:endParaRPr lang="ru-RU" sz="2800" b="1" kern="1200" dirty="0">
            <a:solidFill>
              <a:schemeClr val="tx1"/>
            </a:solidFill>
          </a:endParaRPr>
        </a:p>
      </dsp:txBody>
      <dsp:txXfrm>
        <a:off x="3347843" y="0"/>
        <a:ext cx="2543603" cy="824554"/>
      </dsp:txXfrm>
    </dsp:sp>
    <dsp:sp modelId="{F75AA5A9-5136-4E09-95E4-0CB67A635E14}">
      <dsp:nvSpPr>
        <dsp:cNvPr id="0" name=""/>
        <dsp:cNvSpPr/>
      </dsp:nvSpPr>
      <dsp:spPr>
        <a:xfrm rot="2371296" flipH="1">
          <a:off x="6813139" y="3186557"/>
          <a:ext cx="131010" cy="339792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BF5F9E-437C-46A0-B077-8E5EFB910F3D}">
      <dsp:nvSpPr>
        <dsp:cNvPr id="0" name=""/>
        <dsp:cNvSpPr/>
      </dsp:nvSpPr>
      <dsp:spPr>
        <a:xfrm>
          <a:off x="6600396" y="1872191"/>
          <a:ext cx="2543603" cy="723563"/>
        </a:xfrm>
        <a:prstGeom prst="roundRect">
          <a:avLst>
            <a:gd name="adj" fmla="val 10000"/>
          </a:avLst>
        </a:prstGeom>
        <a:solidFill>
          <a:schemeClr val="bg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1"/>
              </a:solidFill>
            </a:rPr>
            <a:t>ПО ТЕМЕ</a:t>
          </a:r>
          <a:endParaRPr lang="ru-RU" sz="2800" b="1" kern="1200" dirty="0">
            <a:solidFill>
              <a:schemeClr val="tx1"/>
            </a:solidFill>
          </a:endParaRPr>
        </a:p>
      </dsp:txBody>
      <dsp:txXfrm>
        <a:off x="6600396" y="1872191"/>
        <a:ext cx="2543603" cy="7235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0DF78A-7438-4AA5-A2EF-02FF096DC375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677704-71B4-44D2-A656-4E3960F73F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77704-71B4-44D2-A656-4E3960F73F2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77704-71B4-44D2-A656-4E3960F73F22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77704-71B4-44D2-A656-4E3960F73F2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1F321-59B4-4979-B8E2-E288508F91E9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1487B-3C92-43EC-A807-EB3773B1F3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1F321-59B4-4979-B8E2-E288508F91E9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1487B-3C92-43EC-A807-EB3773B1F3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1F321-59B4-4979-B8E2-E288508F91E9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1487B-3C92-43EC-A807-EB3773B1F3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1F321-59B4-4979-B8E2-E288508F91E9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1487B-3C92-43EC-A807-EB3773B1F3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1F321-59B4-4979-B8E2-E288508F91E9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1487B-3C92-43EC-A807-EB3773B1F3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1F321-59B4-4979-B8E2-E288508F91E9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1487B-3C92-43EC-A807-EB3773B1F3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1F321-59B4-4979-B8E2-E288508F91E9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1487B-3C92-43EC-A807-EB3773B1F3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1F321-59B4-4979-B8E2-E288508F91E9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1487B-3C92-43EC-A807-EB3773B1F3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1F321-59B4-4979-B8E2-E288508F91E9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1487B-3C92-43EC-A807-EB3773B1F3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1F321-59B4-4979-B8E2-E288508F91E9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1487B-3C92-43EC-A807-EB3773B1F3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1F321-59B4-4979-B8E2-E288508F91E9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1487B-3C92-43EC-A807-EB3773B1F3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F1F321-59B4-4979-B8E2-E288508F91E9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F1487B-3C92-43EC-A807-EB3773B1F3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1417638"/>
            <a:ext cx="8229600" cy="42718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,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14808"/>
            <a:ext cx="9144000" cy="7272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Схема 6"/>
          <p:cNvGraphicFramePr/>
          <p:nvPr/>
        </p:nvGraphicFramePr>
        <p:xfrm>
          <a:off x="0" y="116632"/>
          <a:ext cx="9144000" cy="619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58018"/>
          </a:xfrm>
        </p:spPr>
        <p:txBody>
          <a:bodyPr>
            <a:normAutofit fontScale="90000"/>
          </a:bodyPr>
          <a:lstStyle/>
          <a:p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91880" y="620688"/>
            <a:ext cx="5652120" cy="590465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800" b="1" dirty="0" smtClean="0"/>
              <a:t>А вчерась мне была выволочка.   Хозяин выволок </a:t>
            </a:r>
            <a:r>
              <a:rPr lang="ru-RU" sz="2800" b="1" dirty="0"/>
              <a:t>меня за волосья на двор и отчесал шпандырем за то, что я качал ихнего ребятенка в люльке и по нечаянности заснул. А на неделе хозяйка велела мне почистить селедку, а я начал с хвоста, а она взяла селедку и ейной мордой начала меня в харю </a:t>
            </a:r>
            <a:r>
              <a:rPr lang="ru-RU" sz="2800" b="1" dirty="0" smtClean="0"/>
              <a:t>тыкать.  </a:t>
            </a:r>
          </a:p>
          <a:p>
            <a:pPr>
              <a:buNone/>
            </a:pPr>
            <a:r>
              <a:rPr lang="ru-RU" sz="2800" b="1" dirty="0" smtClean="0"/>
              <a:t>                             А.П.Чехов. Ванька.                                            </a:t>
            </a:r>
            <a:endParaRPr lang="ru-RU" sz="2800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92696"/>
            <a:ext cx="3851920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64807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ОСТОРОЖНО: МЕСТОИМЕНИЯ!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6381328"/>
            <a:ext cx="8229600" cy="216024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1052736"/>
            <a:ext cx="8280920" cy="7325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ИСПРАВЬ ОШИБКИ В УПОТРЕБЛЕНИИ МЕСТОИМЕНИЙ                                                                          </a:t>
            </a:r>
            <a:r>
              <a:rPr lang="ru-RU" sz="2800" b="1" dirty="0" smtClean="0"/>
              <a:t>1.Когда Дубровский убил медведя, Троекуров на него не обиделся, а велел содрать с него шкуру.</a:t>
            </a:r>
          </a:p>
          <a:p>
            <a:pPr>
              <a:buNone/>
            </a:pPr>
            <a:r>
              <a:rPr lang="ru-RU" sz="2800" b="1" dirty="0" smtClean="0"/>
              <a:t>2.Когда мы уезжали на дачу, попугай тосковал по нам.</a:t>
            </a:r>
          </a:p>
          <a:p>
            <a:pPr>
              <a:buNone/>
            </a:pPr>
            <a:r>
              <a:rPr lang="ru-RU" sz="2800" b="1" dirty="0" smtClean="0"/>
              <a:t>3.На празднике у ней собралось много друзей.</a:t>
            </a:r>
          </a:p>
          <a:p>
            <a:pPr>
              <a:buNone/>
            </a:pPr>
            <a:r>
              <a:rPr lang="ru-RU" sz="2800" b="1" dirty="0" smtClean="0"/>
              <a:t>4.О этом фильме долго спорили.</a:t>
            </a:r>
          </a:p>
          <a:p>
            <a:pPr>
              <a:buNone/>
            </a:pPr>
            <a:r>
              <a:rPr lang="ru-RU" sz="2800" b="1" dirty="0" smtClean="0"/>
              <a:t>5.Подарок, он должен приносить удовольствие.</a:t>
            </a:r>
          </a:p>
          <a:p>
            <a:pPr>
              <a:buNone/>
            </a:pPr>
            <a:r>
              <a:rPr lang="ru-RU" sz="2800" b="1" dirty="0" smtClean="0"/>
              <a:t>6.Из ихнего окна раздавались звуки знакомой мелодии.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24328" y="0"/>
            <a:ext cx="1512168" cy="198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2211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ОТРЕДАКТИРУЙ ТЕКСТ!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79512" y="1196752"/>
            <a:ext cx="8784976" cy="492941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          </a:t>
            </a:r>
            <a:r>
              <a:rPr lang="ru-RU" b="1" dirty="0" smtClean="0"/>
              <a:t>Весна на порог.. . Скоро весна    вступ..т в св    вступ..т в свои права. А сейчас   еще м..розно ещё м..розно. М..розная погода продерж..т(?)ся недолго.  Через </a:t>
            </a:r>
            <a:r>
              <a:rPr lang="ru-RU" dirty="0" smtClean="0"/>
              <a:t>______</a:t>
            </a:r>
            <a:r>
              <a:rPr lang="ru-RU" b="1" dirty="0" smtClean="0"/>
              <a:t>  дней зас..я..т весе(нн,н)ее солнце и откро..т(?)ся настоящая весна.  </a:t>
            </a:r>
            <a:r>
              <a:rPr lang="ru-RU" dirty="0" smtClean="0"/>
              <a:t>______</a:t>
            </a:r>
            <a:r>
              <a:rPr lang="ru-RU" b="1" dirty="0" smtClean="0"/>
              <a:t> ждут весну с (не)т..рпением.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72200" y="4221088"/>
            <a:ext cx="2592288" cy="263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980728"/>
            <a:ext cx="2843808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2211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Проверь себя!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79512" y="1196752"/>
            <a:ext cx="8784976" cy="492941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          </a:t>
            </a:r>
            <a:r>
              <a:rPr lang="ru-RU" b="1" dirty="0" smtClean="0"/>
              <a:t>Весна на порог</a:t>
            </a:r>
            <a:r>
              <a:rPr lang="ru-RU" b="1" dirty="0" smtClean="0">
                <a:solidFill>
                  <a:srgbClr val="FF0000"/>
                </a:solidFill>
              </a:rPr>
              <a:t>е</a:t>
            </a:r>
            <a:r>
              <a:rPr lang="ru-RU" b="1" dirty="0" smtClean="0"/>
              <a:t> . Скоро </a:t>
            </a:r>
            <a:r>
              <a:rPr lang="ru-RU" b="1" dirty="0" smtClean="0">
                <a:solidFill>
                  <a:srgbClr val="FF0000"/>
                </a:solidFill>
              </a:rPr>
              <a:t>она</a:t>
            </a:r>
            <a:r>
              <a:rPr lang="ru-RU" b="1" dirty="0" smtClean="0"/>
              <a:t> вступ..т в св    вступ</a:t>
            </a:r>
            <a:r>
              <a:rPr lang="ru-RU" b="1" dirty="0" smtClean="0">
                <a:solidFill>
                  <a:srgbClr val="FF0000"/>
                </a:solidFill>
              </a:rPr>
              <a:t>и</a:t>
            </a:r>
            <a:r>
              <a:rPr lang="ru-RU" b="1" dirty="0" smtClean="0"/>
              <a:t>т в свои права. А сейчас   еще м..розно ещё м</a:t>
            </a:r>
            <a:r>
              <a:rPr lang="ru-RU" b="1" dirty="0" smtClean="0">
                <a:solidFill>
                  <a:srgbClr val="FF0000"/>
                </a:solidFill>
              </a:rPr>
              <a:t>о</a:t>
            </a:r>
            <a:r>
              <a:rPr lang="ru-RU" b="1" dirty="0" smtClean="0"/>
              <a:t>розно. </a:t>
            </a:r>
            <a:r>
              <a:rPr lang="ru-RU" b="1" dirty="0" smtClean="0">
                <a:solidFill>
                  <a:srgbClr val="FF0000"/>
                </a:solidFill>
              </a:rPr>
              <a:t>Такая</a:t>
            </a:r>
            <a:r>
              <a:rPr lang="ru-RU" b="1" dirty="0" smtClean="0"/>
              <a:t> погода </a:t>
            </a:r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 продерж</a:t>
            </a:r>
            <a:r>
              <a:rPr lang="ru-RU" b="1" dirty="0" smtClean="0">
                <a:solidFill>
                  <a:srgbClr val="FF0000"/>
                </a:solidFill>
              </a:rPr>
              <a:t>и</a:t>
            </a:r>
            <a:r>
              <a:rPr lang="ru-RU" b="1" dirty="0" smtClean="0"/>
              <a:t>тся недолго.  Через </a:t>
            </a:r>
            <a:r>
              <a:rPr lang="ru-RU" b="1" dirty="0" smtClean="0">
                <a:solidFill>
                  <a:srgbClr val="FF0000"/>
                </a:solidFill>
              </a:rPr>
              <a:t>несколько</a:t>
            </a:r>
            <a:r>
              <a:rPr lang="ru-RU" b="1" dirty="0" smtClean="0"/>
              <a:t> дней зас</a:t>
            </a:r>
            <a:r>
              <a:rPr lang="ru-RU" b="1" dirty="0" smtClean="0">
                <a:solidFill>
                  <a:srgbClr val="FF0000"/>
                </a:solidFill>
              </a:rPr>
              <a:t>и</a:t>
            </a:r>
            <a:r>
              <a:rPr lang="ru-RU" b="1" dirty="0" smtClean="0"/>
              <a:t>я</a:t>
            </a:r>
            <a:r>
              <a:rPr lang="ru-RU" b="1" dirty="0" smtClean="0">
                <a:solidFill>
                  <a:srgbClr val="FF0000"/>
                </a:solidFill>
              </a:rPr>
              <a:t>е</a:t>
            </a:r>
            <a:r>
              <a:rPr lang="ru-RU" b="1" dirty="0" smtClean="0"/>
              <a:t>т весе</a:t>
            </a:r>
            <a:r>
              <a:rPr lang="ru-RU" b="1" dirty="0" smtClean="0">
                <a:solidFill>
                  <a:srgbClr val="FF0000"/>
                </a:solidFill>
              </a:rPr>
              <a:t>нн</a:t>
            </a:r>
            <a:r>
              <a:rPr lang="ru-RU" b="1" dirty="0" smtClean="0"/>
              <a:t>ее солнце и откро</a:t>
            </a:r>
            <a:r>
              <a:rPr lang="ru-RU" b="1" dirty="0" smtClean="0">
                <a:solidFill>
                  <a:srgbClr val="FF0000"/>
                </a:solidFill>
              </a:rPr>
              <a:t>е</a:t>
            </a:r>
            <a:r>
              <a:rPr lang="ru-RU" b="1" dirty="0" smtClean="0"/>
              <a:t>тся настоящая весна. </a:t>
            </a:r>
          </a:p>
          <a:p>
            <a:pPr>
              <a:buNone/>
            </a:pP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   Все</a:t>
            </a:r>
            <a:r>
              <a:rPr lang="ru-RU" b="1" dirty="0" smtClean="0"/>
              <a:t> ждут </a:t>
            </a:r>
            <a:r>
              <a:rPr lang="ru-RU" b="1" dirty="0" smtClean="0">
                <a:solidFill>
                  <a:srgbClr val="FF0000"/>
                </a:solidFill>
              </a:rPr>
              <a:t>её</a:t>
            </a:r>
            <a:r>
              <a:rPr lang="ru-RU" b="1" dirty="0" smtClean="0"/>
              <a:t> с </a:t>
            </a:r>
            <a:r>
              <a:rPr lang="ru-RU" b="1" dirty="0" smtClean="0">
                <a:solidFill>
                  <a:srgbClr val="FF0000"/>
                </a:solidFill>
              </a:rPr>
              <a:t>не</a:t>
            </a:r>
            <a:r>
              <a:rPr lang="ru-RU" b="1" dirty="0" smtClean="0"/>
              <a:t>т</a:t>
            </a:r>
            <a:r>
              <a:rPr lang="ru-RU" b="1" dirty="0" smtClean="0">
                <a:solidFill>
                  <a:srgbClr val="FF0000"/>
                </a:solidFill>
              </a:rPr>
              <a:t>е</a:t>
            </a:r>
            <a:r>
              <a:rPr lang="ru-RU" b="1" dirty="0" smtClean="0"/>
              <a:t>рпением.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72200" y="4221088"/>
            <a:ext cx="2592288" cy="263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980728"/>
            <a:ext cx="2843808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ДОМАШНЕЕ ЗАДАНИЕ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699792" y="836712"/>
            <a:ext cx="5987008" cy="54726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400" b="1" dirty="0" smtClean="0"/>
              <a:t>Напишите сочинение – миниатюру о весне (5-6 предложений). Выполните морфологический разбор одного местоимения.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                                        ИЛИ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     </a:t>
            </a:r>
            <a:r>
              <a:rPr lang="ru-RU" sz="2400" b="1" dirty="0" smtClean="0"/>
              <a:t>Спишите понравившуюся миниатюру М.М.Пришвина из сборника «Лесная капель» о весне. Выполните морфологический разбор одного местоимения.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836712"/>
            <a:ext cx="2915816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903340"/>
            <a:ext cx="3024336" cy="2954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36096" y="4509120"/>
            <a:ext cx="3563888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42594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                    </a:t>
            </a:r>
            <a:r>
              <a:rPr lang="ru-RU" sz="4800" b="1" dirty="0" smtClean="0">
                <a:solidFill>
                  <a:srgbClr val="FF0000"/>
                </a:solidFill>
              </a:rPr>
              <a:t>Подведем итоги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/>
              <a:t>Я научился…</a:t>
            </a:r>
            <a:br>
              <a:rPr lang="ru-RU" b="1" dirty="0" smtClean="0"/>
            </a:br>
            <a:r>
              <a:rPr lang="ru-RU" b="1" dirty="0" smtClean="0"/>
              <a:t>Мне понравилось…</a:t>
            </a:r>
            <a:br>
              <a:rPr lang="ru-RU" b="1" dirty="0" smtClean="0"/>
            </a:br>
            <a:r>
              <a:rPr lang="ru-RU" b="1" dirty="0" smtClean="0"/>
              <a:t>Мне показалось сложным…</a:t>
            </a:r>
            <a:br>
              <a:rPr lang="ru-RU" b="1" dirty="0" smtClean="0"/>
            </a:br>
            <a:r>
              <a:rPr lang="ru-RU" b="1" dirty="0" smtClean="0"/>
              <a:t>Я поставил себе за урок…</a:t>
            </a:r>
            <a:br>
              <a:rPr lang="ru-RU" b="1" dirty="0" smtClean="0"/>
            </a:br>
            <a:r>
              <a:rPr lang="ru-RU" b="1" dirty="0" smtClean="0"/>
              <a:t> </a:t>
            </a:r>
            <a:endParaRPr lang="ru-RU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992696">
            <a:off x="7596336" y="188640"/>
            <a:ext cx="1428750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99792" y="4221088"/>
            <a:ext cx="3744416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ЦЕЛИ УРОКА: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000" b="1" dirty="0" smtClean="0"/>
              <a:t>1) ПОВТОРИТЬ…</a:t>
            </a:r>
          </a:p>
          <a:p>
            <a:pPr>
              <a:buNone/>
            </a:pPr>
            <a:r>
              <a:rPr lang="ru-RU" sz="2800" b="1" dirty="0" smtClean="0"/>
              <a:t>    (ЗНАЧЕНИЕ МЕСТОИМЕНИЙ, РАЗРЯДЫ,ИХ ГРАММАТИЧЕСКИЕ ОСОБЕННОСТИ, ПРАВИЛА ПРАВОПИСАНИЯ И  УПОТРЕБЛЕНИЯ В РЕЧИ)</a:t>
            </a:r>
          </a:p>
          <a:p>
            <a:r>
              <a:rPr lang="ru-RU" sz="4000" b="1" dirty="0" smtClean="0"/>
              <a:t>2) ЗАКРЕПИТЬ…</a:t>
            </a:r>
          </a:p>
          <a:p>
            <a:pPr>
              <a:buNone/>
            </a:pPr>
            <a:r>
              <a:rPr lang="ru-RU" sz="2800" b="1" dirty="0" smtClean="0"/>
              <a:t>    (УМЕНИЯ НАХОДИТЬ В ТЕКСТЕ, ОПРЕДЕЛЯТЬ РАЗРЯД, МОРФОЛОГИЧЕСКИЕ ПРИЗНАКИ, СИНТАКСИЧЕСКУЮ РОЛЬ, ПРАВИЛЬНО ПИСАТЬ И УПОТРЕБЛЯТЬ В РЕЧИ)</a:t>
            </a:r>
            <a:endParaRPr lang="ru-RU" sz="28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00192" y="0"/>
            <a:ext cx="2843808" cy="2132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ЛИНГВИСТИЧЕСКАЯ СКАЗКА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        1. На планете Лингвистика есть небольшая Страна Местоимений. Её жители указывают на предметы, признаки, количество, действия, но не называют их. </a:t>
            </a:r>
          </a:p>
          <a:p>
            <a:pPr>
              <a:buNone/>
            </a:pPr>
            <a:r>
              <a:rPr lang="ru-RU" dirty="0" smtClean="0"/>
              <a:t>          2.  Местоимения живут семьями: Личные, Вопросительные, Относительные, Качественные, Притяжательные, Неопределенные, Отрицательные, Указательные, Определительные. Возвратное местоимение Себя проживает  в гордом одиночестве. </a:t>
            </a:r>
          </a:p>
          <a:p>
            <a:pPr>
              <a:buNone/>
            </a:pPr>
            <a:r>
              <a:rPr lang="ru-RU" dirty="0" smtClean="0"/>
              <a:t>          3.  Между некоторыми семьями особенно тесное родство. Так от Вопросительных местоимений </a:t>
            </a:r>
            <a:r>
              <a:rPr lang="ru-RU" i="1" dirty="0" smtClean="0"/>
              <a:t>кто? что? какой? чей? каков? сколько? который? </a:t>
            </a:r>
            <a:r>
              <a:rPr lang="ru-RU" dirty="0" smtClean="0"/>
              <a:t>образовались Неопределенные, Отрицательные и Притяжательные местоимения.</a:t>
            </a:r>
          </a:p>
          <a:p>
            <a:pPr>
              <a:buNone/>
            </a:pPr>
            <a:r>
              <a:rPr lang="ru-RU" dirty="0" smtClean="0"/>
              <a:t>         4. Местоимения, как правило, изменяются по падежам. Лишь Возвратное местоимение </a:t>
            </a:r>
            <a:r>
              <a:rPr lang="ru-RU" i="1" dirty="0" smtClean="0"/>
              <a:t>себя </a:t>
            </a:r>
            <a:r>
              <a:rPr lang="ru-RU" dirty="0" smtClean="0"/>
              <a:t>и Неопределенные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местоимения </a:t>
            </a:r>
            <a:r>
              <a:rPr lang="ru-RU" i="1" dirty="0" smtClean="0"/>
              <a:t>некого, нечего </a:t>
            </a:r>
            <a:r>
              <a:rPr lang="ru-RU" dirty="0" smtClean="0"/>
              <a:t>не пожелали иметь форму именительного падежа. А самые загадочные Неопределенные местоимения </a:t>
            </a:r>
            <a:r>
              <a:rPr lang="ru-RU" i="1" dirty="0" smtClean="0"/>
              <a:t>некто и нечто </a:t>
            </a:r>
            <a:r>
              <a:rPr lang="ru-RU" dirty="0" smtClean="0"/>
              <a:t>вовсе решили не изменяться.</a:t>
            </a:r>
          </a:p>
          <a:p>
            <a:pPr>
              <a:buNone/>
            </a:pPr>
            <a:r>
              <a:rPr lang="ru-RU" dirty="0" smtClean="0"/>
              <a:t>         5. Указательные, Притяжательные и Определительные местоимения состоят в тесном родстве с жителями соседней Страны Прилагательных и так же , как Прилагательные, они все дружно изменяются по падежам, родам и числам. </a:t>
            </a:r>
          </a:p>
          <a:p>
            <a:pPr>
              <a:buNone/>
            </a:pPr>
            <a:r>
              <a:rPr lang="ru-RU" dirty="0" smtClean="0"/>
              <a:t>            6.  Местоимения всегда готовы прийти на помощь, они охотно становятся в предложение, заменяя самостоятельные части речи, выполняя все синтаксические функции, кроме сказуемого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ЛИНГВИСТИЧЕСКАЯ СКАЗКА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6237312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sz="5400" dirty="0" smtClean="0"/>
              <a:t>         </a:t>
            </a:r>
            <a:r>
              <a:rPr lang="ru-RU" sz="5400" b="1" dirty="0" smtClean="0"/>
              <a:t>1</a:t>
            </a:r>
            <a:r>
              <a:rPr lang="ru-RU" sz="5400" dirty="0" smtClean="0"/>
              <a:t>.  </a:t>
            </a:r>
            <a:r>
              <a:rPr lang="ru-RU" sz="6200" dirty="0" smtClean="0"/>
              <a:t>На планете Лингвистика есть небольшая Страна Местоимений. Её жители указывают на предметы, признаки, количество, </a:t>
            </a:r>
            <a:r>
              <a:rPr lang="ru-RU" sz="6200" b="1" dirty="0" smtClean="0">
                <a:solidFill>
                  <a:srgbClr val="FF0000"/>
                </a:solidFill>
              </a:rPr>
              <a:t>действия</a:t>
            </a:r>
            <a:r>
              <a:rPr lang="ru-RU" sz="6200" dirty="0" smtClean="0"/>
              <a:t>, но не называют их. </a:t>
            </a:r>
          </a:p>
          <a:p>
            <a:pPr>
              <a:buNone/>
            </a:pPr>
            <a:r>
              <a:rPr lang="ru-RU" sz="6200" dirty="0" smtClean="0"/>
              <a:t>         </a:t>
            </a:r>
            <a:r>
              <a:rPr lang="ru-RU" sz="6200" b="1" dirty="0" smtClean="0"/>
              <a:t>2</a:t>
            </a:r>
            <a:r>
              <a:rPr lang="ru-RU" sz="6200" dirty="0" smtClean="0"/>
              <a:t>. Местоимения живут семьями: Личные, Вопросительные, Относительные, </a:t>
            </a:r>
            <a:r>
              <a:rPr lang="ru-RU" sz="6200" b="1" dirty="0" smtClean="0">
                <a:solidFill>
                  <a:srgbClr val="FF0000"/>
                </a:solidFill>
              </a:rPr>
              <a:t>Качественные</a:t>
            </a:r>
            <a:r>
              <a:rPr lang="ru-RU" sz="6200" dirty="0" smtClean="0"/>
              <a:t>, Притяжательные, Неопределенные, Отрицательные, Указательные, Определительные. Возвратное местоимение </a:t>
            </a:r>
            <a:r>
              <a:rPr lang="ru-RU" sz="6200" i="1" dirty="0" smtClean="0"/>
              <a:t>Себя </a:t>
            </a:r>
            <a:r>
              <a:rPr lang="ru-RU" sz="6200" dirty="0" smtClean="0"/>
              <a:t>проживает  в гордом одиночестве. </a:t>
            </a:r>
          </a:p>
          <a:p>
            <a:pPr>
              <a:buNone/>
            </a:pPr>
            <a:r>
              <a:rPr lang="ru-RU" sz="6200" dirty="0" smtClean="0"/>
              <a:t>        </a:t>
            </a:r>
            <a:r>
              <a:rPr lang="ru-RU" sz="6200" b="1" dirty="0" smtClean="0"/>
              <a:t> 3.  </a:t>
            </a:r>
            <a:r>
              <a:rPr lang="ru-RU" sz="6200" dirty="0" smtClean="0"/>
              <a:t>Между некоторыми семьями особенно тесное родство. Так от Вопросительных местоимений </a:t>
            </a:r>
            <a:r>
              <a:rPr lang="ru-RU" sz="6200" i="1" dirty="0" smtClean="0"/>
              <a:t>кто? что? какой? чей? каков? сколько? который? </a:t>
            </a:r>
            <a:r>
              <a:rPr lang="ru-RU" sz="6200" dirty="0" smtClean="0"/>
              <a:t>образовались Неопределенные, Отрицательные и </a:t>
            </a:r>
            <a:r>
              <a:rPr lang="ru-RU" sz="6200" b="1" dirty="0" smtClean="0">
                <a:solidFill>
                  <a:srgbClr val="FF0000"/>
                </a:solidFill>
              </a:rPr>
              <a:t>Притяжательные</a:t>
            </a:r>
            <a:r>
              <a:rPr lang="ru-RU" sz="6200" dirty="0" smtClean="0"/>
              <a:t> местоимения.</a:t>
            </a:r>
          </a:p>
          <a:p>
            <a:pPr>
              <a:buNone/>
            </a:pPr>
            <a:r>
              <a:rPr lang="ru-RU" sz="6200" dirty="0" smtClean="0"/>
              <a:t>       </a:t>
            </a:r>
            <a:r>
              <a:rPr lang="ru-RU" sz="6200" b="1" dirty="0" smtClean="0"/>
              <a:t> 4.  </a:t>
            </a:r>
            <a:r>
              <a:rPr lang="ru-RU" sz="6200" dirty="0" smtClean="0"/>
              <a:t>Местоимения, как правило, изменяются по падежам. Лишь Возвратное местоимение </a:t>
            </a:r>
            <a:r>
              <a:rPr lang="ru-RU" sz="6200" i="1" dirty="0" smtClean="0"/>
              <a:t>себя </a:t>
            </a:r>
            <a:r>
              <a:rPr lang="ru-RU" sz="6200" dirty="0" smtClean="0"/>
              <a:t>и </a:t>
            </a:r>
            <a:r>
              <a:rPr lang="ru-RU" sz="6200" b="1" dirty="0" smtClean="0">
                <a:solidFill>
                  <a:srgbClr val="FF0000"/>
                </a:solidFill>
              </a:rPr>
              <a:t>Неопределенные местоимения </a:t>
            </a:r>
            <a:r>
              <a:rPr lang="ru-RU" sz="6200" i="1" dirty="0" smtClean="0"/>
              <a:t>некого, нечего </a:t>
            </a:r>
            <a:r>
              <a:rPr lang="ru-RU" sz="6200" dirty="0" smtClean="0"/>
              <a:t>не пожелали иметь форму именительного падежа. А самые загадочные Неопределенные местоимения </a:t>
            </a:r>
            <a:r>
              <a:rPr lang="ru-RU" sz="6200" i="1" dirty="0" smtClean="0"/>
              <a:t>некто и нечто </a:t>
            </a:r>
            <a:r>
              <a:rPr lang="ru-RU" sz="6200" dirty="0" smtClean="0"/>
              <a:t>вовсе решили не изменяться.</a:t>
            </a:r>
          </a:p>
          <a:p>
            <a:pPr>
              <a:buNone/>
            </a:pPr>
            <a:r>
              <a:rPr lang="ru-RU" sz="6200" dirty="0" smtClean="0"/>
              <a:t>        </a:t>
            </a:r>
            <a:r>
              <a:rPr lang="ru-RU" sz="6200" b="1" dirty="0" smtClean="0"/>
              <a:t>5. </a:t>
            </a:r>
            <a:r>
              <a:rPr lang="ru-RU" sz="6200" dirty="0" smtClean="0"/>
              <a:t>Указательные, Притяжательные и Определительные местоимения состоят в тесном родстве с жителями соседней Страны Прилагательных и так же , как Прилагательные</a:t>
            </a:r>
            <a:r>
              <a:rPr lang="ru-RU" sz="6200" b="1" dirty="0" smtClean="0"/>
              <a:t>,</a:t>
            </a:r>
            <a:r>
              <a:rPr lang="ru-RU" sz="6200" b="1" dirty="0" smtClean="0">
                <a:solidFill>
                  <a:srgbClr val="FF0000"/>
                </a:solidFill>
              </a:rPr>
              <a:t> они все дружно изменяются по падежам, родам и числам</a:t>
            </a:r>
            <a:r>
              <a:rPr lang="ru-RU" sz="6200" dirty="0" smtClean="0"/>
              <a:t>. </a:t>
            </a:r>
          </a:p>
          <a:p>
            <a:pPr>
              <a:buNone/>
            </a:pPr>
            <a:r>
              <a:rPr lang="ru-RU" sz="6200" dirty="0" smtClean="0"/>
              <a:t>         </a:t>
            </a:r>
            <a:r>
              <a:rPr lang="ru-RU" sz="6200" b="1" dirty="0" smtClean="0"/>
              <a:t>6.   </a:t>
            </a:r>
            <a:r>
              <a:rPr lang="ru-RU" sz="6200" dirty="0" smtClean="0"/>
              <a:t>Местоимения всегда готовы прийти на помощь, они охотно становятся в предложение, заменяя самостоятельные части речи, выполняя все синтаксические функции, </a:t>
            </a:r>
            <a:r>
              <a:rPr lang="ru-RU" sz="6200" b="1" dirty="0" smtClean="0">
                <a:solidFill>
                  <a:srgbClr val="FF0000"/>
                </a:solidFill>
              </a:rPr>
              <a:t>кроме сказуемого.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ИГРА «ЧЕТВЕРТОЕ ЛИШНЕЕ»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23528" y="1397000"/>
          <a:ext cx="8568952" cy="1959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4476"/>
                <a:gridCol w="4284476"/>
              </a:tblGrid>
              <a:tr h="9799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9799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79512" y="1124745"/>
          <a:ext cx="8568952" cy="56044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68952"/>
              </a:tblGrid>
              <a:tr h="622885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 1</a:t>
                      </a:r>
                      <a:r>
                        <a:rPr lang="ru-RU" sz="3200" baseline="0" dirty="0" smtClean="0">
                          <a:solidFill>
                            <a:schemeClr val="tx1"/>
                          </a:solidFill>
                        </a:rPr>
                        <a:t> ГРУППА 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041410">
                <a:tc>
                  <a:txBody>
                    <a:bodyPr/>
                    <a:lstStyle/>
                    <a:p>
                      <a:r>
                        <a:rPr lang="ru-RU" sz="2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Моего, нашим, </a:t>
                      </a:r>
                      <a:r>
                        <a:rPr lang="ru-RU" sz="2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себе</a:t>
                      </a:r>
                      <a:r>
                        <a:rPr lang="ru-RU" sz="2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своя.</a:t>
                      </a:r>
                    </a:p>
                    <a:p>
                      <a:r>
                        <a:rPr lang="ru-RU" sz="2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Всем, каждое, </a:t>
                      </a:r>
                      <a:r>
                        <a:rPr lang="ru-RU" sz="2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какую</a:t>
                      </a:r>
                      <a:r>
                        <a:rPr lang="ru-RU" sz="2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любого.</a:t>
                      </a:r>
                    </a:p>
                    <a:p>
                      <a:r>
                        <a:rPr lang="ru-RU" sz="2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Нами, тебе, их, </a:t>
                      </a:r>
                      <a:r>
                        <a:rPr lang="ru-RU" sz="2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те</a:t>
                      </a:r>
                      <a:r>
                        <a:rPr lang="ru-RU" sz="2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lang="ru-RU" sz="2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 </a:t>
                      </a:r>
                      <a:r>
                        <a:rPr lang="ru-RU" sz="2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Какую-то</a:t>
                      </a:r>
                      <a:r>
                        <a:rPr lang="ru-RU" sz="2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ни к чему, некого, ничьи.</a:t>
                      </a:r>
                    </a:p>
                    <a:p>
                      <a:r>
                        <a:rPr lang="ru-RU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3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22885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2</a:t>
                      </a:r>
                      <a:r>
                        <a:rPr lang="ru-RU" sz="3200" b="1" baseline="0" dirty="0" smtClean="0"/>
                        <a:t>  </a:t>
                      </a:r>
                      <a:r>
                        <a:rPr lang="ru-RU" sz="3200" b="1" dirty="0" smtClean="0"/>
                        <a:t>ГРУППА </a:t>
                      </a:r>
                      <a:endParaRPr lang="ru-RU" sz="3200" b="1" dirty="0"/>
                    </a:p>
                  </a:txBody>
                  <a:tcPr/>
                </a:tc>
              </a:tr>
              <a:tr h="1649830">
                <a:tc>
                  <a:txBody>
                    <a:bodyPr/>
                    <a:lstStyle/>
                    <a:p>
                      <a:r>
                        <a:rPr lang="ru-RU" sz="2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1.Мой, наш, </a:t>
                      </a:r>
                      <a:r>
                        <a:rPr lang="ru-RU" sz="2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себя</a:t>
                      </a:r>
                      <a:r>
                        <a:rPr lang="ru-RU" sz="2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свой.</a:t>
                      </a:r>
                    </a:p>
                    <a:p>
                      <a:r>
                        <a:rPr lang="ru-RU" sz="2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Весь, каждый, </a:t>
                      </a:r>
                      <a:r>
                        <a:rPr lang="ru-RU" sz="2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какой</a:t>
                      </a:r>
                      <a:r>
                        <a:rPr lang="ru-RU" sz="2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любой.</a:t>
                      </a:r>
                    </a:p>
                    <a:p>
                      <a:r>
                        <a:rPr lang="ru-RU" sz="2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3.Мы, ты, они, </a:t>
                      </a:r>
                      <a:r>
                        <a:rPr lang="ru-RU" sz="2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тот</a:t>
                      </a:r>
                      <a:r>
                        <a:rPr lang="ru-RU" sz="2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lang="ru-RU" sz="2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 </a:t>
                      </a:r>
                      <a:r>
                        <a:rPr lang="ru-RU" sz="2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Какой-то</a:t>
                      </a:r>
                      <a:r>
                        <a:rPr lang="ru-RU" sz="2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ничто, ничей, некого.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229430">
            <a:off x="6444208" y="4293096"/>
            <a:ext cx="2448272" cy="22814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904656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r>
              <a:rPr lang="ru-RU" dirty="0" smtClean="0"/>
              <a:t>              </a:t>
            </a:r>
            <a:r>
              <a:rPr lang="ru-RU" sz="5100" b="1" dirty="0" smtClean="0"/>
              <a:t>Двое друзей много дней провели в пути. </a:t>
            </a:r>
            <a:br>
              <a:rPr lang="ru-RU" sz="5100" b="1" dirty="0" smtClean="0"/>
            </a:br>
            <a:r>
              <a:rPr lang="ru-RU" sz="5100" b="1" dirty="0" smtClean="0"/>
              <a:t>   Однажды они поспорили, и один из них сгоряча дал пощёчину другому. Обиженный ничего не сказал. Он молча написал на песке: "Сегодня мой самый лучший друг дал мне пощёчину". </a:t>
            </a:r>
            <a:br>
              <a:rPr lang="ru-RU" sz="5100" b="1" dirty="0" smtClean="0"/>
            </a:br>
            <a:r>
              <a:rPr lang="ru-RU" sz="5100" b="1" dirty="0" smtClean="0"/>
              <a:t>   Друзья продолжали свой путь. Вот они подошли к озеру,  в котором решили искупаться. Тот, кто получил пощёчину, едва не утонул, а  друг спас его. Когда тонувший пришёл в себя, то высек на камне: "Сегодня мой самый лучший друг спас мне жизнь". </a:t>
            </a:r>
            <a:br>
              <a:rPr lang="ru-RU" sz="5100" b="1" dirty="0" smtClean="0"/>
            </a:br>
            <a:r>
              <a:rPr lang="ru-RU" sz="5100" b="1" dirty="0" smtClean="0"/>
              <a:t>   Его товарищ задал вопрос: «Почему, когда я тебя обидел, ты написал на песке, а теперь ты пишешь на камне?»  Ответ был таков: «Когда кто-нибудь  нас обижает, мы должны написать это на песке, чтобы ветры могли стереть нашу надпись. Но когда кто-то делает что-либо хорошее, мы должны высечь это на камне, чтобы никакой ветер не смог стереть это». </a:t>
            </a:r>
            <a:br>
              <a:rPr lang="ru-RU" sz="5100" b="1" dirty="0" smtClean="0"/>
            </a:br>
            <a:endParaRPr lang="ru-RU" sz="5100" b="1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47656" y="0"/>
            <a:ext cx="3096344" cy="146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72816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/>
              <a:t/>
            </a:r>
            <a:br>
              <a:rPr lang="ru-RU" sz="3600" b="1" dirty="0" smtClean="0"/>
            </a:br>
            <a:endParaRPr lang="ru-RU" sz="31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24604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Задание 1</a:t>
            </a:r>
            <a:r>
              <a:rPr lang="ru-RU" sz="3400" b="1" dirty="0" smtClean="0"/>
              <a:t>. </a:t>
            </a:r>
            <a:r>
              <a:rPr lang="ru-RU" sz="3600" b="1" dirty="0" smtClean="0"/>
              <a:t>Игра «Гениальный сыщик»</a:t>
            </a:r>
            <a:endParaRPr lang="ru-RU" sz="3600" b="1" dirty="0"/>
          </a:p>
          <a:p>
            <a:r>
              <a:rPr lang="ru-RU" b="1" dirty="0"/>
              <a:t>1. Личное мест., Д.п. </a:t>
            </a:r>
          </a:p>
          <a:p>
            <a:r>
              <a:rPr lang="ru-RU" b="1" dirty="0"/>
              <a:t>2. Личное мест. со значением принадлежности.</a:t>
            </a:r>
          </a:p>
          <a:p>
            <a:r>
              <a:rPr lang="ru-RU" b="1" dirty="0"/>
              <a:t>3. Относительное мест. в роли подлежащего</a:t>
            </a:r>
          </a:p>
          <a:p>
            <a:r>
              <a:rPr lang="ru-RU" b="1" dirty="0"/>
              <a:t>4. Неопределенное мест. в В.п.</a:t>
            </a:r>
          </a:p>
          <a:p>
            <a:r>
              <a:rPr lang="ru-RU" b="1" dirty="0"/>
              <a:t>5.Отрицательное мест. И.п., м.р., ед.ч.</a:t>
            </a:r>
          </a:p>
          <a:p>
            <a:r>
              <a:rPr lang="ru-RU" b="1" dirty="0"/>
              <a:t>6. Притяжательное мест. ж.р</a:t>
            </a:r>
            <a:r>
              <a:rPr lang="ru-RU" b="1" dirty="0" smtClean="0"/>
              <a:t>., ед.ч, В.п.</a:t>
            </a:r>
            <a:endParaRPr lang="ru-RU" b="1" dirty="0"/>
          </a:p>
          <a:p>
            <a:r>
              <a:rPr lang="ru-RU" b="1" dirty="0"/>
              <a:t>7. Указательное местоимение в роли сказуемого</a:t>
            </a:r>
            <a:r>
              <a:rPr lang="ru-RU" b="1" dirty="0" smtClean="0"/>
              <a:t>.</a:t>
            </a:r>
          </a:p>
          <a:p>
            <a:r>
              <a:rPr lang="ru-RU" b="1" dirty="0" smtClean="0"/>
              <a:t>8. Местоимение в составе фразеологизма.</a:t>
            </a:r>
            <a:endParaRPr lang="ru-RU" b="1" dirty="0"/>
          </a:p>
          <a:p>
            <a:pPr>
              <a:buNone/>
            </a:pPr>
            <a:endParaRPr lang="ru-RU" b="1" dirty="0"/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Задание 2</a:t>
            </a:r>
            <a:r>
              <a:rPr lang="ru-RU" b="1" dirty="0" smtClean="0"/>
              <a:t>. Спишите выделенные предложения. Подчеркните все местоимения как члены предложения, укажите их разряд.</a:t>
            </a:r>
            <a:endParaRPr lang="ru-RU" b="1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-99392"/>
            <a:ext cx="2483768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ПРОВЕРЬ СЕБЯ!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 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23528" y="908721"/>
          <a:ext cx="8568952" cy="5581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52528"/>
                <a:gridCol w="3816424"/>
              </a:tblGrid>
              <a:tr h="48605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«Особые приметы»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Местоимения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86054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1.Личн. мест. , 1 лицо, Д.п.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Мне</a:t>
                      </a:r>
                      <a:endParaRPr lang="ru-RU" sz="2400" b="1" dirty="0"/>
                    </a:p>
                  </a:txBody>
                  <a:tcPr/>
                </a:tc>
              </a:tr>
              <a:tr h="874897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2.Личн. мест. со значением принадлежности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Его (товарищ)</a:t>
                      </a:r>
                      <a:endParaRPr lang="ru-RU" sz="2400" b="1" dirty="0"/>
                    </a:p>
                  </a:txBody>
                  <a:tcPr/>
                </a:tc>
              </a:tr>
              <a:tr h="486054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3.Неопред.</a:t>
                      </a:r>
                      <a:r>
                        <a:rPr lang="ru-RU" sz="2400" b="1" baseline="0" dirty="0" smtClean="0"/>
                        <a:t> мест., В.п.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Что-либо (делает)</a:t>
                      </a:r>
                      <a:endParaRPr lang="ru-RU" sz="2400" b="1" dirty="0"/>
                    </a:p>
                  </a:txBody>
                  <a:tcPr/>
                </a:tc>
              </a:tr>
              <a:tr h="874897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4.Относительное мест. в роли подлежащего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Кто (получил пощечину)</a:t>
                      </a:r>
                      <a:endParaRPr lang="ru-RU" sz="2400" b="1" dirty="0"/>
                    </a:p>
                  </a:txBody>
                  <a:tcPr/>
                </a:tc>
              </a:tr>
              <a:tr h="608467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5. Отриц. мест., И.п., м.р., ед.ч.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Никакой (ветер)</a:t>
                      </a:r>
                      <a:endParaRPr lang="ru-RU" sz="2400" b="1" dirty="0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6.Притяж. мест., ж.р., ед.ч., В.п.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Нашу (надпись)</a:t>
                      </a:r>
                      <a:endParaRPr lang="ru-RU" sz="2400" b="1" dirty="0"/>
                    </a:p>
                  </a:txBody>
                  <a:tcPr/>
                </a:tc>
              </a:tr>
              <a:tr h="874897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7. Указательное</a:t>
                      </a:r>
                      <a:r>
                        <a:rPr lang="ru-RU" sz="2400" b="1" baseline="0" dirty="0" smtClean="0"/>
                        <a:t> местоимение в роли сказуемого</a:t>
                      </a:r>
                    </a:p>
                    <a:p>
                      <a:r>
                        <a:rPr lang="ru-RU" sz="2400" b="1" baseline="0" dirty="0" smtClean="0"/>
                        <a:t>8.Мест. в составе фразеологизма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Таков (был ответ)</a:t>
                      </a:r>
                    </a:p>
                    <a:p>
                      <a:endParaRPr lang="ru-RU" sz="2400" b="1" dirty="0" smtClean="0"/>
                    </a:p>
                    <a:p>
                      <a:r>
                        <a:rPr lang="ru-RU" sz="2400" b="1" dirty="0" smtClean="0"/>
                        <a:t>(Пришёл) в себя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0" y="0"/>
            <a:ext cx="1428750" cy="1124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БУКВЕННЫЙ ДИКТАНТ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72608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1.Грубость (не)делает чести (н..)кому.</a:t>
            </a:r>
          </a:p>
          <a:p>
            <a:r>
              <a:rPr lang="ru-RU" sz="2800" b="1" dirty="0" smtClean="0"/>
              <a:t>2.Кто оторвался от друзей, тому (н..)(на)что рассчитывать.</a:t>
            </a:r>
          </a:p>
          <a:p>
            <a:r>
              <a:rPr lang="ru-RU" sz="2800" b="1" dirty="0" smtClean="0"/>
              <a:t>3.(Н..)какая причина (не)извиняет (не)вежливости.</a:t>
            </a:r>
          </a:p>
          <a:p>
            <a:r>
              <a:rPr lang="ru-RU" sz="2800" b="1" dirty="0" smtClean="0"/>
              <a:t>4.(Не)презирай совета (н..)чьего, а прежде выслушай его.</a:t>
            </a:r>
          </a:p>
          <a:p>
            <a:r>
              <a:rPr lang="ru-RU" sz="2800" b="1" dirty="0" smtClean="0"/>
              <a:t>5.Пустые речи и слушать (н..)чего.</a:t>
            </a:r>
          </a:p>
          <a:p>
            <a:r>
              <a:rPr lang="ru-RU" sz="2800" b="1" dirty="0" smtClean="0"/>
              <a:t>6.Родную мать (н..)кем (не)заменишь.</a:t>
            </a:r>
          </a:p>
          <a:p>
            <a:pPr algn="ctr">
              <a:buNone/>
            </a:pPr>
            <a:r>
              <a:rPr lang="ru-RU" sz="2800" dirty="0" smtClean="0"/>
              <a:t>     </a:t>
            </a:r>
            <a:r>
              <a:rPr lang="ru-RU" sz="2800" b="1" dirty="0" smtClean="0">
                <a:solidFill>
                  <a:srgbClr val="FF0000"/>
                </a:solidFill>
              </a:rPr>
              <a:t>1     2     3      4     5      6                                                                           и     е     и      и     е      и</a:t>
            </a:r>
          </a:p>
          <a:p>
            <a:pPr algn="ctr">
              <a:buNone/>
            </a:pP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549</TotalTime>
  <Words>1146</Words>
  <Application>Microsoft Office PowerPoint</Application>
  <PresentationFormat>Экран (4:3)</PresentationFormat>
  <Paragraphs>115</Paragraphs>
  <Slides>15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,</vt:lpstr>
      <vt:lpstr>ЦЕЛИ УРОКА:</vt:lpstr>
      <vt:lpstr>ЛИНГВИСТИЧЕСКАЯ СКАЗКА</vt:lpstr>
      <vt:lpstr>ЛИНГВИСТИЧЕСКАЯ СКАЗКА</vt:lpstr>
      <vt:lpstr>ИГРА «ЧЕТВЕРТОЕ ЛИШНЕЕ»</vt:lpstr>
      <vt:lpstr>Слайд 6</vt:lpstr>
      <vt:lpstr> </vt:lpstr>
      <vt:lpstr>ПРОВЕРЬ СЕБЯ!</vt:lpstr>
      <vt:lpstr>БУКВЕННЫЙ ДИКТАНТ</vt:lpstr>
      <vt:lpstr>Слайд 10</vt:lpstr>
      <vt:lpstr>   ОСТОРОЖНО: МЕСТОИМЕНИЯ!   </vt:lpstr>
      <vt:lpstr>ОТРЕДАКТИРУЙ ТЕКСТ!</vt:lpstr>
      <vt:lpstr>Проверь себя!</vt:lpstr>
      <vt:lpstr>ДОМАШНЕЕ ЗАДАНИЕ</vt:lpstr>
      <vt:lpstr>                    Подведем итоги Я научился… Мне понравилось… Мне показалось сложным… Я поставил себе за урок…  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Русский язык</cp:lastModifiedBy>
  <cp:revision>61</cp:revision>
  <dcterms:created xsi:type="dcterms:W3CDTF">2012-03-18T18:27:27Z</dcterms:created>
  <dcterms:modified xsi:type="dcterms:W3CDTF">2020-11-19T03:30:01Z</dcterms:modified>
</cp:coreProperties>
</file>