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75" r:id="rId14"/>
    <p:sldId id="267" r:id="rId15"/>
    <p:sldId id="268" r:id="rId16"/>
    <p:sldId id="277" r:id="rId17"/>
    <p:sldId id="270" r:id="rId18"/>
    <p:sldId id="269" r:id="rId19"/>
    <p:sldId id="271" r:id="rId20"/>
    <p:sldId id="272" r:id="rId21"/>
    <p:sldId id="273" r:id="rId22"/>
    <p:sldId id="274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EB2"/>
    <a:srgbClr val="CCACF0"/>
    <a:srgbClr val="51AF77"/>
    <a:srgbClr val="98D4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05BB5-A785-4B70-A478-D075BDFD43BC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D1984-883A-4CCF-9BFE-A96815EA35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6593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05BB5-A785-4B70-A478-D075BDFD43BC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D1984-883A-4CCF-9BFE-A96815EA35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2141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05BB5-A785-4B70-A478-D075BDFD43BC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D1984-883A-4CCF-9BFE-A96815EA35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5777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7C47D4-0F42-478F-8996-F66DE8020E0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7BC450-6320-4EB1-A305-4E21AFC785D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7345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4D1E03-3E5F-4D5F-B5C3-36F7A7550BF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458C13-9B5A-4F31-AE6B-36BA8CA2833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979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02AAEA-366F-4C1F-8686-729A2B03259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1B013F-434B-4D17-9C8E-D7638811B9B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5998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B6B057-4E41-4BDE-8250-DC5876C2300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301257-5DAD-49BD-A34B-F71DE3BC467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2626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E6158E-DA7F-4266-A5EF-BB710BF2432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C4F420-6E46-4F7E-A03B-8D28DD97932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986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3F5DB7-641B-4282-ACD5-6FECBE7720E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02D9A4-D926-4E9C-BD87-C31D0D45D1A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9741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731034-06E5-40E0-ADA1-4A735737B4F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1E6115-4EE9-4EF5-A7E4-ACFA82C6532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8891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2604B0-6257-4172-9B53-35C749B2A57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F72B92-3EE3-4F08-941E-F8BC7038464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8324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05BB5-A785-4B70-A478-D075BDFD43BC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D1984-883A-4CCF-9BFE-A96815EA35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862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FBF804-DC34-4AE8-BB3A-C5C7AE2096A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D0D8D7-8EA8-47DA-B53C-7926EC10BF9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2846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3B9057-C955-4FB0-BD2C-7D815C1B434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3FD22E-3146-42E8-B1AC-2FEA70D0BFF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4166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8FBEC0-2093-46C6-8F8B-02B80FFC896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5C7743-4372-4055-9BFA-EC93F77F59B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3026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05BB5-A785-4B70-A478-D075BDFD43BC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D1984-883A-4CCF-9BFE-A96815EA35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5402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05BB5-A785-4B70-A478-D075BDFD43BC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D1984-883A-4CCF-9BFE-A96815EA35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151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05BB5-A785-4B70-A478-D075BDFD43BC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D1984-883A-4CCF-9BFE-A96815EA35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7171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05BB5-A785-4B70-A478-D075BDFD43BC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D1984-883A-4CCF-9BFE-A96815EA35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2249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05BB5-A785-4B70-A478-D075BDFD43BC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D1984-883A-4CCF-9BFE-A96815EA35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1592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05BB5-A785-4B70-A478-D075BDFD43BC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D1984-883A-4CCF-9BFE-A96815EA35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6538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05BB5-A785-4B70-A478-D075BDFD43BC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D1984-883A-4CCF-9BFE-A96815EA35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8526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4000">
              <a:srgbClr val="51AF77"/>
            </a:gs>
            <a:gs pos="88000">
              <a:srgbClr val="92C3BB"/>
            </a:gs>
            <a:gs pos="50000">
              <a:srgbClr val="FFFEB2"/>
            </a:gs>
            <a:gs pos="20000">
              <a:srgbClr val="CCACF0"/>
            </a:gs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E05BB5-A785-4B70-A478-D075BDFD43BC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CD1984-883A-4CCF-9BFE-A96815EA35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2662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0E53AE3-A2E0-4DEC-AEB2-31535AC9F6B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D31FB22-1601-4FE2-A1A1-A38C2B8767F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7895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76295" y="2420888"/>
            <a:ext cx="707517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/>
              <a:t>Открытый урок по окружающему миру  в 3 «а» классе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057699" y="188640"/>
            <a:ext cx="58143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униципальное общеобразовательное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учреждение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«Средняя  общеобразовательная школа №12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поселка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Терек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Буденновского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района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                Ставропольского края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579145" y="5085184"/>
            <a:ext cx="4355976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zh-CN" sz="2800" b="1" dirty="0" smtClean="0">
                <a:solidFill>
                  <a:prstClr val="black"/>
                </a:solidFill>
                <a:latin typeface="Gabriola" pitchFamily="82" charset="0"/>
                <a:ea typeface="Times New Roman" pitchFamily="18" charset="0"/>
                <a:cs typeface="Arial" pitchFamily="34" charset="0"/>
              </a:rPr>
              <a:t>Подготовила и провела :  </a:t>
            </a:r>
            <a:endParaRPr lang="ru-RU" altLang="zh-CN" sz="2800" b="1" dirty="0">
              <a:solidFill>
                <a:prstClr val="black"/>
              </a:solidFill>
              <a:latin typeface="Gabriola" pitchFamily="82" charset="0"/>
              <a:ea typeface="Times New Roman" pitchFamily="18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zh-CN" sz="2800" dirty="0" smtClean="0">
                <a:solidFill>
                  <a:prstClr val="black"/>
                </a:solidFill>
                <a:latin typeface="Gabriola" pitchFamily="82" charset="0"/>
                <a:ea typeface="Times New Roman" pitchFamily="18" charset="0"/>
                <a:cs typeface="Arial" pitchFamily="34" charset="0"/>
              </a:rPr>
              <a:t>Учитель начальных классов</a:t>
            </a:r>
            <a:endParaRPr lang="ru-RU" altLang="zh-CN" sz="2800" b="1" dirty="0">
              <a:solidFill>
                <a:prstClr val="black"/>
              </a:solidFill>
              <a:latin typeface="Gabriola" pitchFamily="82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zh-CN" sz="2800" dirty="0">
                <a:solidFill>
                  <a:prstClr val="black"/>
                </a:solidFill>
                <a:latin typeface="Gabriola" pitchFamily="82" charset="0"/>
                <a:cs typeface="Arial" pitchFamily="34" charset="0"/>
              </a:rPr>
              <a:t>Гафарова Заира </a:t>
            </a:r>
            <a:r>
              <a:rPr lang="ru-RU" altLang="zh-CN" sz="2800" dirty="0" err="1">
                <a:solidFill>
                  <a:prstClr val="black"/>
                </a:solidFill>
                <a:latin typeface="Gabriola" pitchFamily="82" charset="0"/>
                <a:cs typeface="Arial" pitchFamily="34" charset="0"/>
              </a:rPr>
              <a:t>Нажмутдиновна</a:t>
            </a:r>
            <a:endParaRPr lang="ru-RU" altLang="zh-CN" sz="2800" dirty="0">
              <a:solidFill>
                <a:prstClr val="black"/>
              </a:solidFill>
              <a:latin typeface="Gabriola" pitchFamily="82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zh-CN" sz="1400" b="1" dirty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                </a:t>
            </a:r>
            <a:endParaRPr lang="ru-RU" altLang="zh-CN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3" descr="D:\Заира\Заира-работа\Картинки по работе\127080472514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5755" y="3021052"/>
            <a:ext cx="3123887" cy="3657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7612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20834"/>
            <a:ext cx="7992888" cy="17912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90500" algn="ctr">
              <a:lnSpc>
                <a:spcPct val="115000"/>
              </a:lnSpc>
              <a:spcAft>
                <a:spcPts val="0"/>
              </a:spcAft>
            </a:pPr>
            <a:r>
              <a:rPr lang="ru-RU" sz="4800" b="1" dirty="0" smtClean="0">
                <a:latin typeface="Monotype Corsiva"/>
                <a:ea typeface="Times New Roman"/>
                <a:cs typeface="Times New Roman"/>
              </a:rPr>
              <a:t>Тема: </a:t>
            </a:r>
            <a:r>
              <a:rPr lang="ru-RU" sz="4800" b="1" dirty="0" smtClean="0">
                <a:solidFill>
                  <a:srgbClr val="FF0000"/>
                </a:solidFill>
                <a:latin typeface="Monotype Corsiva"/>
                <a:ea typeface="Times New Roman"/>
                <a:cs typeface="Times New Roman"/>
              </a:rPr>
              <a:t>«Превращения </a:t>
            </a:r>
            <a:r>
              <a:rPr lang="ru-RU" sz="4800" b="1" dirty="0">
                <a:solidFill>
                  <a:srgbClr val="FF0000"/>
                </a:solidFill>
                <a:latin typeface="Monotype Corsiva"/>
                <a:ea typeface="Times New Roman"/>
                <a:cs typeface="Times New Roman"/>
              </a:rPr>
              <a:t>воды в природе. Туман, </a:t>
            </a:r>
            <a:r>
              <a:rPr lang="ru-RU" sz="4800" b="1" dirty="0" smtClean="0">
                <a:solidFill>
                  <a:srgbClr val="FF0000"/>
                </a:solidFill>
                <a:latin typeface="Monotype Corsiva"/>
                <a:ea typeface="Times New Roman"/>
                <a:cs typeface="Times New Roman"/>
              </a:rPr>
              <a:t>облака, </a:t>
            </a:r>
            <a:r>
              <a:rPr lang="ru-RU" sz="4800" b="1" dirty="0">
                <a:solidFill>
                  <a:srgbClr val="FF0000"/>
                </a:solidFill>
                <a:latin typeface="Monotype Corsiva"/>
                <a:ea typeface="Times New Roman"/>
                <a:cs typeface="Times New Roman"/>
              </a:rPr>
              <a:t>о</a:t>
            </a:r>
            <a:r>
              <a:rPr lang="ru-RU" sz="4800" b="1" dirty="0" smtClean="0">
                <a:solidFill>
                  <a:srgbClr val="FF0000"/>
                </a:solidFill>
                <a:latin typeface="Monotype Corsiva"/>
                <a:ea typeface="Times New Roman"/>
                <a:cs typeface="Times New Roman"/>
              </a:rPr>
              <a:t>садки</a:t>
            </a:r>
            <a:r>
              <a:rPr lang="ru-RU" sz="4800" b="1" dirty="0">
                <a:solidFill>
                  <a:srgbClr val="FF0000"/>
                </a:solidFill>
                <a:latin typeface="Monotype Corsiva"/>
                <a:ea typeface="Times New Roman"/>
                <a:cs typeface="Times New Roman"/>
              </a:rPr>
              <a:t>»</a:t>
            </a:r>
            <a:endParaRPr lang="ru-RU" dirty="0">
              <a:solidFill>
                <a:srgbClr val="FF0000"/>
              </a:solidFill>
              <a:ea typeface="Calibri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76244" y="2492896"/>
            <a:ext cx="7988208" cy="26407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90500" algn="just">
              <a:lnSpc>
                <a:spcPct val="115000"/>
              </a:lnSpc>
            </a:pPr>
            <a:r>
              <a:rPr lang="ru-RU" sz="4800" b="1" dirty="0" smtClean="0">
                <a:solidFill>
                  <a:prstClr val="black"/>
                </a:solidFill>
                <a:latin typeface="Monotype Corsiva"/>
                <a:ea typeface="Times New Roman"/>
                <a:cs typeface="Times New Roman"/>
              </a:rPr>
              <a:t>Цель: </a:t>
            </a:r>
            <a:r>
              <a:rPr lang="ru-RU" sz="4800" b="1" dirty="0" smtClean="0">
                <a:solidFill>
                  <a:srgbClr val="FF0000"/>
                </a:solidFill>
                <a:latin typeface="Monotype Corsiva"/>
                <a:ea typeface="Times New Roman"/>
                <a:cs typeface="Times New Roman"/>
              </a:rPr>
              <a:t>узнать, как в природе образуются туман, облака и осадки.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5202780" y="4245206"/>
            <a:ext cx="2234029" cy="2612794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300000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4583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www.proza.ru/pics/2011/11/26/28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4795"/>
            <a:ext cx="9144000" cy="68827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593812" y="4149080"/>
            <a:ext cx="7956376" cy="255454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/>
                <a:ea typeface="Times New Roman"/>
              </a:rPr>
              <a:t>Туман </a:t>
            </a:r>
            <a:r>
              <a:rPr lang="ru-RU" sz="40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/>
                <a:ea typeface="Times New Roman"/>
              </a:rPr>
              <a:t>- атмосферное явление, скопление воды в воздухе, образованное мельчайшими частичками водяного пара </a:t>
            </a:r>
            <a:endParaRPr lang="ru-RU" sz="4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45090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wr-720.sh-18_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674" y="197351"/>
            <a:ext cx="2244650" cy="619268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  <p:sp>
        <p:nvSpPr>
          <p:cNvPr id="2" name="Прямоугольник 1"/>
          <p:cNvSpPr/>
          <p:nvPr/>
        </p:nvSpPr>
        <p:spPr>
          <a:xfrm>
            <a:off x="3655247" y="1496408"/>
            <a:ext cx="3509041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ru-RU" sz="3200" b="1" i="1" dirty="0">
                <a:ln w="10541" cmpd="sng">
                  <a:noFill/>
                  <a:prstDash val="solid"/>
                </a:ln>
                <a:solidFill>
                  <a:srgbClr val="00B050"/>
                </a:solidFill>
              </a:rPr>
              <a:t>к</a:t>
            </a:r>
            <a:r>
              <a:rPr lang="ru-RU" sz="3200" b="1" i="1" cap="none" spc="0" dirty="0" smtClean="0">
                <a:ln w="10541" cmpd="sng">
                  <a:noFill/>
                  <a:prstDash val="solid"/>
                </a:ln>
                <a:solidFill>
                  <a:srgbClr val="00B050"/>
                </a:solidFill>
                <a:effectLst/>
              </a:rPr>
              <a:t>апельки воды</a:t>
            </a:r>
            <a:endParaRPr lang="ru-RU" sz="3200" b="1" i="1" cap="none" spc="0" dirty="0">
              <a:ln w="10541" cmpd="sng">
                <a:noFill/>
                <a:prstDash val="solid"/>
              </a:ln>
              <a:solidFill>
                <a:srgbClr val="00B050"/>
              </a:soli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535488" y="2081183"/>
            <a:ext cx="460851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r>
              <a:rPr lang="ru-RU" sz="3200" b="1" i="1" cap="none" spc="0" dirty="0" smtClean="0">
                <a:ln w="10541" cmpd="sng">
                  <a:noFill/>
                  <a:prstDash val="solid"/>
                </a:ln>
                <a:solidFill>
                  <a:srgbClr val="C00000"/>
                </a:solidFill>
                <a:effectLst/>
              </a:rPr>
              <a:t>смесь капелек воды </a:t>
            </a:r>
          </a:p>
          <a:p>
            <a:pPr algn="ctr"/>
            <a:r>
              <a:rPr lang="ru-RU" sz="3200" b="1" i="1" cap="none" spc="0" dirty="0" smtClean="0">
                <a:ln w="10541" cmpd="sng">
                  <a:noFill/>
                  <a:prstDash val="solid"/>
                </a:ln>
                <a:solidFill>
                  <a:srgbClr val="C00000"/>
                </a:solidFill>
                <a:effectLst/>
              </a:rPr>
              <a:t>и кристалликов льда</a:t>
            </a:r>
            <a:endParaRPr lang="ru-RU" sz="3200" b="1" i="1" cap="none" spc="0" dirty="0">
              <a:ln w="10541" cmpd="sng">
                <a:noFill/>
                <a:prstDash val="solid"/>
              </a:ln>
              <a:solidFill>
                <a:srgbClr val="C00000"/>
              </a:soli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671900" y="3615291"/>
            <a:ext cx="3816424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ru-RU" sz="3200" b="1" i="1" dirty="0">
                <a:ln w="10541" cmpd="sng">
                  <a:noFill/>
                  <a:prstDash val="solid"/>
                </a:ln>
                <a:solidFill>
                  <a:srgbClr val="7030A0"/>
                </a:solidFill>
              </a:rPr>
              <a:t>к</a:t>
            </a:r>
            <a:r>
              <a:rPr lang="ru-RU" sz="3200" b="1" i="1" dirty="0" smtClean="0">
                <a:ln w="10541" cmpd="sng">
                  <a:noFill/>
                  <a:prstDash val="solid"/>
                </a:ln>
                <a:solidFill>
                  <a:srgbClr val="7030A0"/>
                </a:solidFill>
              </a:rPr>
              <a:t>ристаллики льда</a:t>
            </a:r>
            <a:endParaRPr lang="ru-RU" sz="3200" b="1" i="1" cap="none" spc="0" dirty="0">
              <a:ln w="10541" cmpd="sng">
                <a:noFill/>
                <a:prstDash val="solid"/>
              </a:ln>
              <a:solidFill>
                <a:srgbClr val="7030A0"/>
              </a:solidFill>
              <a:effectLst/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flipH="1">
            <a:off x="2411760" y="1916832"/>
            <a:ext cx="1243488" cy="1224136"/>
          </a:xfrm>
          <a:prstGeom prst="straightConnector1">
            <a:avLst/>
          </a:prstGeom>
          <a:ln w="571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H="1">
            <a:off x="2411760" y="2681347"/>
            <a:ext cx="2520280" cy="747653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stCxn id="6" idx="1"/>
          </p:cNvCxnSpPr>
          <p:nvPr/>
        </p:nvCxnSpPr>
        <p:spPr>
          <a:xfrm flipH="1" flipV="1">
            <a:off x="2411760" y="3615291"/>
            <a:ext cx="1260140" cy="292388"/>
          </a:xfrm>
          <a:prstGeom prst="straightConnector1">
            <a:avLst/>
          </a:prstGeom>
          <a:ln w="5715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8292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img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6749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 descr="http://img1.liveinternet.ru/images/attach/c/2/64/114/64114731_cloud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94072" y="1844825"/>
            <a:ext cx="8555867" cy="2585323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rgbClr val="F79646">
                        <a:tint val="90000"/>
                        <a:satMod val="120000"/>
                      </a:srgbClr>
                    </a:gs>
                    <a:gs pos="25000">
                      <a:srgbClr val="F79646">
                        <a:tint val="93000"/>
                        <a:satMod val="120000"/>
                      </a:srgbClr>
                    </a:gs>
                    <a:gs pos="50000">
                      <a:srgbClr val="F79646">
                        <a:shade val="89000"/>
                        <a:satMod val="110000"/>
                      </a:srgbClr>
                    </a:gs>
                    <a:gs pos="75000">
                      <a:srgbClr val="F79646">
                        <a:tint val="93000"/>
                        <a:satMod val="120000"/>
                      </a:srgbClr>
                    </a:gs>
                    <a:gs pos="100000">
                      <a:srgbClr val="F79646">
                        <a:tint val="90000"/>
                        <a:satMod val="120000"/>
                      </a:srgb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cs typeface="Arial" charset="0"/>
              </a:rPr>
              <a:t>Облака - тот же туман,</a:t>
            </a:r>
          </a:p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rgbClr val="F79646">
                        <a:tint val="90000"/>
                        <a:satMod val="120000"/>
                      </a:srgbClr>
                    </a:gs>
                    <a:gs pos="25000">
                      <a:srgbClr val="F79646">
                        <a:tint val="93000"/>
                        <a:satMod val="120000"/>
                      </a:srgbClr>
                    </a:gs>
                    <a:gs pos="50000">
                      <a:srgbClr val="F79646">
                        <a:shade val="89000"/>
                        <a:satMod val="110000"/>
                      </a:srgbClr>
                    </a:gs>
                    <a:gs pos="75000">
                      <a:srgbClr val="F79646">
                        <a:tint val="93000"/>
                        <a:satMod val="120000"/>
                      </a:srgbClr>
                    </a:gs>
                    <a:gs pos="100000">
                      <a:srgbClr val="F79646">
                        <a:tint val="90000"/>
                        <a:satMod val="120000"/>
                      </a:srgb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cs typeface="Arial" charset="0"/>
              </a:rPr>
              <a:t>который находится высоко </a:t>
            </a:r>
          </a:p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rgbClr val="F79646">
                        <a:tint val="90000"/>
                        <a:satMod val="120000"/>
                      </a:srgbClr>
                    </a:gs>
                    <a:gs pos="25000">
                      <a:srgbClr val="F79646">
                        <a:tint val="93000"/>
                        <a:satMod val="120000"/>
                      </a:srgbClr>
                    </a:gs>
                    <a:gs pos="50000">
                      <a:srgbClr val="F79646">
                        <a:shade val="89000"/>
                        <a:satMod val="110000"/>
                      </a:srgbClr>
                    </a:gs>
                    <a:gs pos="75000">
                      <a:srgbClr val="F79646">
                        <a:tint val="93000"/>
                        <a:satMod val="120000"/>
                      </a:srgbClr>
                    </a:gs>
                    <a:gs pos="100000">
                      <a:srgbClr val="F79646">
                        <a:tint val="90000"/>
                        <a:satMod val="120000"/>
                      </a:srgb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cs typeface="Arial" charset="0"/>
              </a:rPr>
              <a:t>над земной поверхностью.</a:t>
            </a:r>
          </a:p>
        </p:txBody>
      </p:sp>
    </p:spTree>
    <p:extLst>
      <p:ext uri="{BB962C8B-B14F-4D97-AF65-F5344CB8AC3E}">
        <p14:creationId xmlns:p14="http://schemas.microsoft.com/office/powerpoint/2010/main" val="3529421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1384034519-3160313-nevseoboi.com.u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9" y="3224948"/>
            <a:ext cx="4844070" cy="36330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User\Desktop\PK7EEF (1)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16631"/>
            <a:ext cx="5112568" cy="319535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2589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listya_trava_rosa_84019_2560x102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1555012"/>
            <a:ext cx="9144000" cy="5302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-14647"/>
            <a:ext cx="878497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75"/>
              </a:spcAft>
            </a:pPr>
            <a:r>
              <a:rPr lang="ru-RU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ea typeface="Times New Roman"/>
                <a:cs typeface="Times New Roman"/>
              </a:rPr>
              <a:t>Роса́ - вид атмосферных осадков, образующихся на поверхности земли, растениях, автомобилях и других предметах.</a:t>
            </a: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85059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60648"/>
            <a:ext cx="8489761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 С У Н Т Й П И Р Е</a:t>
            </a:r>
          </a:p>
          <a:p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</a:t>
            </a:r>
            <a:r>
              <a:rPr lang="ru-RU" sz="36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1     2    3     4     5     6     7      8     9   10</a:t>
            </a:r>
            <a:endParaRPr lang="ru-RU" sz="36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973647" y="2636912"/>
            <a:ext cx="31967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8  4  10  6  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320576" y="4365104"/>
            <a:ext cx="4472699" cy="221599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3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ИНЕЙ</a:t>
            </a:r>
            <a:endParaRPr lang="ru-RU" sz="13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33602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иней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5031" y="17722"/>
            <a:ext cx="9179031" cy="6884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3552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neobichnie-oblaka-1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587005"/>
            <a:ext cx="3038506" cy="228121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User\Desktop\135850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346" y="0"/>
            <a:ext cx="2829694" cy="212227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User\Desktop\57942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76784" y="4432548"/>
            <a:ext cx="3233936" cy="24254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User\Desktop\oblaka-raznoj-interesnoj-i-neobychnoj-formy-3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73648" y="1412776"/>
            <a:ext cx="2829694" cy="34683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:\Users\User\Desktop\24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89694" y="0"/>
            <a:ext cx="3408115" cy="235727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9752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1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14" dur="2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1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1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1496" y="476672"/>
            <a:ext cx="8352928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4000" b="1" i="1" dirty="0" smtClean="0">
                <a:effectLst/>
                <a:latin typeface="Times New Roman"/>
                <a:ea typeface="Times New Roman"/>
                <a:cs typeface="Times New Roman"/>
              </a:rPr>
              <a:t>Долгожданный дан звонок </a:t>
            </a:r>
            <a:endParaRPr lang="ru-RU" sz="4000" b="1" i="1" dirty="0"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4000" b="1" i="1" dirty="0" smtClean="0">
                <a:effectLst/>
                <a:latin typeface="Times New Roman"/>
                <a:ea typeface="Times New Roman"/>
                <a:cs typeface="Times New Roman"/>
              </a:rPr>
              <a:t>Начинается урок. </a:t>
            </a:r>
            <a:endParaRPr lang="ru-RU" sz="4000" b="1" i="1" dirty="0"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4000" b="1" i="1" dirty="0" smtClean="0">
                <a:effectLst/>
                <a:latin typeface="Times New Roman"/>
                <a:ea typeface="Times New Roman"/>
                <a:cs typeface="Times New Roman"/>
              </a:rPr>
              <a:t>Каждый день - всегда, везде, </a:t>
            </a:r>
            <a:endParaRPr lang="ru-RU" sz="4000" b="1" i="1" dirty="0"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4000" b="1" i="1" dirty="0" smtClean="0">
                <a:effectLst/>
                <a:latin typeface="Times New Roman"/>
                <a:ea typeface="Times New Roman"/>
                <a:cs typeface="Times New Roman"/>
              </a:rPr>
              <a:t>На занятиях, в игре, </a:t>
            </a:r>
            <a:endParaRPr lang="ru-RU" sz="4000" b="1" i="1" dirty="0"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4000" b="1" i="1" dirty="0" smtClean="0">
                <a:solidFill>
                  <a:srgbClr val="FF0000"/>
                </a:solidFill>
                <a:effectLst/>
                <a:latin typeface="Times New Roman"/>
                <a:ea typeface="Times New Roman"/>
                <a:cs typeface="Times New Roman"/>
              </a:rPr>
              <a:t>Смело, четко говорим</a:t>
            </a:r>
            <a:r>
              <a:rPr lang="ru-RU" sz="4000" b="1" i="1" dirty="0" smtClean="0">
                <a:effectLst/>
                <a:latin typeface="Times New Roman"/>
                <a:ea typeface="Times New Roman"/>
                <a:cs typeface="Times New Roman"/>
              </a:rPr>
              <a:t> </a:t>
            </a:r>
            <a:endParaRPr lang="ru-RU" sz="4000" b="1" i="1" dirty="0"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4000" b="1" i="1" dirty="0" smtClean="0">
                <a:solidFill>
                  <a:srgbClr val="FF0000"/>
                </a:solidFill>
                <a:effectLst/>
                <a:latin typeface="Times New Roman"/>
                <a:ea typeface="Times New Roman"/>
                <a:cs typeface="Times New Roman"/>
              </a:rPr>
              <a:t>И тихонечко сидим</a:t>
            </a:r>
            <a:r>
              <a:rPr lang="ru-RU" sz="4000" dirty="0" smtClean="0">
                <a:effectLst/>
                <a:latin typeface="Times New Roman"/>
                <a:ea typeface="Times New Roman"/>
                <a:cs typeface="Times New Roman"/>
              </a:rPr>
              <a:t>.</a:t>
            </a:r>
            <a:endParaRPr lang="ru-RU" sz="4000" dirty="0">
              <a:ea typeface="Calibri"/>
              <a:cs typeface="Times New Roman"/>
            </a:endParaRPr>
          </a:p>
        </p:txBody>
      </p:sp>
      <p:pic>
        <p:nvPicPr>
          <p:cNvPr id="2050" name="Picture 2" descr="C:\Users\User\Desktop\globuskolokol-chikknigi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810000"/>
            <a:ext cx="30480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100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8264" y="3964872"/>
            <a:ext cx="2177283" cy="29030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2695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D:\Заира\Заира-работа\Картинки по работе\item_388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922" y="19006"/>
            <a:ext cx="9110077" cy="6838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959976" y="2276872"/>
            <a:ext cx="5274073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i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Домашнее задание</a:t>
            </a:r>
          </a:p>
          <a:p>
            <a:pPr algn="ctr"/>
            <a:endParaRPr lang="ru-RU" sz="4400" b="1" i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endParaRPr lang="ru-RU" sz="4400" b="1" i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sz="36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у</a:t>
            </a:r>
            <a:r>
              <a:rPr lang="ru-RU" sz="36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ч. с. 81-84 </a:t>
            </a:r>
          </a:p>
          <a:p>
            <a:pPr algn="ctr"/>
            <a:r>
              <a:rPr lang="ru-RU" sz="36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(отвечать на вопросы)</a:t>
            </a:r>
            <a:endParaRPr lang="ru-RU" sz="3600" b="1" i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08767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98950" y="980728"/>
            <a:ext cx="7953395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1500" b="1" cap="none" spc="0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Молодцы!!!</a:t>
            </a:r>
            <a:endParaRPr lang="ru-RU" sz="11500" b="1" cap="none" spc="0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074" name="Picture 2" descr="D:\Заира\Заира-работа\Картинки по работе\chicks_school_uniform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3933056"/>
            <a:ext cx="4200128" cy="273008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9607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2828836"/>
            <a:ext cx="878497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Сегодня (день недели, число, год). </a:t>
            </a:r>
          </a:p>
          <a:p>
            <a:pPr algn="ctr"/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Время года –…. </a:t>
            </a:r>
          </a:p>
          <a:p>
            <a:pPr algn="ctr"/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За окном погода ясная (пасмурная), безветренная (ветреная), </a:t>
            </a:r>
          </a:p>
          <a:p>
            <a:pPr algn="ctr"/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с осадками  (без осадков).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User\Desktop\миниатюра13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26193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8683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89134" y="260648"/>
            <a:ext cx="7416824" cy="4236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675"/>
              </a:spcAft>
            </a:pPr>
            <a:r>
              <a:rPr lang="ru-RU" sz="3200" b="1" i="1" dirty="0">
                <a:latin typeface="Times New Roman"/>
                <a:ea typeface="Times New Roman"/>
                <a:cs typeface="Times New Roman"/>
              </a:rPr>
              <a:t>«У тебя нет ни вкуса, ни цвета, ни запаха, тебя невозможно описать, тобой наслаждаются, не ведая, что ты такое! Нельзя сказать, что ты необходима для жизни! </a:t>
            </a:r>
            <a:endParaRPr lang="ru-RU" sz="3200" b="1" i="1" dirty="0" smtClean="0">
              <a:latin typeface="Times New Roman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675"/>
              </a:spcAft>
            </a:pPr>
            <a:r>
              <a:rPr lang="ru-RU" sz="3200" b="1" i="1" dirty="0" smtClean="0">
                <a:latin typeface="Times New Roman"/>
                <a:ea typeface="Times New Roman"/>
                <a:cs typeface="Times New Roman"/>
              </a:rPr>
              <a:t>Ты </a:t>
            </a:r>
            <a:r>
              <a:rPr lang="ru-RU" sz="3200" b="1" i="1" dirty="0">
                <a:latin typeface="Times New Roman"/>
                <a:ea typeface="Times New Roman"/>
                <a:cs typeface="Times New Roman"/>
              </a:rPr>
              <a:t>– сама жизнь</a:t>
            </a:r>
            <a:r>
              <a:rPr lang="ru-RU" sz="3200" b="1" i="1" dirty="0" smtClean="0">
                <a:latin typeface="Times New Roman"/>
                <a:ea typeface="Times New Roman"/>
                <a:cs typeface="Times New Roman"/>
              </a:rPr>
              <a:t>!»</a:t>
            </a:r>
          </a:p>
          <a:p>
            <a:pPr algn="ctr">
              <a:lnSpc>
                <a:spcPct val="115000"/>
              </a:lnSpc>
              <a:spcAft>
                <a:spcPts val="675"/>
              </a:spcAft>
            </a:pPr>
            <a:r>
              <a:rPr lang="ru-RU" sz="3200" i="1" u="sng" dirty="0" smtClean="0">
                <a:latin typeface="Times New Roman"/>
                <a:ea typeface="Calibri"/>
                <a:cs typeface="Times New Roman"/>
              </a:rPr>
              <a:t>(Антуан де </a:t>
            </a:r>
            <a:r>
              <a:rPr lang="ru-RU" sz="3200" i="1" u="sng" dirty="0" err="1" smtClean="0">
                <a:latin typeface="Times New Roman"/>
                <a:ea typeface="Calibri"/>
                <a:cs typeface="Times New Roman"/>
              </a:rPr>
              <a:t>Сент</a:t>
            </a:r>
            <a:r>
              <a:rPr lang="ru-RU" sz="3200" i="1" u="sng" dirty="0" smtClean="0">
                <a:latin typeface="Times New Roman"/>
                <a:ea typeface="Calibri"/>
                <a:cs typeface="Times New Roman"/>
              </a:rPr>
              <a:t> - Экзюпери)</a:t>
            </a:r>
            <a:endParaRPr lang="ru-RU" sz="2400" i="1" u="sng" dirty="0">
              <a:ea typeface="Calibri"/>
              <a:cs typeface="Times New Roman"/>
            </a:endParaRPr>
          </a:p>
        </p:txBody>
      </p:sp>
      <p:pic>
        <p:nvPicPr>
          <p:cNvPr id="3" name="Picture 7" descr="J0295069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1152523">
            <a:off x="6846195" y="4667819"/>
            <a:ext cx="1830388" cy="131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 descr="C:\Users\User\Desktop\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40" y="3675924"/>
            <a:ext cx="2121388" cy="317275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380014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3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img1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8050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img9 (1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трелка вниз 1"/>
          <p:cNvSpPr/>
          <p:nvPr/>
        </p:nvSpPr>
        <p:spPr>
          <a:xfrm>
            <a:off x="2051720" y="4581128"/>
            <a:ext cx="216024" cy="324036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трелка вправо 2"/>
          <p:cNvSpPr/>
          <p:nvPr/>
        </p:nvSpPr>
        <p:spPr>
          <a:xfrm>
            <a:off x="2555776" y="5877272"/>
            <a:ext cx="576064" cy="216024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>
            <a:off x="3347864" y="5877272"/>
            <a:ext cx="576064" cy="216024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>
            <a:off x="4283968" y="5850717"/>
            <a:ext cx="576064" cy="216024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>
            <a:off x="5148064" y="5850717"/>
            <a:ext cx="576064" cy="216024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Выгнутая вниз стрелка 4"/>
          <p:cNvSpPr/>
          <p:nvPr/>
        </p:nvSpPr>
        <p:spPr>
          <a:xfrm rot="17543299">
            <a:off x="5959002" y="5185344"/>
            <a:ext cx="1286514" cy="418120"/>
          </a:xfrm>
          <a:prstGeom prst="curvedUp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Стрелка вниз 9"/>
          <p:cNvSpPr/>
          <p:nvPr/>
        </p:nvSpPr>
        <p:spPr>
          <a:xfrm>
            <a:off x="2051720" y="5070368"/>
            <a:ext cx="216024" cy="324036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2041458" y="5553236"/>
            <a:ext cx="216024" cy="324036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 flipV="1">
            <a:off x="6638158" y="4149073"/>
            <a:ext cx="238098" cy="404425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 flipV="1">
            <a:off x="6638158" y="3573016"/>
            <a:ext cx="238098" cy="404425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 flipV="1">
            <a:off x="6638158" y="3024575"/>
            <a:ext cx="238098" cy="404425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 rot="12843870">
            <a:off x="5996635" y="2664962"/>
            <a:ext cx="576064" cy="216024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право 16"/>
          <p:cNvSpPr/>
          <p:nvPr/>
        </p:nvSpPr>
        <p:spPr>
          <a:xfrm rot="10800000">
            <a:off x="5162465" y="2556950"/>
            <a:ext cx="576064" cy="216024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право 17"/>
          <p:cNvSpPr/>
          <p:nvPr/>
        </p:nvSpPr>
        <p:spPr>
          <a:xfrm rot="10511942">
            <a:off x="4211351" y="2580677"/>
            <a:ext cx="576064" cy="216024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право 18"/>
          <p:cNvSpPr/>
          <p:nvPr/>
        </p:nvSpPr>
        <p:spPr>
          <a:xfrm rot="9615318">
            <a:off x="3367420" y="2779645"/>
            <a:ext cx="576064" cy="216024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2153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000"/>
                            </p:stCondLst>
                            <p:childTnLst>
                              <p:par>
                                <p:cTn id="6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00"/>
                            </p:stCondLst>
                            <p:childTnLst>
                              <p:par>
                                <p:cTn id="6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000"/>
                            </p:stCondLst>
                            <p:childTnLst>
                              <p:par>
                                <p:cTn id="7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6" grpId="0" animBg="1"/>
      <p:bldP spid="7" grpId="0" animBg="1"/>
      <p:bldP spid="8" grpId="0" animBg="1"/>
      <p:bldP spid="5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7" grpId="0" animBg="1"/>
      <p:bldP spid="18" grpId="0" animBg="1"/>
      <p:bldP spid="1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2039803"/>
              </p:ext>
            </p:extLst>
          </p:nvPr>
        </p:nvGraphicFramePr>
        <p:xfrm>
          <a:off x="251520" y="764704"/>
          <a:ext cx="8640960" cy="2348096"/>
        </p:xfrm>
        <a:graphic>
          <a:graphicData uri="http://schemas.openxmlformats.org/drawingml/2006/table">
            <a:tbl>
              <a:tblPr firstRow="1" firstCol="1" bandRow="1"/>
              <a:tblGrid>
                <a:gridCol w="3240601"/>
                <a:gridCol w="5400359"/>
              </a:tblGrid>
              <a:tr h="50405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675"/>
                        </a:spcAft>
                      </a:pPr>
                      <a:r>
                        <a:rPr lang="ru-RU" sz="24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Состояния </a:t>
                      </a:r>
                      <a:r>
                        <a:rPr lang="ru-RU" sz="2400" b="1" baseline="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ru-RU" sz="24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воды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675"/>
                        </a:spcAft>
                      </a:pPr>
                      <a:r>
                        <a:rPr lang="ru-RU" sz="2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Причины различных состояний </a:t>
                      </a:r>
                      <a:r>
                        <a:rPr lang="ru-RU" sz="24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воды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75"/>
                        </a:spcAft>
                      </a:pPr>
                      <a:r>
                        <a:rPr lang="ru-RU" sz="24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1. Жидкое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675"/>
                        </a:spcAft>
                      </a:pPr>
                      <a:r>
                        <a:rPr lang="ru-RU" sz="24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2. Твердое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675"/>
                        </a:spcAft>
                      </a:pPr>
                      <a:r>
                        <a:rPr lang="ru-RU" sz="24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3. Газообразное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75"/>
                        </a:spcAft>
                      </a:pPr>
                      <a:r>
                        <a:rPr lang="ru-RU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4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Температура</a:t>
                      </a:r>
                      <a:r>
                        <a:rPr lang="ru-RU" sz="2400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выше </a:t>
                      </a:r>
                      <a:r>
                        <a:rPr lang="ru-RU" sz="2400" dirty="0" smtClean="0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r>
                        <a:rPr lang="ru-RU" sz="2400" baseline="30000" dirty="0" smtClean="0">
                          <a:effectLst/>
                          <a:latin typeface="Times New Roman"/>
                          <a:ea typeface="Times New Roman"/>
                        </a:rPr>
                        <a:t>о </a:t>
                      </a:r>
                      <a:r>
                        <a:rPr lang="ru-RU" sz="2400" dirty="0" smtClean="0">
                          <a:effectLst/>
                          <a:latin typeface="Times New Roman"/>
                          <a:ea typeface="Times New Roman"/>
                        </a:rPr>
                        <a:t>С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675"/>
                        </a:spcAft>
                      </a:pPr>
                      <a:r>
                        <a:rPr lang="ru-RU" sz="2400" dirty="0" smtClean="0">
                          <a:effectLst/>
                          <a:latin typeface="Times New Roman"/>
                          <a:ea typeface="Calibri"/>
                          <a:cs typeface="Times New Roman" pitchFamily="18" charset="0"/>
                        </a:rPr>
                        <a:t> Температура ниже</a:t>
                      </a:r>
                      <a:r>
                        <a:rPr lang="ru-RU" sz="18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+mn-cs"/>
                        </a:rPr>
                        <a:t>0</a:t>
                      </a:r>
                      <a:r>
                        <a:rPr kumimoji="0" lang="ru-RU" sz="2400" b="0" i="0" u="none" strike="noStrike" kern="1200" cap="none" spc="0" normalizeH="0" baseline="3000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+mn-cs"/>
                        </a:rPr>
                        <a:t>о </a:t>
                      </a: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+mn-cs"/>
                        </a:rPr>
                        <a:t>С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75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 pitchFamily="18" charset="0"/>
                        </a:rPr>
                        <a:t> Температура 10</a:t>
                      </a: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+mn-cs"/>
                        </a:rPr>
                        <a:t>0</a:t>
                      </a:r>
                      <a:r>
                        <a:rPr kumimoji="0" lang="ru-RU" sz="2400" b="0" i="0" u="none" strike="noStrike" kern="1200" cap="none" spc="0" normalizeH="0" baseline="3000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+mn-cs"/>
                        </a:rPr>
                        <a:t>о </a:t>
                      </a: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+mn-cs"/>
                        </a:rPr>
                        <a:t>С (вода закипает)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675"/>
                        </a:spcAft>
                      </a:pP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5121" name="Picture 1" descr="C:\Users\User\Desktop\вада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3789040"/>
            <a:ext cx="1695683" cy="29774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:\Users\User\Desktop\s120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3861048"/>
            <a:ext cx="2664296" cy="29360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User\Desktop\kipit_chainik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0430" y="3861048"/>
            <a:ext cx="3816121" cy="28985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4645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931338" y="3356635"/>
            <a:ext cx="7256033" cy="33675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675"/>
              </a:spcAft>
            </a:pPr>
            <a:r>
              <a:rPr lang="ru-RU" sz="3600" b="1" i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ВЫВОД:</a:t>
            </a:r>
            <a:r>
              <a:rPr lang="ru-RU" sz="3600" dirty="0" smtClean="0">
                <a:latin typeface="Times New Roman"/>
                <a:ea typeface="Times New Roman"/>
                <a:cs typeface="Times New Roman"/>
              </a:rPr>
              <a:t> </a:t>
            </a:r>
          </a:p>
          <a:p>
            <a:pPr algn="just">
              <a:lnSpc>
                <a:spcPct val="115000"/>
              </a:lnSpc>
              <a:spcAft>
                <a:spcPts val="675"/>
              </a:spcAft>
            </a:pPr>
            <a:r>
              <a:rPr lang="ru-RU" sz="3600" b="1" i="1" dirty="0" smtClean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Непрерывно </a:t>
            </a:r>
            <a:r>
              <a:rPr lang="ru-RU" sz="3600" b="1" i="1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и днём, и ночью происходит испарение воды в атмосферу и возвращение её из атмосферы в виде разных осадков</a:t>
            </a:r>
            <a:r>
              <a:rPr lang="ru-RU" sz="3600" b="1" i="1" dirty="0">
                <a:latin typeface="Times New Roman"/>
                <a:ea typeface="Times New Roman"/>
                <a:cs typeface="Times New Roman"/>
              </a:rPr>
              <a:t>.</a:t>
            </a:r>
            <a:endParaRPr lang="ru-RU" sz="2800" b="1" i="1" dirty="0">
              <a:ea typeface="Calibri"/>
              <a:cs typeface="Times New Roman"/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395536" y="93151"/>
            <a:ext cx="8487767" cy="3096344"/>
            <a:chOff x="315472" y="116632"/>
            <a:chExt cx="8487767" cy="3096344"/>
          </a:xfrm>
        </p:grpSpPr>
        <p:pic>
          <p:nvPicPr>
            <p:cNvPr id="1027" name="Picture 3" descr="C:\Users\User\Desktop\5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5472" y="116632"/>
              <a:ext cx="8487767" cy="3096344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Капля 1"/>
            <p:cNvSpPr/>
            <p:nvPr/>
          </p:nvSpPr>
          <p:spPr>
            <a:xfrm rot="18588905">
              <a:off x="7474658" y="1572889"/>
              <a:ext cx="143007" cy="118862"/>
            </a:xfrm>
            <a:prstGeom prst="teardrop">
              <a:avLst>
                <a:gd name="adj" fmla="val 160650"/>
              </a:avLst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Капля 5"/>
            <p:cNvSpPr/>
            <p:nvPr/>
          </p:nvSpPr>
          <p:spPr>
            <a:xfrm rot="18588905">
              <a:off x="7610525" y="1742984"/>
              <a:ext cx="126014" cy="99011"/>
            </a:xfrm>
            <a:prstGeom prst="teardrop">
              <a:avLst>
                <a:gd name="adj" fmla="val 160650"/>
              </a:avLst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Капля 6"/>
            <p:cNvSpPr/>
            <p:nvPr/>
          </p:nvSpPr>
          <p:spPr>
            <a:xfrm rot="18588905">
              <a:off x="7490329" y="1903176"/>
              <a:ext cx="126014" cy="99011"/>
            </a:xfrm>
            <a:prstGeom prst="teardrop">
              <a:avLst>
                <a:gd name="adj" fmla="val 160650"/>
              </a:avLst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2050" name="Picture 2" descr="C:\Users\User\Desktop\111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0" y="3104104"/>
            <a:ext cx="1008112" cy="2927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9" name="Picture 2" descr="C:\Users\User\Desktop\111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49540" y="3104104"/>
            <a:ext cx="1008112" cy="2927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2410037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592072" y="1268760"/>
            <a:ext cx="1800200" cy="2880320"/>
          </a:xfrm>
          <a:prstGeom prst="ellipse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852984" y="2154922"/>
            <a:ext cx="1266693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ДА</a:t>
            </a:r>
            <a:endParaRPr lang="ru-RU" sz="6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627784" y="2154922"/>
            <a:ext cx="1011815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5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</a:t>
            </a:r>
            <a:endParaRPr lang="ru-RU" sz="115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2050" name="Picture 2" descr="C:\Users\User\Desktop\hello_html_2742e6c1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912" y="2389165"/>
            <a:ext cx="4391025" cy="15049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7370076" y="1465835"/>
            <a:ext cx="1601721" cy="923330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А = Е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538" y="4509120"/>
            <a:ext cx="9232207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«Вода в природе»</a:t>
            </a:r>
            <a:endParaRPr lang="ru-RU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01452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557</TotalTime>
  <Words>336</Words>
  <Application>Microsoft Office PowerPoint</Application>
  <PresentationFormat>Экран (4:3)</PresentationFormat>
  <Paragraphs>55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21</vt:i4>
      </vt:variant>
    </vt:vector>
  </HeadingPairs>
  <TitlesOfParts>
    <vt:vector size="23" baseType="lpstr">
      <vt:lpstr>Тема Office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36</cp:revision>
  <dcterms:created xsi:type="dcterms:W3CDTF">2017-11-21T05:45:28Z</dcterms:created>
  <dcterms:modified xsi:type="dcterms:W3CDTF">2020-11-18T21:26:44Z</dcterms:modified>
</cp:coreProperties>
</file>